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2" r:id="rId1"/>
  </p:sldMasterIdLst>
  <p:notesMasterIdLst>
    <p:notesMasterId r:id="rId23"/>
  </p:notesMasterIdLst>
  <p:sldIdLst>
    <p:sldId id="264" r:id="rId2"/>
    <p:sldId id="9107" r:id="rId3"/>
    <p:sldId id="1277" r:id="rId4"/>
    <p:sldId id="9112" r:id="rId5"/>
    <p:sldId id="1341" r:id="rId6"/>
    <p:sldId id="313" r:id="rId7"/>
    <p:sldId id="2147471318" r:id="rId8"/>
    <p:sldId id="2147471311" r:id="rId9"/>
    <p:sldId id="2147471319" r:id="rId10"/>
    <p:sldId id="2147471312" r:id="rId11"/>
    <p:sldId id="2147471298" r:id="rId12"/>
    <p:sldId id="2147471320" r:id="rId13"/>
    <p:sldId id="302" r:id="rId14"/>
    <p:sldId id="300" r:id="rId15"/>
    <p:sldId id="2147471305" r:id="rId16"/>
    <p:sldId id="2147471317" r:id="rId17"/>
    <p:sldId id="2147471316" r:id="rId18"/>
    <p:sldId id="1348" r:id="rId19"/>
    <p:sldId id="1297" r:id="rId20"/>
    <p:sldId id="1320" r:id="rId21"/>
    <p:sldId id="214747130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1D5D334-D8C9-A3CB-E765-302FD780F667}" name="Olga Klymenko" initials="OK" userId="S::oklymenko@worldbank.org::5152cd55-a1b3-4ff5-ba4b-270b7e4dadda" providerId="AD"/>
  <p188:author id="{083CFFCA-5366-9385-37F0-AEF9D4762E56}" name="Steven James Mortimer Clarke" initials="" userId="S::sjmclarke@worldbank.org::185cf1ed-9e9a-4748-920d-e90472dcb900" providerId="AD"/>
  <p188:author id="{B618D2E5-8D20-E548-9532-118DABD661C7}" name="Dzenan Malovic" initials="DM" userId="S::dmalovic@worldbank.org::1df34238-dbcc-48f6-9f96-941ef84801a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94" autoAdjust="0"/>
    <p:restoredTop sz="94721"/>
  </p:normalViewPr>
  <p:slideViewPr>
    <p:cSldViewPr snapToGrid="0">
      <p:cViewPr varScale="1">
        <p:scale>
          <a:sx n="103" d="100"/>
          <a:sy n="103" d="100"/>
        </p:scale>
        <p:origin x="200" y="2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https://worldbankgroup-my.sharepoint.com/personal/knaumenko_worldbank_org/Documents/Documents/WB%20MTI/RDNA%204/2025%20Priorirt%20Need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17155263985041788"/>
          <c:y val="4.1625127570047056E-2"/>
          <c:w val="0.81841052877602172"/>
          <c:h val="0.77637610515140199"/>
        </c:manualLayout>
      </c:layout>
      <c:barChart>
        <c:barDir val="col"/>
        <c:grouping val="stacked"/>
        <c:varyColors val="0"/>
        <c:ser>
          <c:idx val="1"/>
          <c:order val="0"/>
          <c:tx>
            <c:strRef>
              <c:f>Sheet1!$B$6</c:f>
              <c:strCache>
                <c:ptCount val="1"/>
                <c:pt idx="0">
                  <c:v>Secured Funding</c:v>
                </c:pt>
              </c:strCache>
            </c:strRef>
          </c:tx>
          <c:spPr>
            <a:solidFill>
              <a:srgbClr val="17406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Sheet1!$C$4:$E$4</c:f>
              <c:strCache>
                <c:ptCount val="3"/>
                <c:pt idx="0">
                  <c:v>Overall</c:v>
                </c:pt>
                <c:pt idx="1">
                  <c:v>Public Investment Projects</c:v>
                </c:pt>
                <c:pt idx="2">
                  <c:v>Non-Investment Programs</c:v>
                </c:pt>
              </c:strCache>
            </c:strRef>
          </c:cat>
          <c:val>
            <c:numRef>
              <c:f>Sheet1!$C$6:$E$6</c:f>
              <c:numCache>
                <c:formatCode>0.0</c:formatCode>
                <c:ptCount val="3"/>
                <c:pt idx="0">
                  <c:v>7.37</c:v>
                </c:pt>
                <c:pt idx="1">
                  <c:v>5.46</c:v>
                </c:pt>
                <c:pt idx="2">
                  <c:v>1.91</c:v>
                </c:pt>
              </c:numCache>
            </c:numRef>
          </c:val>
          <c:extLst>
            <c:ext xmlns:c16="http://schemas.microsoft.com/office/drawing/2014/chart" uri="{C3380CC4-5D6E-409C-BE32-E72D297353CC}">
              <c16:uniqueId val="{00000000-0B18-499A-B246-48560B196520}"/>
            </c:ext>
          </c:extLst>
        </c:ser>
        <c:ser>
          <c:idx val="0"/>
          <c:order val="1"/>
          <c:tx>
            <c:strRef>
              <c:f>Sheet1!$B$5</c:f>
              <c:strCache>
                <c:ptCount val="1"/>
                <c:pt idx="0">
                  <c:v>Financing Gap</c:v>
                </c:pt>
              </c:strCache>
            </c:strRef>
          </c:tx>
          <c:spPr>
            <a:solidFill>
              <a:srgbClr val="2191C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Sheet1!$C$4:$E$4</c:f>
              <c:strCache>
                <c:ptCount val="3"/>
                <c:pt idx="0">
                  <c:v>Overall</c:v>
                </c:pt>
                <c:pt idx="1">
                  <c:v>Public Investment Projects</c:v>
                </c:pt>
                <c:pt idx="2">
                  <c:v>Non-Investment Programs</c:v>
                </c:pt>
              </c:strCache>
            </c:strRef>
          </c:cat>
          <c:val>
            <c:numRef>
              <c:f>Sheet1!$C$5:$E$5</c:f>
              <c:numCache>
                <c:formatCode>0.0</c:formatCode>
                <c:ptCount val="3"/>
                <c:pt idx="0">
                  <c:v>9.9499999999999993</c:v>
                </c:pt>
                <c:pt idx="1">
                  <c:v>6.42</c:v>
                </c:pt>
                <c:pt idx="2">
                  <c:v>3.53</c:v>
                </c:pt>
              </c:numCache>
            </c:numRef>
          </c:val>
          <c:extLst>
            <c:ext xmlns:c16="http://schemas.microsoft.com/office/drawing/2014/chart" uri="{C3380CC4-5D6E-409C-BE32-E72D297353CC}">
              <c16:uniqueId val="{00000001-0B18-499A-B246-48560B196520}"/>
            </c:ext>
          </c:extLst>
        </c:ser>
        <c:ser>
          <c:idx val="2"/>
          <c:order val="2"/>
          <c:tx>
            <c:strRef>
              <c:f>Sheet1!$B$10</c:f>
              <c:strCache>
                <c:ptCount val="1"/>
                <c:pt idx="0">
                  <c:v>Technical for Total</c:v>
                </c:pt>
              </c:strCache>
            </c:strRef>
          </c:tx>
          <c:spPr>
            <a:solidFill>
              <a:schemeClr val="accent1">
                <a:shade val="65000"/>
              </a:schemeClr>
            </a:solidFill>
            <a:ln>
              <a:noFill/>
            </a:ln>
            <a:effectLst/>
          </c:spPr>
          <c:invertIfNegative val="0"/>
          <c:dLbls>
            <c:dLbl>
              <c:idx val="0"/>
              <c:tx>
                <c:rich>
                  <a:bodyPr/>
                  <a:lstStyle/>
                  <a:p>
                    <a:fld id="{98F2AD0A-6D81-A248-A704-0DF7FF9A92EC}" type="CELLRANGE">
                      <a:rPr lang="en-PL"/>
                      <a:pPr/>
                      <a:t>[CELLRANGE]</a:t>
                    </a:fld>
                    <a:endParaRPr lang="en-PL"/>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0B18-499A-B246-48560B196520}"/>
                </c:ext>
              </c:extLst>
            </c:dLbl>
            <c:dLbl>
              <c:idx val="1"/>
              <c:tx>
                <c:rich>
                  <a:bodyPr/>
                  <a:lstStyle/>
                  <a:p>
                    <a:fld id="{F08143D4-C29C-8B44-8E74-FDB58AF42F11}" type="CELLRANGE">
                      <a:rPr lang="en-PL"/>
                      <a:pPr/>
                      <a:t>[CELLRANGE]</a:t>
                    </a:fld>
                    <a:endParaRPr lang="en-PL"/>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0B18-499A-B246-48560B196520}"/>
                </c:ext>
              </c:extLst>
            </c:dLbl>
            <c:dLbl>
              <c:idx val="2"/>
              <c:tx>
                <c:rich>
                  <a:bodyPr/>
                  <a:lstStyle/>
                  <a:p>
                    <a:fld id="{5837D799-9551-934C-BAFD-D7E9E2336036}" type="CELLRANGE">
                      <a:rPr lang="en-PL"/>
                      <a:pPr/>
                      <a:t>[CELLRANGE]</a:t>
                    </a:fld>
                    <a:endParaRPr lang="en-PL"/>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0B18-499A-B246-48560B196520}"/>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dLblPos val="inBase"/>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Sheet1!$C$4:$E$4</c:f>
              <c:strCache>
                <c:ptCount val="3"/>
                <c:pt idx="0">
                  <c:v>Overall</c:v>
                </c:pt>
                <c:pt idx="1">
                  <c:v>Public Investment Projects</c:v>
                </c:pt>
                <c:pt idx="2">
                  <c:v>Non-Investment Programs</c:v>
                </c:pt>
              </c:strCache>
            </c:strRef>
          </c:cat>
          <c:val>
            <c:numRef>
              <c:f>Sheet1!$C$10:$E$10</c:f>
              <c:numCache>
                <c:formatCode>0.0</c:formatCode>
                <c:ptCount val="3"/>
                <c:pt idx="0">
                  <c:v>1E-8</c:v>
                </c:pt>
                <c:pt idx="1">
                  <c:v>1E-8</c:v>
                </c:pt>
                <c:pt idx="2">
                  <c:v>1E-8</c:v>
                </c:pt>
              </c:numCache>
            </c:numRef>
          </c:val>
          <c:extLst>
            <c:ext xmlns:c15="http://schemas.microsoft.com/office/drawing/2012/chart" uri="{02D57815-91ED-43cb-92C2-25804820EDAC}">
              <c15:datalabelsRange>
                <c15:f>Sheet1!$C$8:$E$8</c15:f>
                <c15:dlblRangeCache>
                  <c:ptCount val="3"/>
                  <c:pt idx="0">
                    <c:v>17.3</c:v>
                  </c:pt>
                  <c:pt idx="1">
                    <c:v>11.9</c:v>
                  </c:pt>
                  <c:pt idx="2">
                    <c:v>5.4</c:v>
                  </c:pt>
                </c15:dlblRangeCache>
              </c15:datalabelsRange>
            </c:ext>
            <c:ext xmlns:c16="http://schemas.microsoft.com/office/drawing/2014/chart" uri="{C3380CC4-5D6E-409C-BE32-E72D297353CC}">
              <c16:uniqueId val="{00000005-0B18-499A-B246-48560B196520}"/>
            </c:ext>
          </c:extLst>
        </c:ser>
        <c:dLbls>
          <c:showLegendKey val="0"/>
          <c:showVal val="0"/>
          <c:showCatName val="0"/>
          <c:showSerName val="0"/>
          <c:showPercent val="0"/>
          <c:showBubbleSize val="0"/>
        </c:dLbls>
        <c:gapWidth val="150"/>
        <c:overlap val="100"/>
        <c:axId val="79745535"/>
        <c:axId val="79746495"/>
      </c:barChart>
      <c:catAx>
        <c:axId val="797455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9746495"/>
        <c:crosses val="autoZero"/>
        <c:auto val="1"/>
        <c:lblAlgn val="ctr"/>
        <c:lblOffset val="100"/>
        <c:noMultiLvlLbl val="0"/>
      </c:catAx>
      <c:valAx>
        <c:axId val="79746495"/>
        <c:scaling>
          <c:orientation val="minMax"/>
        </c:scaling>
        <c:delete val="0"/>
        <c:axPos val="l"/>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a:t>USD bn</a:t>
                </a:r>
              </a:p>
            </c:rich>
          </c:tx>
          <c:layout>
            <c:manualLayout>
              <c:xMode val="edge"/>
              <c:yMode val="edge"/>
              <c:x val="4.0941658137154556E-3"/>
              <c:y val="0.31363964866473315"/>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9745535"/>
        <c:crosses val="autoZero"/>
        <c:crossBetween val="between"/>
      </c:valAx>
      <c:spPr>
        <a:noFill/>
        <a:ln>
          <a:noFill/>
        </a:ln>
        <a:effectLst/>
      </c:spPr>
    </c:plotArea>
    <c:legend>
      <c:legendPos val="b"/>
      <c:legendEntry>
        <c:idx val="2"/>
        <c:delete val="1"/>
      </c:legendEntry>
      <c:layout>
        <c:manualLayout>
          <c:xMode val="edge"/>
          <c:yMode val="edge"/>
          <c:x val="0.64836871408456853"/>
          <c:y val="6.2050785650892337E-2"/>
          <c:w val="0.35039027322245264"/>
          <c:h val="0.1797150549748692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Reversed" id="21">
  <a:schemeClr val="accent1"/>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30799B-6428-415D-BBE8-C537EA504C99}" type="datetimeFigureOut">
              <a:rPr lang="en-US" smtClean="0"/>
              <a:t>12/19/25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C39F13-D6BC-4C17-92B5-AFB22F728B80}" type="slidenum">
              <a:rPr lang="en-US" smtClean="0"/>
              <a:t>‹#›</a:t>
            </a:fld>
            <a:endParaRPr lang="en-US"/>
          </a:p>
        </p:txBody>
      </p:sp>
    </p:spTree>
    <p:extLst>
      <p:ext uri="{BB962C8B-B14F-4D97-AF65-F5344CB8AC3E}">
        <p14:creationId xmlns:p14="http://schemas.microsoft.com/office/powerpoint/2010/main" val="23933466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8C79BD-1E3F-42A3-BA11-F282A6885F9F}" type="slidenum">
              <a:rPr kumimoji="0" lang="en-US" alt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alt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078272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513169DA-A1B3-6AE2-C3B4-A546E3A55505}"/>
            </a:ext>
          </a:extLst>
        </p:cNvPr>
        <p:cNvGrpSpPr/>
        <p:nvPr/>
      </p:nvGrpSpPr>
      <p:grpSpPr>
        <a:xfrm>
          <a:off x="0" y="0"/>
          <a:ext cx="0" cy="0"/>
          <a:chOff x="0" y="0"/>
          <a:chExt cx="0" cy="0"/>
        </a:xfrm>
      </p:grpSpPr>
      <p:sp>
        <p:nvSpPr>
          <p:cNvPr id="93" name="Google Shape;93;g1efe011e100_0_39:notes">
            <a:extLst>
              <a:ext uri="{FF2B5EF4-FFF2-40B4-BE49-F238E27FC236}">
                <a16:creationId xmlns:a16="http://schemas.microsoft.com/office/drawing/2014/main" id="{D5BE42E8-9C67-2816-D527-B94893216407}"/>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94" name="Google Shape;94;g1efe011e100_0_39:notes">
            <a:extLst>
              <a:ext uri="{FF2B5EF4-FFF2-40B4-BE49-F238E27FC236}">
                <a16:creationId xmlns:a16="http://schemas.microsoft.com/office/drawing/2014/main" id="{9C8264E8-5CB8-C5FB-C69F-E3B2833D30E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482187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2A4C7C-D254-C634-839C-29E5F0B1BF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CDA1D5-13B8-DBDD-847C-7027D92226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E13868-44BB-D5EC-4823-520EACB518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A9CE0A-6EB7-7A55-593D-0F24762AA6D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9D6B92-CAC0-4BF5-B842-3C45A38AC4B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9015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DF76ABD-C8ED-4A98-B9FC-C76D55064EA2}" type="slidenum">
              <a:rPr lang="en-US" smtClean="0"/>
              <a:t>2</a:t>
            </a:fld>
            <a:endParaRPr lang="en-US"/>
          </a:p>
        </p:txBody>
      </p:sp>
    </p:spTree>
    <p:extLst>
      <p:ext uri="{BB962C8B-B14F-4D97-AF65-F5344CB8AC3E}">
        <p14:creationId xmlns:p14="http://schemas.microsoft.com/office/powerpoint/2010/main" val="5286653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14072739ea5_1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14072739ea5_1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5929047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79AE7-7714-2B32-3979-46B5D46E77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C01AC6-4987-1E93-7F76-AC944CB85AA4}"/>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F1862A21-AA6D-43E2-D70A-361957C53C7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E5990D2-82F3-DAF3-5EE9-1EC63DE561F6}"/>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F8C79BD-1E3F-42A3-BA11-F282A6885F9F}" type="slidenum">
              <a:rPr kumimoji="0" lang="en-US" altLang="en-US" sz="1200" b="1" i="0" u="none" strike="noStrike" kern="1200" cap="none" spc="0" normalizeH="0" baseline="0" noProof="0" smtClean="0">
                <a:ln>
                  <a:noFill/>
                </a:ln>
                <a:solidFill>
                  <a:prstClr val="black"/>
                </a:solidFill>
                <a:effectLst/>
                <a:uLnTx/>
                <a:uFillTx/>
                <a:latin typeface="Trebuchet MS" panose="020B0603020202020204" pitchFamily="34" charset="0"/>
                <a:ea typeface="MS PGothic" panose="020B0600070205080204" pitchFamily="34" charset="-128"/>
                <a:cs typeface="Times New Roman" panose="02020603050405020304" pitchFamily="18" charset="0"/>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altLang="en-US" sz="1200" b="1" i="0" u="none" strike="noStrike" kern="1200" cap="none" spc="0" normalizeH="0" baseline="0" noProof="0" dirty="0">
              <a:ln>
                <a:noFill/>
              </a:ln>
              <a:solidFill>
                <a:prstClr val="black"/>
              </a:solidFill>
              <a:effectLst/>
              <a:uLnTx/>
              <a:uFillTx/>
              <a:latin typeface="Trebuchet MS" panose="020B0603020202020204" pitchFamily="34" charset="0"/>
              <a:ea typeface="MS PGothic" panose="020B0600070205080204" pitchFamily="34" charset="-128"/>
              <a:cs typeface="Times New Roman" panose="02020603050405020304" pitchFamily="18" charset="0"/>
            </a:endParaRPr>
          </a:p>
        </p:txBody>
      </p:sp>
    </p:spTree>
    <p:extLst>
      <p:ext uri="{BB962C8B-B14F-4D97-AF65-F5344CB8AC3E}">
        <p14:creationId xmlns:p14="http://schemas.microsoft.com/office/powerpoint/2010/main" val="12757047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B6B4A4-4E81-48F8-BEAB-E86105A67B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75352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E4E33-584B-536F-E990-D6F3AFBC6A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8FFBDB-56CF-8AA4-2F53-DB012DF3E7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FF571B-9F79-327A-260D-44007C3EE58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555E1F9-2C26-D401-5ECE-B714FDDEE62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B6B4A4-4E81-48F8-BEAB-E86105A67B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18268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17475"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prstClr val="black">
                  <a:lumMod val="75000"/>
                  <a:lumOff val="25000"/>
                </a:prstClr>
              </a:solidFill>
              <a:effectLst/>
              <a:highlight>
                <a:srgbClr val="00FF00"/>
              </a:highlight>
              <a:uLnTx/>
              <a:uFillTx/>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B6B4A4-4E81-48F8-BEAB-E86105A67B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05846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17475"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prstClr val="black">
                  <a:lumMod val="75000"/>
                  <a:lumOff val="25000"/>
                </a:prstClr>
              </a:solidFill>
              <a:effectLst/>
              <a:highlight>
                <a:srgbClr val="00FF00"/>
              </a:highlight>
              <a:uLnTx/>
              <a:uFillTx/>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B6B4A4-4E81-48F8-BEAB-E86105A67B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79801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D395A3D1-CBC6-E37E-2504-4AF0399A3D2D}"/>
            </a:ext>
          </a:extLst>
        </p:cNvPr>
        <p:cNvGrpSpPr/>
        <p:nvPr/>
      </p:nvGrpSpPr>
      <p:grpSpPr>
        <a:xfrm>
          <a:off x="0" y="0"/>
          <a:ext cx="0" cy="0"/>
          <a:chOff x="0" y="0"/>
          <a:chExt cx="0" cy="0"/>
        </a:xfrm>
      </p:grpSpPr>
      <p:sp>
        <p:nvSpPr>
          <p:cNvPr id="93" name="Google Shape;93;g1efe011e100_0_39:notes">
            <a:extLst>
              <a:ext uri="{FF2B5EF4-FFF2-40B4-BE49-F238E27FC236}">
                <a16:creationId xmlns:a16="http://schemas.microsoft.com/office/drawing/2014/main" id="{2240E1DE-016E-7839-8410-27E69C4BB6CD}"/>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94" name="Google Shape;94;g1efe011e100_0_39:notes">
            <a:extLst>
              <a:ext uri="{FF2B5EF4-FFF2-40B4-BE49-F238E27FC236}">
                <a16:creationId xmlns:a16="http://schemas.microsoft.com/office/drawing/2014/main" id="{9BBE593E-0135-DF58-0B36-7DC78C2022D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3002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4924E-3328-C5D3-2437-BEB4B3177DD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FD718E1-7C9D-C8A1-16A8-48F319F507C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0F960AA-EE79-FBCB-709D-545A9FECE951}"/>
              </a:ext>
            </a:extLst>
          </p:cNvPr>
          <p:cNvSpPr>
            <a:spLocks noGrp="1"/>
          </p:cNvSpPr>
          <p:nvPr>
            <p:ph type="dt" sz="half" idx="10"/>
          </p:nvPr>
        </p:nvSpPr>
        <p:spPr/>
        <p:txBody>
          <a:bodyPr/>
          <a:lstStyle/>
          <a:p>
            <a:fld id="{AF43CA38-EEB7-4003-9FD7-3EFAB1BA2D5A}" type="datetimeFigureOut">
              <a:rPr lang="en-US" smtClean="0"/>
              <a:t>12/19/25</a:t>
            </a:fld>
            <a:endParaRPr lang="en-US"/>
          </a:p>
        </p:txBody>
      </p:sp>
      <p:sp>
        <p:nvSpPr>
          <p:cNvPr id="5" name="Footer Placeholder 4">
            <a:extLst>
              <a:ext uri="{FF2B5EF4-FFF2-40B4-BE49-F238E27FC236}">
                <a16:creationId xmlns:a16="http://schemas.microsoft.com/office/drawing/2014/main" id="{1B5FDA87-BD0D-F3F3-252B-491096F580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537BC5-56E5-D5D0-0EE8-3F5D0D149CCB}"/>
              </a:ext>
            </a:extLst>
          </p:cNvPr>
          <p:cNvSpPr>
            <a:spLocks noGrp="1"/>
          </p:cNvSpPr>
          <p:nvPr>
            <p:ph type="sldNum" sz="quarter" idx="12"/>
          </p:nvPr>
        </p:nvSpPr>
        <p:spPr/>
        <p:txBody>
          <a:bodyPr/>
          <a:lstStyle/>
          <a:p>
            <a:fld id="{421A3A1D-91F8-40C8-8BB8-D3A162B979B9}" type="slidenum">
              <a:rPr lang="en-US" smtClean="0"/>
              <a:t>‹#›</a:t>
            </a:fld>
            <a:endParaRPr lang="en-US"/>
          </a:p>
        </p:txBody>
      </p:sp>
    </p:spTree>
    <p:extLst>
      <p:ext uri="{BB962C8B-B14F-4D97-AF65-F5344CB8AC3E}">
        <p14:creationId xmlns:p14="http://schemas.microsoft.com/office/powerpoint/2010/main" val="40012022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DAC19-AC1D-068A-9B85-1E22C5F8DEB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500D7BC-38C2-6630-05E4-EABBC8CD224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5ECBCA-8C4A-5843-E836-DF0415A1E816}"/>
              </a:ext>
            </a:extLst>
          </p:cNvPr>
          <p:cNvSpPr>
            <a:spLocks noGrp="1"/>
          </p:cNvSpPr>
          <p:nvPr>
            <p:ph type="dt" sz="half" idx="10"/>
          </p:nvPr>
        </p:nvSpPr>
        <p:spPr/>
        <p:txBody>
          <a:bodyPr/>
          <a:lstStyle/>
          <a:p>
            <a:fld id="{AF43CA38-EEB7-4003-9FD7-3EFAB1BA2D5A}" type="datetimeFigureOut">
              <a:rPr lang="en-US" smtClean="0"/>
              <a:t>12/19/25</a:t>
            </a:fld>
            <a:endParaRPr lang="en-US"/>
          </a:p>
        </p:txBody>
      </p:sp>
      <p:sp>
        <p:nvSpPr>
          <p:cNvPr id="5" name="Footer Placeholder 4">
            <a:extLst>
              <a:ext uri="{FF2B5EF4-FFF2-40B4-BE49-F238E27FC236}">
                <a16:creationId xmlns:a16="http://schemas.microsoft.com/office/drawing/2014/main" id="{0F9CD78D-E412-97EC-2430-AADEEB156E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CB3C47-FFFB-3A7B-4A57-E48F4C81377C}"/>
              </a:ext>
            </a:extLst>
          </p:cNvPr>
          <p:cNvSpPr>
            <a:spLocks noGrp="1"/>
          </p:cNvSpPr>
          <p:nvPr>
            <p:ph type="sldNum" sz="quarter" idx="12"/>
          </p:nvPr>
        </p:nvSpPr>
        <p:spPr/>
        <p:txBody>
          <a:bodyPr/>
          <a:lstStyle/>
          <a:p>
            <a:fld id="{421A3A1D-91F8-40C8-8BB8-D3A162B979B9}" type="slidenum">
              <a:rPr lang="en-US" smtClean="0"/>
              <a:t>‹#›</a:t>
            </a:fld>
            <a:endParaRPr lang="en-US"/>
          </a:p>
        </p:txBody>
      </p:sp>
    </p:spTree>
    <p:extLst>
      <p:ext uri="{BB962C8B-B14F-4D97-AF65-F5344CB8AC3E}">
        <p14:creationId xmlns:p14="http://schemas.microsoft.com/office/powerpoint/2010/main" val="23909764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7E58149-4BEC-1578-A308-01D0A2D5C46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779C1BB-A01B-BFEE-E9DC-39FF629FA7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CDD1FD-D7C1-57AC-95EE-61ACBEAB0F15}"/>
              </a:ext>
            </a:extLst>
          </p:cNvPr>
          <p:cNvSpPr>
            <a:spLocks noGrp="1"/>
          </p:cNvSpPr>
          <p:nvPr>
            <p:ph type="dt" sz="half" idx="10"/>
          </p:nvPr>
        </p:nvSpPr>
        <p:spPr/>
        <p:txBody>
          <a:bodyPr/>
          <a:lstStyle/>
          <a:p>
            <a:fld id="{AF43CA38-EEB7-4003-9FD7-3EFAB1BA2D5A}" type="datetimeFigureOut">
              <a:rPr lang="en-US" smtClean="0"/>
              <a:t>12/19/25</a:t>
            </a:fld>
            <a:endParaRPr lang="en-US"/>
          </a:p>
        </p:txBody>
      </p:sp>
      <p:sp>
        <p:nvSpPr>
          <p:cNvPr id="5" name="Footer Placeholder 4">
            <a:extLst>
              <a:ext uri="{FF2B5EF4-FFF2-40B4-BE49-F238E27FC236}">
                <a16:creationId xmlns:a16="http://schemas.microsoft.com/office/drawing/2014/main" id="{48E42C94-8F9A-0EBC-7C23-98BC1A9A85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CE2939-197E-188B-777D-1D7B3F4A1E7A}"/>
              </a:ext>
            </a:extLst>
          </p:cNvPr>
          <p:cNvSpPr>
            <a:spLocks noGrp="1"/>
          </p:cNvSpPr>
          <p:nvPr>
            <p:ph type="sldNum" sz="quarter" idx="12"/>
          </p:nvPr>
        </p:nvSpPr>
        <p:spPr/>
        <p:txBody>
          <a:bodyPr/>
          <a:lstStyle/>
          <a:p>
            <a:fld id="{421A3A1D-91F8-40C8-8BB8-D3A162B979B9}" type="slidenum">
              <a:rPr lang="en-US" smtClean="0"/>
              <a:t>‹#›</a:t>
            </a:fld>
            <a:endParaRPr lang="en-US"/>
          </a:p>
        </p:txBody>
      </p:sp>
    </p:spTree>
    <p:extLst>
      <p:ext uri="{BB962C8B-B14F-4D97-AF65-F5344CB8AC3E}">
        <p14:creationId xmlns:p14="http://schemas.microsoft.com/office/powerpoint/2010/main" val="4108345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ark Blue Title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DDCD659-8A1E-43D1-A303-AC7DA1BB421F}"/>
              </a:ext>
            </a:extLst>
          </p:cNvPr>
          <p:cNvSpPr>
            <a:spLocks noChangeArrowheads="1"/>
          </p:cNvSpPr>
          <p:nvPr/>
        </p:nvSpPr>
        <p:spPr bwMode="auto">
          <a:xfrm flipV="1">
            <a:off x="0" y="1"/>
            <a:ext cx="12192000" cy="4479925"/>
          </a:xfrm>
          <a:prstGeom prst="rect">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marL="115888" indent="-115888" eaLnBrk="0" hangingPunct="0">
              <a:defRPr sz="1600" b="1">
                <a:solidFill>
                  <a:schemeClr val="tx1"/>
                </a:solidFill>
                <a:latin typeface="Trebuchet MS" pitchFamily="34" charset="0"/>
                <a:ea typeface="MS PGothic" pitchFamily="34" charset="-128"/>
              </a:defRPr>
            </a:lvl1pPr>
            <a:lvl2pPr marL="742950" indent="-285750" eaLnBrk="0" hangingPunct="0">
              <a:defRPr sz="1600" b="1">
                <a:solidFill>
                  <a:schemeClr val="tx1"/>
                </a:solidFill>
                <a:latin typeface="Trebuchet MS" pitchFamily="34" charset="0"/>
                <a:ea typeface="MS PGothic" pitchFamily="34" charset="-128"/>
              </a:defRPr>
            </a:lvl2pPr>
            <a:lvl3pPr marL="1143000" indent="-228600" eaLnBrk="0" hangingPunct="0">
              <a:defRPr sz="1600" b="1">
                <a:solidFill>
                  <a:schemeClr val="tx1"/>
                </a:solidFill>
                <a:latin typeface="Trebuchet MS" pitchFamily="34" charset="0"/>
                <a:ea typeface="MS PGothic" pitchFamily="34" charset="-128"/>
              </a:defRPr>
            </a:lvl3pPr>
            <a:lvl4pPr marL="1600200" indent="-228600" eaLnBrk="0" hangingPunct="0">
              <a:defRPr sz="1600" b="1">
                <a:solidFill>
                  <a:schemeClr val="tx1"/>
                </a:solidFill>
                <a:latin typeface="Trebuchet MS" pitchFamily="34" charset="0"/>
                <a:ea typeface="MS PGothic" pitchFamily="34" charset="-128"/>
              </a:defRPr>
            </a:lvl4pPr>
            <a:lvl5pPr marL="2057400" indent="-228600" eaLnBrk="0" hangingPunct="0">
              <a:defRPr sz="1600" b="1">
                <a:solidFill>
                  <a:schemeClr val="tx1"/>
                </a:solidFill>
                <a:latin typeface="Trebuchet MS" pitchFamily="34" charset="0"/>
                <a:ea typeface="MS PGothic" pitchFamily="34" charset="-128"/>
              </a:defRPr>
            </a:lvl5pPr>
            <a:lvl6pPr marL="2514600" indent="-228600" eaLnBrk="0" fontAlgn="base" hangingPunct="0">
              <a:spcBef>
                <a:spcPct val="0"/>
              </a:spcBef>
              <a:spcAft>
                <a:spcPct val="0"/>
              </a:spcAft>
              <a:defRPr sz="1600" b="1">
                <a:solidFill>
                  <a:schemeClr val="tx1"/>
                </a:solidFill>
                <a:latin typeface="Trebuchet MS" pitchFamily="34" charset="0"/>
                <a:ea typeface="MS PGothic" pitchFamily="34" charset="-128"/>
              </a:defRPr>
            </a:lvl6pPr>
            <a:lvl7pPr marL="2971800" indent="-228600" eaLnBrk="0" fontAlgn="base" hangingPunct="0">
              <a:spcBef>
                <a:spcPct val="0"/>
              </a:spcBef>
              <a:spcAft>
                <a:spcPct val="0"/>
              </a:spcAft>
              <a:defRPr sz="1600" b="1">
                <a:solidFill>
                  <a:schemeClr val="tx1"/>
                </a:solidFill>
                <a:latin typeface="Trebuchet MS" pitchFamily="34" charset="0"/>
                <a:ea typeface="MS PGothic" pitchFamily="34" charset="-128"/>
              </a:defRPr>
            </a:lvl7pPr>
            <a:lvl8pPr marL="3429000" indent="-228600" eaLnBrk="0" fontAlgn="base" hangingPunct="0">
              <a:spcBef>
                <a:spcPct val="0"/>
              </a:spcBef>
              <a:spcAft>
                <a:spcPct val="0"/>
              </a:spcAft>
              <a:defRPr sz="1600" b="1">
                <a:solidFill>
                  <a:schemeClr val="tx1"/>
                </a:solidFill>
                <a:latin typeface="Trebuchet MS" pitchFamily="34" charset="0"/>
                <a:ea typeface="MS PGothic" pitchFamily="34" charset="-128"/>
              </a:defRPr>
            </a:lvl8pPr>
            <a:lvl9pPr marL="3886200" indent="-228600" eaLnBrk="0" fontAlgn="base" hangingPunct="0">
              <a:spcBef>
                <a:spcPct val="0"/>
              </a:spcBef>
              <a:spcAft>
                <a:spcPct val="0"/>
              </a:spcAft>
              <a:defRPr sz="1600" b="1">
                <a:solidFill>
                  <a:schemeClr val="tx1"/>
                </a:solidFill>
                <a:latin typeface="Trebuchet MS" pitchFamily="34" charset="0"/>
                <a:ea typeface="MS PGothic" pitchFamily="34" charset="-128"/>
              </a:defRPr>
            </a:lvl9pPr>
          </a:lstStyle>
          <a:p>
            <a:pPr eaLnBrk="1" hangingPunct="1">
              <a:spcBef>
                <a:spcPct val="50000"/>
              </a:spcBef>
              <a:buFontTx/>
              <a:buChar char="•"/>
              <a:defRPr/>
            </a:pPr>
            <a:endParaRPr lang="en-US" altLang="en-US" sz="1300" b="0" dirty="0">
              <a:cs typeface="+mn-cs"/>
            </a:endParaRPr>
          </a:p>
        </p:txBody>
      </p:sp>
      <p:sp>
        <p:nvSpPr>
          <p:cNvPr id="7" name="Rectangle 6">
            <a:extLst>
              <a:ext uri="{FF2B5EF4-FFF2-40B4-BE49-F238E27FC236}">
                <a16:creationId xmlns:a16="http://schemas.microsoft.com/office/drawing/2014/main" id="{F578C439-90F1-4B6F-8D04-9B769F77E215}"/>
              </a:ext>
            </a:extLst>
          </p:cNvPr>
          <p:cNvSpPr>
            <a:spLocks noChangeArrowheads="1"/>
          </p:cNvSpPr>
          <p:nvPr/>
        </p:nvSpPr>
        <p:spPr bwMode="auto">
          <a:xfrm>
            <a:off x="0" y="4302126"/>
            <a:ext cx="12192000" cy="176213"/>
          </a:xfrm>
          <a:prstGeom prst="rect">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marL="115888" indent="-115888" eaLnBrk="0" hangingPunct="0">
              <a:defRPr sz="1600" b="1">
                <a:solidFill>
                  <a:schemeClr val="tx1"/>
                </a:solidFill>
                <a:latin typeface="Trebuchet MS" pitchFamily="34" charset="0"/>
                <a:ea typeface="MS PGothic" pitchFamily="34" charset="-128"/>
              </a:defRPr>
            </a:lvl1pPr>
            <a:lvl2pPr marL="742950" indent="-285750" eaLnBrk="0" hangingPunct="0">
              <a:defRPr sz="1600" b="1">
                <a:solidFill>
                  <a:schemeClr val="tx1"/>
                </a:solidFill>
                <a:latin typeface="Trebuchet MS" pitchFamily="34" charset="0"/>
                <a:ea typeface="MS PGothic" pitchFamily="34" charset="-128"/>
              </a:defRPr>
            </a:lvl2pPr>
            <a:lvl3pPr marL="1143000" indent="-228600" eaLnBrk="0" hangingPunct="0">
              <a:defRPr sz="1600" b="1">
                <a:solidFill>
                  <a:schemeClr val="tx1"/>
                </a:solidFill>
                <a:latin typeface="Trebuchet MS" pitchFamily="34" charset="0"/>
                <a:ea typeface="MS PGothic" pitchFamily="34" charset="-128"/>
              </a:defRPr>
            </a:lvl3pPr>
            <a:lvl4pPr marL="1600200" indent="-228600" eaLnBrk="0" hangingPunct="0">
              <a:defRPr sz="1600" b="1">
                <a:solidFill>
                  <a:schemeClr val="tx1"/>
                </a:solidFill>
                <a:latin typeface="Trebuchet MS" pitchFamily="34" charset="0"/>
                <a:ea typeface="MS PGothic" pitchFamily="34" charset="-128"/>
              </a:defRPr>
            </a:lvl4pPr>
            <a:lvl5pPr marL="2057400" indent="-228600" eaLnBrk="0" hangingPunct="0">
              <a:defRPr sz="1600" b="1">
                <a:solidFill>
                  <a:schemeClr val="tx1"/>
                </a:solidFill>
                <a:latin typeface="Trebuchet MS" pitchFamily="34" charset="0"/>
                <a:ea typeface="MS PGothic" pitchFamily="34" charset="-128"/>
              </a:defRPr>
            </a:lvl5pPr>
            <a:lvl6pPr marL="2514600" indent="-228600" eaLnBrk="0" fontAlgn="base" hangingPunct="0">
              <a:spcBef>
                <a:spcPct val="0"/>
              </a:spcBef>
              <a:spcAft>
                <a:spcPct val="0"/>
              </a:spcAft>
              <a:defRPr sz="1600" b="1">
                <a:solidFill>
                  <a:schemeClr val="tx1"/>
                </a:solidFill>
                <a:latin typeface="Trebuchet MS" pitchFamily="34" charset="0"/>
                <a:ea typeface="MS PGothic" pitchFamily="34" charset="-128"/>
              </a:defRPr>
            </a:lvl6pPr>
            <a:lvl7pPr marL="2971800" indent="-228600" eaLnBrk="0" fontAlgn="base" hangingPunct="0">
              <a:spcBef>
                <a:spcPct val="0"/>
              </a:spcBef>
              <a:spcAft>
                <a:spcPct val="0"/>
              </a:spcAft>
              <a:defRPr sz="1600" b="1">
                <a:solidFill>
                  <a:schemeClr val="tx1"/>
                </a:solidFill>
                <a:latin typeface="Trebuchet MS" pitchFamily="34" charset="0"/>
                <a:ea typeface="MS PGothic" pitchFamily="34" charset="-128"/>
              </a:defRPr>
            </a:lvl7pPr>
            <a:lvl8pPr marL="3429000" indent="-228600" eaLnBrk="0" fontAlgn="base" hangingPunct="0">
              <a:spcBef>
                <a:spcPct val="0"/>
              </a:spcBef>
              <a:spcAft>
                <a:spcPct val="0"/>
              </a:spcAft>
              <a:defRPr sz="1600" b="1">
                <a:solidFill>
                  <a:schemeClr val="tx1"/>
                </a:solidFill>
                <a:latin typeface="Trebuchet MS" pitchFamily="34" charset="0"/>
                <a:ea typeface="MS PGothic" pitchFamily="34" charset="-128"/>
              </a:defRPr>
            </a:lvl8pPr>
            <a:lvl9pPr marL="3886200" indent="-228600" eaLnBrk="0" fontAlgn="base" hangingPunct="0">
              <a:spcBef>
                <a:spcPct val="0"/>
              </a:spcBef>
              <a:spcAft>
                <a:spcPct val="0"/>
              </a:spcAft>
              <a:defRPr sz="1600" b="1">
                <a:solidFill>
                  <a:schemeClr val="tx1"/>
                </a:solidFill>
                <a:latin typeface="Trebuchet MS" pitchFamily="34" charset="0"/>
                <a:ea typeface="MS PGothic" pitchFamily="34" charset="-128"/>
              </a:defRPr>
            </a:lvl9pPr>
          </a:lstStyle>
          <a:p>
            <a:pPr eaLnBrk="1" hangingPunct="1">
              <a:spcBef>
                <a:spcPct val="50000"/>
              </a:spcBef>
              <a:buFontTx/>
              <a:buChar char="•"/>
              <a:defRPr/>
            </a:pPr>
            <a:endParaRPr lang="en-US" altLang="en-US" sz="1300" b="0" dirty="0">
              <a:solidFill>
                <a:schemeClr val="bg1"/>
              </a:solidFill>
              <a:cs typeface="+mn-cs"/>
            </a:endParaRPr>
          </a:p>
        </p:txBody>
      </p:sp>
      <p:sp>
        <p:nvSpPr>
          <p:cNvPr id="330" name="Title 329"/>
          <p:cNvSpPr>
            <a:spLocks noGrp="1"/>
          </p:cNvSpPr>
          <p:nvPr>
            <p:ph type="title"/>
          </p:nvPr>
        </p:nvSpPr>
        <p:spPr>
          <a:xfrm>
            <a:off x="1861340" y="1189790"/>
            <a:ext cx="9385960" cy="1822161"/>
          </a:xfrm>
        </p:spPr>
        <p:txBody>
          <a:bodyPr anchor="b"/>
          <a:lstStyle>
            <a:lvl1pPr>
              <a:lnSpc>
                <a:spcPct val="100000"/>
              </a:lnSpc>
              <a:spcBef>
                <a:spcPts val="0"/>
              </a:spcBef>
              <a:defRPr sz="3600" b="1" baseline="0">
                <a:solidFill>
                  <a:schemeClr val="bg1"/>
                </a:solidFill>
              </a:defRPr>
            </a:lvl1pPr>
          </a:lstStyle>
          <a:p>
            <a:r>
              <a:rPr lang="en-US"/>
              <a:t>Click to edit Master title style</a:t>
            </a:r>
            <a:endParaRPr lang="en-US" dirty="0"/>
          </a:p>
        </p:txBody>
      </p:sp>
      <p:sp>
        <p:nvSpPr>
          <p:cNvPr id="332" name="Text Placeholder 331"/>
          <p:cNvSpPr>
            <a:spLocks noGrp="1"/>
          </p:cNvSpPr>
          <p:nvPr>
            <p:ph type="body" sz="quarter" idx="13"/>
          </p:nvPr>
        </p:nvSpPr>
        <p:spPr>
          <a:xfrm>
            <a:off x="1878236" y="3000005"/>
            <a:ext cx="9369065" cy="1211048"/>
          </a:xfrm>
        </p:spPr>
        <p:txBody>
          <a:bodyPr>
            <a:normAutofit/>
          </a:bodyPr>
          <a:lstStyle>
            <a:lvl1pPr>
              <a:lnSpc>
                <a:spcPct val="100000"/>
              </a:lnSpc>
              <a:spcBef>
                <a:spcPts val="0"/>
              </a:spcBef>
              <a:defRPr sz="2400" b="0" i="0" cap="all" baseline="0">
                <a:solidFill>
                  <a:srgbClr val="FFFFFF"/>
                </a:solidFill>
                <a:latin typeface="+mn-lt"/>
                <a:cs typeface="Andes ExtraLight"/>
              </a:defRPr>
            </a:lvl1pPr>
            <a:lvl2pPr>
              <a:defRPr b="0" i="0">
                <a:latin typeface="Andes ExtraLight"/>
                <a:cs typeface="Andes ExtraLight"/>
              </a:defRPr>
            </a:lvl2pPr>
            <a:lvl3pPr>
              <a:defRPr b="0" i="0">
                <a:latin typeface="Andes ExtraLight"/>
                <a:cs typeface="Andes ExtraLight"/>
              </a:defRPr>
            </a:lvl3pPr>
            <a:lvl4pPr>
              <a:defRPr b="0" i="0">
                <a:latin typeface="Andes ExtraLight"/>
                <a:cs typeface="Andes ExtraLight"/>
              </a:defRPr>
            </a:lvl4pPr>
            <a:lvl5pPr>
              <a:defRPr b="0" i="0">
                <a:latin typeface="Andes ExtraLight"/>
                <a:cs typeface="Andes ExtraLight"/>
              </a:defRPr>
            </a:lvl5pPr>
          </a:lstStyle>
          <a:p>
            <a:pPr lvl="0"/>
            <a:r>
              <a:rPr lang="en-US"/>
              <a:t>Click to edit Master text styles</a:t>
            </a:r>
          </a:p>
        </p:txBody>
      </p:sp>
      <p:sp>
        <p:nvSpPr>
          <p:cNvPr id="70" name="Picture Placeholder 4"/>
          <p:cNvSpPr>
            <a:spLocks noGrp="1"/>
          </p:cNvSpPr>
          <p:nvPr>
            <p:ph type="pic" sz="quarter" idx="16"/>
          </p:nvPr>
        </p:nvSpPr>
        <p:spPr>
          <a:xfrm>
            <a:off x="677334" y="4699001"/>
            <a:ext cx="6745111" cy="1375832"/>
          </a:xfrm>
          <a:solidFill>
            <a:srgbClr val="FFFFFF"/>
          </a:solidFill>
        </p:spPr>
        <p:txBody>
          <a:bodyPr anchor="ctr">
            <a:normAutofit/>
          </a:bodyPr>
          <a:lstStyle>
            <a:lvl1pPr algn="ctr">
              <a:defRPr baseline="0">
                <a:solidFill>
                  <a:srgbClr val="021F43"/>
                </a:solidFill>
              </a:defRPr>
            </a:lvl1pPr>
          </a:lstStyle>
          <a:p>
            <a:pPr lvl="0"/>
            <a:r>
              <a:rPr lang="en-US" noProof="0" dirty="0"/>
              <a:t>Click icon to add picture</a:t>
            </a:r>
          </a:p>
        </p:txBody>
      </p:sp>
      <p:sp>
        <p:nvSpPr>
          <p:cNvPr id="9" name="Text Placeholder 331"/>
          <p:cNvSpPr>
            <a:spLocks noGrp="1"/>
          </p:cNvSpPr>
          <p:nvPr>
            <p:ph type="body" sz="quarter" idx="14"/>
          </p:nvPr>
        </p:nvSpPr>
        <p:spPr>
          <a:xfrm>
            <a:off x="7576097" y="4699002"/>
            <a:ext cx="3761560" cy="1393637"/>
          </a:xfrm>
        </p:spPr>
        <p:txBody>
          <a:bodyPr anchor="b"/>
          <a:lstStyle>
            <a:lvl1pPr algn="r">
              <a:lnSpc>
                <a:spcPct val="100000"/>
              </a:lnSpc>
              <a:defRPr sz="1400" b="0" i="0" baseline="0">
                <a:solidFill>
                  <a:schemeClr val="tx1"/>
                </a:solidFill>
                <a:latin typeface="+mn-lt"/>
                <a:cs typeface="Arial"/>
              </a:defRPr>
            </a:lvl1pPr>
            <a:lvl2pPr algn="r">
              <a:defRPr sz="1400" b="0" i="0">
                <a:latin typeface="+mn-lt"/>
                <a:cs typeface="Andes ExtraLight"/>
              </a:defRPr>
            </a:lvl2pPr>
            <a:lvl3pPr>
              <a:defRPr b="0" i="0">
                <a:latin typeface="Andes ExtraLight"/>
                <a:cs typeface="Andes ExtraLight"/>
              </a:defRPr>
            </a:lvl3pPr>
            <a:lvl4pPr>
              <a:defRPr b="0" i="0">
                <a:latin typeface="Andes ExtraLight"/>
                <a:cs typeface="Andes ExtraLight"/>
              </a:defRPr>
            </a:lvl4pPr>
            <a:lvl5pPr>
              <a:defRPr b="0" i="0">
                <a:latin typeface="Andes ExtraLight"/>
                <a:cs typeface="Andes ExtraLight"/>
              </a:defRPr>
            </a:lvl5pPr>
          </a:lstStyle>
          <a:p>
            <a:pPr lvl="0"/>
            <a:r>
              <a:rPr lang="en-US"/>
              <a:t>Click to edit Master text styles</a:t>
            </a:r>
          </a:p>
          <a:p>
            <a:pPr lvl="1"/>
            <a:r>
              <a:rPr lang="en-US"/>
              <a:t>Second level</a:t>
            </a:r>
          </a:p>
        </p:txBody>
      </p:sp>
      <p:sp>
        <p:nvSpPr>
          <p:cNvPr id="8" name="Rectangle 1028">
            <a:extLst>
              <a:ext uri="{FF2B5EF4-FFF2-40B4-BE49-F238E27FC236}">
                <a16:creationId xmlns:a16="http://schemas.microsoft.com/office/drawing/2014/main" id="{C5546F9E-B215-488B-83F5-D1F383644CC9}"/>
              </a:ext>
            </a:extLst>
          </p:cNvPr>
          <p:cNvSpPr>
            <a:spLocks noGrp="1" noChangeArrowheads="1"/>
          </p:cNvSpPr>
          <p:nvPr>
            <p:ph type="dt" sz="half" idx="17"/>
          </p:nvPr>
        </p:nvSpPr>
        <p:spPr>
          <a:xfrm>
            <a:off x="7622118" y="6116639"/>
            <a:ext cx="3625849" cy="306387"/>
          </a:xfrm>
        </p:spPr>
        <p:txBody>
          <a:bodyPr rIns="0" anchor="ctr"/>
          <a:lstStyle>
            <a:lvl1pPr algn="r">
              <a:defRPr b="0" i="0">
                <a:solidFill>
                  <a:schemeClr val="tx1"/>
                </a:solidFill>
                <a:latin typeface="Arial"/>
                <a:cs typeface="Arial"/>
              </a:defRPr>
            </a:lvl1pPr>
          </a:lstStyle>
          <a:p>
            <a:pPr>
              <a:defRPr/>
            </a:pPr>
            <a:fld id="{FB2C4633-A99D-46CB-8DC2-4E21A7D9186A}" type="datetime1">
              <a:rPr lang="en-US" smtClean="0"/>
              <a:t>12/19/25</a:t>
            </a:fld>
            <a:endParaRPr lang="en-US" dirty="0"/>
          </a:p>
        </p:txBody>
      </p:sp>
    </p:spTree>
    <p:extLst>
      <p:ext uri="{BB962C8B-B14F-4D97-AF65-F5344CB8AC3E}">
        <p14:creationId xmlns:p14="http://schemas.microsoft.com/office/powerpoint/2010/main" val="39429502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One Chart Slide">
    <p:spTree>
      <p:nvGrpSpPr>
        <p:cNvPr id="1" name=""/>
        <p:cNvGrpSpPr/>
        <p:nvPr/>
      </p:nvGrpSpPr>
      <p:grpSpPr>
        <a:xfrm>
          <a:off x="0" y="0"/>
          <a:ext cx="0" cy="0"/>
          <a:chOff x="0" y="0"/>
          <a:chExt cx="0" cy="0"/>
        </a:xfrm>
      </p:grpSpPr>
      <p:sp>
        <p:nvSpPr>
          <p:cNvPr id="5" name="Chart Placeholder 4"/>
          <p:cNvSpPr>
            <a:spLocks noGrp="1"/>
          </p:cNvSpPr>
          <p:nvPr>
            <p:ph type="chart" sz="quarter" idx="18"/>
          </p:nvPr>
        </p:nvSpPr>
        <p:spPr>
          <a:xfrm>
            <a:off x="465667" y="1132417"/>
            <a:ext cx="11260667" cy="5069416"/>
          </a:xfrm>
        </p:spPr>
        <p:txBody>
          <a:bodyPr/>
          <a:lstStyle/>
          <a:p>
            <a:pPr lvl="0"/>
            <a:endParaRPr lang="en-US" noProof="0" dirty="0"/>
          </a:p>
        </p:txBody>
      </p:sp>
      <p:sp>
        <p:nvSpPr>
          <p:cNvPr id="2" name="Title 1"/>
          <p:cNvSpPr>
            <a:spLocks noGrp="1"/>
          </p:cNvSpPr>
          <p:nvPr>
            <p:ph type="title"/>
          </p:nvPr>
        </p:nvSpPr>
        <p:spPr>
          <a:xfrm>
            <a:off x="475912" y="307475"/>
            <a:ext cx="11213472" cy="708526"/>
          </a:xfrm>
        </p:spPr>
        <p:txBody>
          <a:bodyPr/>
          <a:lstStyle>
            <a:lvl1pPr>
              <a:defRPr sz="2200" b="0" i="0" cap="none" baseline="0">
                <a:solidFill>
                  <a:srgbClr val="021F43"/>
                </a:solidFill>
                <a:latin typeface="+mj-lt"/>
                <a:cs typeface="Andes ExtraLight"/>
              </a:defRPr>
            </a:lvl1pPr>
          </a:lstStyle>
          <a:p>
            <a:r>
              <a:rPr lang="en-US"/>
              <a:t>Click to edit Master title style</a:t>
            </a:r>
            <a:endParaRPr lang="en-US" dirty="0"/>
          </a:p>
        </p:txBody>
      </p:sp>
      <p:sp>
        <p:nvSpPr>
          <p:cNvPr id="4" name="Slide Number Placeholder 3">
            <a:extLst>
              <a:ext uri="{FF2B5EF4-FFF2-40B4-BE49-F238E27FC236}">
                <a16:creationId xmlns:a16="http://schemas.microsoft.com/office/drawing/2014/main" id="{F604D2B3-5AE4-41BB-81A6-0FD43267284A}"/>
              </a:ext>
            </a:extLst>
          </p:cNvPr>
          <p:cNvSpPr>
            <a:spLocks noGrp="1"/>
          </p:cNvSpPr>
          <p:nvPr>
            <p:ph type="sldNum" sz="quarter" idx="19"/>
          </p:nvPr>
        </p:nvSpPr>
        <p:spPr/>
        <p:txBody>
          <a:bodyPr/>
          <a:lstStyle>
            <a:lvl1pPr>
              <a:defRPr/>
            </a:lvl1pPr>
          </a:lstStyle>
          <a:p>
            <a:fld id="{36D094C0-0CCA-443B-92F0-214D25609459}" type="slidenum">
              <a:rPr lang="en-US" altLang="en-US"/>
              <a:pPr/>
              <a:t>‹#›</a:t>
            </a:fld>
            <a:endParaRPr lang="en-US" altLang="en-US" dirty="0"/>
          </a:p>
        </p:txBody>
      </p:sp>
      <p:sp>
        <p:nvSpPr>
          <p:cNvPr id="6" name="Footer Placeholder 4">
            <a:extLst>
              <a:ext uri="{FF2B5EF4-FFF2-40B4-BE49-F238E27FC236}">
                <a16:creationId xmlns:a16="http://schemas.microsoft.com/office/drawing/2014/main" id="{DDFE140B-D48C-4542-AB7E-EC12FA7CAB7D}"/>
              </a:ext>
            </a:extLst>
          </p:cNvPr>
          <p:cNvSpPr>
            <a:spLocks noGrp="1"/>
          </p:cNvSpPr>
          <p:nvPr>
            <p:ph type="ftr" sz="quarter" idx="20"/>
          </p:nvPr>
        </p:nvSpPr>
        <p:spPr/>
        <p:txBody>
          <a:bodyPr/>
          <a:lstStyle>
            <a:lvl1pPr>
              <a:defRPr/>
            </a:lvl1pPr>
          </a:lstStyle>
          <a:p>
            <a:pPr>
              <a:defRPr/>
            </a:pPr>
            <a:endParaRPr lang="en-US" dirty="0"/>
          </a:p>
        </p:txBody>
      </p:sp>
    </p:spTree>
    <p:extLst>
      <p:ext uri="{BB962C8B-B14F-4D97-AF65-F5344CB8AC3E}">
        <p14:creationId xmlns:p14="http://schemas.microsoft.com/office/powerpoint/2010/main" val="34905752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67" name="Google Shape;67;p15"/>
          <p:cNvSpPr txBox="1">
            <a:spLocks noGrp="1"/>
          </p:cNvSpPr>
          <p:nvPr>
            <p:ph type="subTitle" idx="1"/>
          </p:nvPr>
        </p:nvSpPr>
        <p:spPr>
          <a:xfrm>
            <a:off x="6289965" y="1820367"/>
            <a:ext cx="4594800" cy="41776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8" name="Google Shape;68;p15"/>
          <p:cNvSpPr txBox="1">
            <a:spLocks noGrp="1"/>
          </p:cNvSpPr>
          <p:nvPr>
            <p:ph type="subTitle" idx="2"/>
          </p:nvPr>
        </p:nvSpPr>
        <p:spPr>
          <a:xfrm>
            <a:off x="1307235" y="1820367"/>
            <a:ext cx="4594800" cy="41776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9" name="Google Shape;69;p15"/>
          <p:cNvSpPr/>
          <p:nvPr/>
        </p:nvSpPr>
        <p:spPr>
          <a:xfrm>
            <a:off x="-100" y="367"/>
            <a:ext cx="12192000" cy="6858000"/>
          </a:xfrm>
          <a:prstGeom prst="frame">
            <a:avLst>
              <a:gd name="adj1" fmla="val 3512"/>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Asap"/>
              <a:ea typeface="Asap"/>
              <a:cs typeface="Asap"/>
              <a:sym typeface="Asap"/>
            </a:endParaRPr>
          </a:p>
        </p:txBody>
      </p:sp>
    </p:spTree>
    <p:extLst>
      <p:ext uri="{BB962C8B-B14F-4D97-AF65-F5344CB8AC3E}">
        <p14:creationId xmlns:p14="http://schemas.microsoft.com/office/powerpoint/2010/main" val="30666744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Acknowledgements and disclaimers 7">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9928242-9571-25F8-C163-0363336166CA}"/>
              </a:ext>
            </a:extLst>
          </p:cNvPr>
          <p:cNvPicPr>
            <a:picLocks noChangeAspect="1"/>
          </p:cNvPicPr>
          <p:nvPr userDrawn="1"/>
        </p:nvPicPr>
        <p:blipFill rotWithShape="1">
          <a:blip r:embed="rId2">
            <a:alphaModFix amt="10000"/>
          </a:blip>
          <a:srcRect r="40599" b="45904"/>
          <a:stretch/>
        </p:blipFill>
        <p:spPr>
          <a:xfrm>
            <a:off x="6739467" y="1844947"/>
            <a:ext cx="5452531" cy="5013053"/>
          </a:xfrm>
          <a:prstGeom prst="rect">
            <a:avLst/>
          </a:prstGeom>
        </p:spPr>
      </p:pic>
      <p:pic>
        <p:nvPicPr>
          <p:cNvPr id="7" name="Picture 6">
            <a:extLst>
              <a:ext uri="{FF2B5EF4-FFF2-40B4-BE49-F238E27FC236}">
                <a16:creationId xmlns:a16="http://schemas.microsoft.com/office/drawing/2014/main" id="{8AA93AC8-16D8-4CEF-A2F3-5F1157BCE046}"/>
              </a:ext>
            </a:extLst>
          </p:cNvPr>
          <p:cNvPicPr>
            <a:picLocks noChangeAspect="1"/>
          </p:cNvPicPr>
          <p:nvPr userDrawn="1"/>
        </p:nvPicPr>
        <p:blipFill rotWithShape="1">
          <a:blip r:embed="rId2">
            <a:alphaModFix amt="10000"/>
          </a:blip>
          <a:srcRect l="36835" t="74203" r="-1440" b="-6624"/>
          <a:stretch/>
        </p:blipFill>
        <p:spPr>
          <a:xfrm>
            <a:off x="-11292" y="-11612"/>
            <a:ext cx="5930218" cy="3004457"/>
          </a:xfrm>
          <a:prstGeom prst="rect">
            <a:avLst/>
          </a:prstGeom>
        </p:spPr>
      </p:pic>
      <p:pic>
        <p:nvPicPr>
          <p:cNvPr id="8" name="Picture 7">
            <a:extLst>
              <a:ext uri="{FF2B5EF4-FFF2-40B4-BE49-F238E27FC236}">
                <a16:creationId xmlns:a16="http://schemas.microsoft.com/office/drawing/2014/main" id="{92384138-0399-2BA3-3AFC-AD31F8F1D47B}"/>
              </a:ext>
            </a:extLst>
          </p:cNvPr>
          <p:cNvPicPr>
            <a:picLocks noChangeAspect="1"/>
          </p:cNvPicPr>
          <p:nvPr userDrawn="1"/>
        </p:nvPicPr>
        <p:blipFill>
          <a:blip r:embed="rId3"/>
          <a:stretch>
            <a:fillRect/>
          </a:stretch>
        </p:blipFill>
        <p:spPr>
          <a:xfrm>
            <a:off x="4999971" y="381817"/>
            <a:ext cx="2211225" cy="1001804"/>
          </a:xfrm>
          <a:prstGeom prst="rect">
            <a:avLst/>
          </a:prstGeom>
        </p:spPr>
      </p:pic>
      <p:sp>
        <p:nvSpPr>
          <p:cNvPr id="2" name="TextBox 1">
            <a:extLst>
              <a:ext uri="{FF2B5EF4-FFF2-40B4-BE49-F238E27FC236}">
                <a16:creationId xmlns:a16="http://schemas.microsoft.com/office/drawing/2014/main" id="{FB65B085-59A6-7FD6-E357-1A9AF5E54C9E}"/>
              </a:ext>
            </a:extLst>
          </p:cNvPr>
          <p:cNvSpPr txBox="1"/>
          <p:nvPr userDrawn="1"/>
        </p:nvSpPr>
        <p:spPr>
          <a:xfrm>
            <a:off x="4252813" y="3182018"/>
            <a:ext cx="184731" cy="420564"/>
          </a:xfrm>
          <a:prstGeom prst="rect">
            <a:avLst/>
          </a:prstGeom>
          <a:noFill/>
        </p:spPr>
        <p:txBody>
          <a:bodyPr wrap="square" rtlCol="0">
            <a:spAutoFit/>
          </a:bodyPr>
          <a:lstStyle/>
          <a:p>
            <a:endParaRPr lang="en-US"/>
          </a:p>
        </p:txBody>
      </p:sp>
    </p:spTree>
    <p:extLst>
      <p:ext uri="{BB962C8B-B14F-4D97-AF65-F5344CB8AC3E}">
        <p14:creationId xmlns:p14="http://schemas.microsoft.com/office/powerpoint/2010/main" val="1403112211"/>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ontent slide 1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BCF8E00-8140-CB89-3D0D-76AB6BFF80DA}"/>
              </a:ext>
            </a:extLst>
          </p:cNvPr>
          <p:cNvPicPr>
            <a:picLocks noChangeAspect="1"/>
          </p:cNvPicPr>
          <p:nvPr userDrawn="1"/>
        </p:nvPicPr>
        <p:blipFill rotWithShape="1">
          <a:blip r:embed="rId2">
            <a:alphaModFix amt="10000"/>
          </a:blip>
          <a:srcRect r="40599" b="45904"/>
          <a:stretch/>
        </p:blipFill>
        <p:spPr>
          <a:xfrm>
            <a:off x="6739467" y="1866498"/>
            <a:ext cx="5452531" cy="5013053"/>
          </a:xfrm>
          <a:prstGeom prst="rect">
            <a:avLst/>
          </a:prstGeom>
        </p:spPr>
      </p:pic>
      <p:pic>
        <p:nvPicPr>
          <p:cNvPr id="4" name="Picture 3">
            <a:extLst>
              <a:ext uri="{FF2B5EF4-FFF2-40B4-BE49-F238E27FC236}">
                <a16:creationId xmlns:a16="http://schemas.microsoft.com/office/drawing/2014/main" id="{249A1C8B-25C6-BCE8-329C-176E44E44B8B}"/>
              </a:ext>
            </a:extLst>
          </p:cNvPr>
          <p:cNvPicPr>
            <a:picLocks noChangeAspect="1"/>
          </p:cNvPicPr>
          <p:nvPr userDrawn="1"/>
        </p:nvPicPr>
        <p:blipFill rotWithShape="1">
          <a:blip r:embed="rId2">
            <a:alphaModFix amt="10000"/>
          </a:blip>
          <a:srcRect l="36835" t="74203" r="-1440" b="-6624"/>
          <a:stretch/>
        </p:blipFill>
        <p:spPr>
          <a:xfrm>
            <a:off x="-11292" y="0"/>
            <a:ext cx="5930218" cy="3004457"/>
          </a:xfrm>
          <a:prstGeom prst="rect">
            <a:avLst/>
          </a:prstGeom>
        </p:spPr>
      </p:pic>
      <p:cxnSp>
        <p:nvCxnSpPr>
          <p:cNvPr id="11" name="White line">
            <a:extLst>
              <a:ext uri="{FF2B5EF4-FFF2-40B4-BE49-F238E27FC236}">
                <a16:creationId xmlns:a16="http://schemas.microsoft.com/office/drawing/2014/main" id="{6366EC26-88AE-B988-CFAC-CF080DBA3810}"/>
              </a:ext>
            </a:extLst>
          </p:cNvPr>
          <p:cNvCxnSpPr/>
          <p:nvPr userDrawn="1"/>
        </p:nvCxnSpPr>
        <p:spPr bwMode="auto">
          <a:xfrm>
            <a:off x="377365" y="1127052"/>
            <a:ext cx="11446039" cy="0"/>
          </a:xfrm>
          <a:prstGeom prst="line">
            <a:avLst/>
          </a:prstGeom>
          <a:noFill/>
          <a:ln w="12700" cap="rnd" cmpd="sng" algn="ctr">
            <a:solidFill>
              <a:srgbClr val="094269"/>
            </a:solidFill>
            <a:prstDash val="solid"/>
            <a:round/>
            <a:headEnd type="none" w="med" len="med"/>
            <a:tailEnd type="none" w="med" len="med"/>
          </a:ln>
          <a:effectLst/>
        </p:spPr>
      </p:cxnSp>
      <p:sp>
        <p:nvSpPr>
          <p:cNvPr id="12" name="Title">
            <a:extLst>
              <a:ext uri="{FF2B5EF4-FFF2-40B4-BE49-F238E27FC236}">
                <a16:creationId xmlns:a16="http://schemas.microsoft.com/office/drawing/2014/main" id="{F771E164-E195-61C1-09A1-68576CBEA8D7}"/>
              </a:ext>
            </a:extLst>
          </p:cNvPr>
          <p:cNvSpPr>
            <a:spLocks noGrp="1"/>
          </p:cNvSpPr>
          <p:nvPr>
            <p:ph type="title" hasCustomPrompt="1"/>
          </p:nvPr>
        </p:nvSpPr>
        <p:spPr>
          <a:xfrm>
            <a:off x="362617" y="221198"/>
            <a:ext cx="4693913" cy="432583"/>
          </a:xfrm>
          <a:prstGeom prst="rect">
            <a:avLst/>
          </a:prstGeom>
        </p:spPr>
        <p:txBody>
          <a:bodyPr anchor="b">
            <a:noAutofit/>
          </a:bodyPr>
          <a:lstStyle>
            <a:lvl1pPr algn="l">
              <a:lnSpc>
                <a:spcPct val="80000"/>
              </a:lnSpc>
              <a:spcBef>
                <a:spcPts val="0"/>
              </a:spcBef>
              <a:defRPr sz="2700" b="0" i="0" cap="none" spc="0" baseline="0">
                <a:solidFill>
                  <a:srgbClr val="094269"/>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PAGE HEADER</a:t>
            </a:r>
          </a:p>
        </p:txBody>
      </p:sp>
      <p:sp>
        <p:nvSpPr>
          <p:cNvPr id="13" name="Subhead">
            <a:extLst>
              <a:ext uri="{FF2B5EF4-FFF2-40B4-BE49-F238E27FC236}">
                <a16:creationId xmlns:a16="http://schemas.microsoft.com/office/drawing/2014/main" id="{7633C42D-6DCF-B3BF-4B78-9196FE10AE00}"/>
              </a:ext>
            </a:extLst>
          </p:cNvPr>
          <p:cNvSpPr>
            <a:spLocks noGrp="1"/>
          </p:cNvSpPr>
          <p:nvPr>
            <p:ph type="body" sz="quarter" idx="13" hasCustomPrompt="1"/>
          </p:nvPr>
        </p:nvSpPr>
        <p:spPr>
          <a:xfrm>
            <a:off x="375869" y="564227"/>
            <a:ext cx="3433509" cy="420565"/>
          </a:xfrm>
          <a:prstGeom prst="rect">
            <a:avLst/>
          </a:prstGeom>
        </p:spPr>
        <p:txBody>
          <a:bodyPr>
            <a:noAutofit/>
          </a:bodyPr>
          <a:lstStyle>
            <a:lvl1pPr marL="0" indent="0" algn="l">
              <a:lnSpc>
                <a:spcPct val="100000"/>
              </a:lnSpc>
              <a:spcBef>
                <a:spcPts val="0"/>
              </a:spcBef>
              <a:defRPr sz="2000" b="0" i="1" cap="none" baseline="0">
                <a:solidFill>
                  <a:srgbClr val="094269"/>
                </a:solidFill>
                <a:latin typeface="Open Sans" panose="020B0606030504020204" pitchFamily="34" charset="0"/>
                <a:ea typeface="Open Sans" panose="020B0606030504020204" pitchFamily="34" charset="0"/>
                <a:cs typeface="Open Sans" panose="020B0606030504020204" pitchFamily="34" charset="0"/>
              </a:defRPr>
            </a:lvl1pPr>
            <a:lvl2pPr>
              <a:defRPr b="0" i="0">
                <a:latin typeface="AndesExtraLight"/>
                <a:cs typeface="AndesExtraLight"/>
              </a:defRPr>
            </a:lvl2pPr>
            <a:lvl3pPr>
              <a:defRPr b="0" i="0">
                <a:latin typeface="AndesExtraLight"/>
                <a:cs typeface="AndesExtraLight"/>
              </a:defRPr>
            </a:lvl3pPr>
            <a:lvl4pPr>
              <a:defRPr b="0" i="0">
                <a:latin typeface="AndesExtraLight"/>
                <a:cs typeface="AndesExtraLight"/>
              </a:defRPr>
            </a:lvl4pPr>
            <a:lvl5pPr>
              <a:defRPr b="0" i="0">
                <a:latin typeface="AndesExtraLight"/>
                <a:cs typeface="AndesExtraLight"/>
              </a:defRPr>
            </a:lvl5pPr>
          </a:lstStyle>
          <a:p>
            <a:pPr lvl="0"/>
            <a:r>
              <a:rPr lang="en-US"/>
              <a:t>Click to edit page </a:t>
            </a:r>
            <a:r>
              <a:rPr lang="en-US" err="1"/>
              <a:t>subheader</a:t>
            </a:r>
            <a:endParaRPr lang="en-US"/>
          </a:p>
        </p:txBody>
      </p:sp>
      <p:sp>
        <p:nvSpPr>
          <p:cNvPr id="9" name="Body copy">
            <a:extLst>
              <a:ext uri="{FF2B5EF4-FFF2-40B4-BE49-F238E27FC236}">
                <a16:creationId xmlns:a16="http://schemas.microsoft.com/office/drawing/2014/main" id="{F49F63CF-BB77-ECA7-C746-74363772E02E}"/>
              </a:ext>
            </a:extLst>
          </p:cNvPr>
          <p:cNvSpPr>
            <a:spLocks noGrp="1"/>
          </p:cNvSpPr>
          <p:nvPr>
            <p:ph type="body" sz="quarter" idx="15" hasCustomPrompt="1"/>
          </p:nvPr>
        </p:nvSpPr>
        <p:spPr>
          <a:xfrm>
            <a:off x="375869" y="2839925"/>
            <a:ext cx="11325802" cy="2087598"/>
          </a:xfrm>
          <a:prstGeom prst="rect">
            <a:avLst/>
          </a:prstGeom>
        </p:spPr>
        <p:txBody>
          <a:bodyPr>
            <a:noAutofit/>
          </a:bodyPr>
          <a:lstStyle>
            <a:lvl1pPr marL="0" indent="0" algn="l">
              <a:lnSpc>
                <a:spcPct val="100000"/>
              </a:lnSpc>
              <a:spcBef>
                <a:spcPts val="0"/>
              </a:spcBef>
              <a:defRPr sz="1600" b="0" i="0" cap="none" baseline="0">
                <a:solidFill>
                  <a:srgbClr val="094269"/>
                </a:solidFill>
                <a:latin typeface="Open Sans" panose="020B0606030504020204" pitchFamily="34" charset="0"/>
                <a:ea typeface="Open Sans" panose="020B0606030504020204" pitchFamily="34" charset="0"/>
                <a:cs typeface="Open Sans" panose="020B0606030504020204" pitchFamily="34" charset="0"/>
              </a:defRPr>
            </a:lvl1pPr>
            <a:lvl2pPr>
              <a:defRPr b="0" i="0">
                <a:latin typeface="AndesExtraLight"/>
                <a:cs typeface="AndesExtraLight"/>
              </a:defRPr>
            </a:lvl2pPr>
            <a:lvl3pPr>
              <a:defRPr b="0" i="0">
                <a:latin typeface="AndesExtraLight"/>
                <a:cs typeface="AndesExtraLight"/>
              </a:defRPr>
            </a:lvl3pPr>
            <a:lvl4pPr>
              <a:defRPr b="0" i="0">
                <a:latin typeface="AndesExtraLight"/>
                <a:cs typeface="AndesExtraLight"/>
              </a:defRPr>
            </a:lvl4pPr>
            <a:lvl5pPr>
              <a:defRPr b="0" i="0">
                <a:latin typeface="AndesExtraLight"/>
                <a:cs typeface="AndesExtraLight"/>
              </a:defRPr>
            </a:lvl5pPr>
          </a:lstStyle>
          <a:p>
            <a:pPr lvl="0"/>
            <a:r>
              <a:rPr lang="en-US"/>
              <a:t>Click to edit slide body copy. 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Duis autem vel </a:t>
            </a:r>
            <a:r>
              <a:rPr lang="en-US" err="1"/>
              <a:t>eum</a:t>
            </a:r>
            <a:r>
              <a:rPr lang="en-US"/>
              <a:t> </a:t>
            </a:r>
            <a:r>
              <a:rPr lang="en-US" err="1"/>
              <a:t>iriure</a:t>
            </a:r>
            <a:r>
              <a:rPr lang="en-US"/>
              <a:t> dolor in </a:t>
            </a:r>
            <a:r>
              <a:rPr lang="en-US" err="1"/>
              <a:t>hendrerit</a:t>
            </a:r>
            <a:r>
              <a:rPr lang="en-US"/>
              <a:t>.</a:t>
            </a:r>
          </a:p>
          <a:p>
            <a:pPr lvl="0"/>
            <a:endParaRPr lang="en-US"/>
          </a:p>
          <a:p>
            <a:pPr marL="0" marR="0" lvl="0" indent="0" algn="l" defTabSz="914400" rtl="0" eaLnBrk="0" fontAlgn="base" latinLnBrk="0" hangingPunct="0">
              <a:lnSpc>
                <a:spcPct val="100000"/>
              </a:lnSpc>
              <a:spcBef>
                <a:spcPts val="0"/>
              </a:spcBef>
              <a:spcAft>
                <a:spcPts val="600"/>
              </a:spcAft>
              <a:buClr>
                <a:srgbClr val="404040"/>
              </a:buClr>
              <a:buSzTx/>
              <a:buFontTx/>
              <a:buNone/>
              <a:tabLst/>
              <a:defRPr/>
            </a:pPr>
            <a:r>
              <a:rPr lang="en-US"/>
              <a:t>Sit </a:t>
            </a:r>
            <a:r>
              <a:rPr lang="en-US" err="1"/>
              <a:t>amet</a:t>
            </a:r>
            <a:r>
              <a:rPr lang="en-US"/>
              <a:t>, </a:t>
            </a:r>
            <a:r>
              <a:rPr lang="en-US" err="1"/>
              <a:t>consectetuer</a:t>
            </a:r>
            <a:r>
              <a:rPr lang="en-US"/>
              <a:t> </a:t>
            </a:r>
            <a:r>
              <a:rPr lang="en-US" err="1"/>
              <a:t>adipiscing</a:t>
            </a:r>
            <a:r>
              <a:rPr lang="en-US"/>
              <a:t> </a:t>
            </a:r>
            <a:r>
              <a:rPr lang="en-US" err="1"/>
              <a:t>elit</a:t>
            </a:r>
            <a:r>
              <a:rPr lang="en-US"/>
              <a:t>, sed diam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a:t>
            </a:r>
            <a:r>
              <a:rPr lang="en-US" err="1"/>
              <a:t>exerci</a:t>
            </a:r>
            <a:r>
              <a:rPr lang="en-US"/>
              <a:t> </a:t>
            </a:r>
            <a:r>
              <a:rPr lang="en-US" err="1"/>
              <a:t>tation</a:t>
            </a:r>
            <a:r>
              <a:rPr lang="en-US"/>
              <a:t> </a:t>
            </a:r>
            <a:r>
              <a:rPr lang="en-US" err="1"/>
              <a:t>ullamcorper</a:t>
            </a:r>
            <a:r>
              <a:rPr lang="en-US"/>
              <a:t> </a:t>
            </a:r>
            <a:r>
              <a:rPr lang="en-US" err="1"/>
              <a:t>suscipit</a:t>
            </a:r>
            <a:r>
              <a:rPr lang="en-US"/>
              <a:t> </a:t>
            </a:r>
            <a:r>
              <a:rPr lang="en-US" err="1"/>
              <a:t>lobortis</a:t>
            </a:r>
            <a:r>
              <a:rPr lang="en-US"/>
              <a:t> </a:t>
            </a:r>
            <a:r>
              <a:rPr lang="en-US" err="1"/>
              <a:t>nisl</a:t>
            </a:r>
            <a:r>
              <a:rPr lang="en-US"/>
              <a:t>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Duis autem vel </a:t>
            </a:r>
            <a:r>
              <a:rPr lang="en-US" err="1"/>
              <a:t>eum</a:t>
            </a:r>
            <a:r>
              <a:rPr lang="en-US"/>
              <a:t> </a:t>
            </a:r>
            <a:r>
              <a:rPr lang="en-US" err="1"/>
              <a:t>iriure</a:t>
            </a:r>
            <a:r>
              <a:rPr lang="en-US"/>
              <a:t> dolor in </a:t>
            </a:r>
            <a:r>
              <a:rPr lang="en-US" err="1"/>
              <a:t>hendrerit</a:t>
            </a:r>
            <a:endParaRPr lang="en-US"/>
          </a:p>
          <a:p>
            <a:pPr lvl="0"/>
            <a:endParaRPr lang="en-US"/>
          </a:p>
        </p:txBody>
      </p:sp>
    </p:spTree>
    <p:extLst>
      <p:ext uri="{BB962C8B-B14F-4D97-AF65-F5344CB8AC3E}">
        <p14:creationId xmlns:p14="http://schemas.microsoft.com/office/powerpoint/2010/main" val="1808184357"/>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E4737-6855-F4F1-0EA8-9C46D2CC1EB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123BE1-2DDC-93F1-FBB8-4495D4A057B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FF6B4E-0092-6F28-752A-B55F4BA7A4BC}"/>
              </a:ext>
            </a:extLst>
          </p:cNvPr>
          <p:cNvSpPr>
            <a:spLocks noGrp="1"/>
          </p:cNvSpPr>
          <p:nvPr>
            <p:ph type="dt" sz="half" idx="10"/>
          </p:nvPr>
        </p:nvSpPr>
        <p:spPr/>
        <p:txBody>
          <a:bodyPr/>
          <a:lstStyle/>
          <a:p>
            <a:fld id="{AF43CA38-EEB7-4003-9FD7-3EFAB1BA2D5A}" type="datetimeFigureOut">
              <a:rPr lang="en-US" smtClean="0"/>
              <a:t>12/19/25</a:t>
            </a:fld>
            <a:endParaRPr lang="en-US"/>
          </a:p>
        </p:txBody>
      </p:sp>
      <p:sp>
        <p:nvSpPr>
          <p:cNvPr id="5" name="Footer Placeholder 4">
            <a:extLst>
              <a:ext uri="{FF2B5EF4-FFF2-40B4-BE49-F238E27FC236}">
                <a16:creationId xmlns:a16="http://schemas.microsoft.com/office/drawing/2014/main" id="{C6D5A59C-6241-C6B5-1F6E-FC27AB0A5B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63B855-EFAF-6002-F563-ABDBE1AEF856}"/>
              </a:ext>
            </a:extLst>
          </p:cNvPr>
          <p:cNvSpPr>
            <a:spLocks noGrp="1"/>
          </p:cNvSpPr>
          <p:nvPr>
            <p:ph type="sldNum" sz="quarter" idx="12"/>
          </p:nvPr>
        </p:nvSpPr>
        <p:spPr/>
        <p:txBody>
          <a:bodyPr/>
          <a:lstStyle/>
          <a:p>
            <a:fld id="{421A3A1D-91F8-40C8-8BB8-D3A162B979B9}" type="slidenum">
              <a:rPr lang="en-US" smtClean="0"/>
              <a:t>‹#›</a:t>
            </a:fld>
            <a:endParaRPr lang="en-US"/>
          </a:p>
        </p:txBody>
      </p:sp>
    </p:spTree>
    <p:extLst>
      <p:ext uri="{BB962C8B-B14F-4D97-AF65-F5344CB8AC3E}">
        <p14:creationId xmlns:p14="http://schemas.microsoft.com/office/powerpoint/2010/main" val="21993160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F2646-44CA-9030-026F-1E7680722EB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003F09C-A994-F1C6-3996-DBF8A0769D7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C5FC53F-B2AF-ED71-F00F-29FF325B3AC1}"/>
              </a:ext>
            </a:extLst>
          </p:cNvPr>
          <p:cNvSpPr>
            <a:spLocks noGrp="1"/>
          </p:cNvSpPr>
          <p:nvPr>
            <p:ph type="dt" sz="half" idx="10"/>
          </p:nvPr>
        </p:nvSpPr>
        <p:spPr/>
        <p:txBody>
          <a:bodyPr/>
          <a:lstStyle/>
          <a:p>
            <a:fld id="{AF43CA38-EEB7-4003-9FD7-3EFAB1BA2D5A}" type="datetimeFigureOut">
              <a:rPr lang="en-US" smtClean="0"/>
              <a:t>12/19/25</a:t>
            </a:fld>
            <a:endParaRPr lang="en-US"/>
          </a:p>
        </p:txBody>
      </p:sp>
      <p:sp>
        <p:nvSpPr>
          <p:cNvPr id="5" name="Footer Placeholder 4">
            <a:extLst>
              <a:ext uri="{FF2B5EF4-FFF2-40B4-BE49-F238E27FC236}">
                <a16:creationId xmlns:a16="http://schemas.microsoft.com/office/drawing/2014/main" id="{E2E620C3-9E0D-4254-D8BA-F44E91817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3C2FF0-4484-8368-E6BA-9963C3797C56}"/>
              </a:ext>
            </a:extLst>
          </p:cNvPr>
          <p:cNvSpPr>
            <a:spLocks noGrp="1"/>
          </p:cNvSpPr>
          <p:nvPr>
            <p:ph type="sldNum" sz="quarter" idx="12"/>
          </p:nvPr>
        </p:nvSpPr>
        <p:spPr/>
        <p:txBody>
          <a:bodyPr/>
          <a:lstStyle/>
          <a:p>
            <a:fld id="{421A3A1D-91F8-40C8-8BB8-D3A162B979B9}" type="slidenum">
              <a:rPr lang="en-US" smtClean="0"/>
              <a:t>‹#›</a:t>
            </a:fld>
            <a:endParaRPr lang="en-US"/>
          </a:p>
        </p:txBody>
      </p:sp>
    </p:spTree>
    <p:extLst>
      <p:ext uri="{BB962C8B-B14F-4D97-AF65-F5344CB8AC3E}">
        <p14:creationId xmlns:p14="http://schemas.microsoft.com/office/powerpoint/2010/main" val="25250786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96EAA-370D-563D-8CCA-D700849BF94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207AE52-6255-FC49-F8C0-D89E03E5B55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BE8C5B2-FE59-61A3-A0DF-0A5A2CBD6E4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136BA03-6A82-F672-B911-D833FF07DDC6}"/>
              </a:ext>
            </a:extLst>
          </p:cNvPr>
          <p:cNvSpPr>
            <a:spLocks noGrp="1"/>
          </p:cNvSpPr>
          <p:nvPr>
            <p:ph type="dt" sz="half" idx="10"/>
          </p:nvPr>
        </p:nvSpPr>
        <p:spPr/>
        <p:txBody>
          <a:bodyPr/>
          <a:lstStyle/>
          <a:p>
            <a:fld id="{AF43CA38-EEB7-4003-9FD7-3EFAB1BA2D5A}" type="datetimeFigureOut">
              <a:rPr lang="en-US" smtClean="0"/>
              <a:t>12/19/25</a:t>
            </a:fld>
            <a:endParaRPr lang="en-US"/>
          </a:p>
        </p:txBody>
      </p:sp>
      <p:sp>
        <p:nvSpPr>
          <p:cNvPr id="6" name="Footer Placeholder 5">
            <a:extLst>
              <a:ext uri="{FF2B5EF4-FFF2-40B4-BE49-F238E27FC236}">
                <a16:creationId xmlns:a16="http://schemas.microsoft.com/office/drawing/2014/main" id="{D1BDF6C1-0106-E95A-8DBF-6A33AE064F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3C971F-0AE8-BC96-25AC-AA766870D2E1}"/>
              </a:ext>
            </a:extLst>
          </p:cNvPr>
          <p:cNvSpPr>
            <a:spLocks noGrp="1"/>
          </p:cNvSpPr>
          <p:nvPr>
            <p:ph type="sldNum" sz="quarter" idx="12"/>
          </p:nvPr>
        </p:nvSpPr>
        <p:spPr/>
        <p:txBody>
          <a:bodyPr/>
          <a:lstStyle/>
          <a:p>
            <a:fld id="{421A3A1D-91F8-40C8-8BB8-D3A162B979B9}" type="slidenum">
              <a:rPr lang="en-US" smtClean="0"/>
              <a:t>‹#›</a:t>
            </a:fld>
            <a:endParaRPr lang="en-US"/>
          </a:p>
        </p:txBody>
      </p:sp>
    </p:spTree>
    <p:extLst>
      <p:ext uri="{BB962C8B-B14F-4D97-AF65-F5344CB8AC3E}">
        <p14:creationId xmlns:p14="http://schemas.microsoft.com/office/powerpoint/2010/main" val="11032510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F116F-17C5-BFA7-D414-F831DA4D269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CF8F70F-20F9-16A4-2AF8-36C7C9AA9F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924214-E63C-374A-83B5-3B50372EE22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2400B57-AF17-A706-C273-BBB1EF07A17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A60313A-5D61-9581-6C39-082B572BC80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1D68E07-6568-AB2C-185D-2D9C999B1FE8}"/>
              </a:ext>
            </a:extLst>
          </p:cNvPr>
          <p:cNvSpPr>
            <a:spLocks noGrp="1"/>
          </p:cNvSpPr>
          <p:nvPr>
            <p:ph type="dt" sz="half" idx="10"/>
          </p:nvPr>
        </p:nvSpPr>
        <p:spPr/>
        <p:txBody>
          <a:bodyPr/>
          <a:lstStyle/>
          <a:p>
            <a:fld id="{AF43CA38-EEB7-4003-9FD7-3EFAB1BA2D5A}" type="datetimeFigureOut">
              <a:rPr lang="en-US" smtClean="0"/>
              <a:t>12/19/25</a:t>
            </a:fld>
            <a:endParaRPr lang="en-US"/>
          </a:p>
        </p:txBody>
      </p:sp>
      <p:sp>
        <p:nvSpPr>
          <p:cNvPr id="8" name="Footer Placeholder 7">
            <a:extLst>
              <a:ext uri="{FF2B5EF4-FFF2-40B4-BE49-F238E27FC236}">
                <a16:creationId xmlns:a16="http://schemas.microsoft.com/office/drawing/2014/main" id="{6D94A5AD-7163-9910-0871-CA2224516C7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82BB857-E4BE-8E54-FAF8-BED321E8802B}"/>
              </a:ext>
            </a:extLst>
          </p:cNvPr>
          <p:cNvSpPr>
            <a:spLocks noGrp="1"/>
          </p:cNvSpPr>
          <p:nvPr>
            <p:ph type="sldNum" sz="quarter" idx="12"/>
          </p:nvPr>
        </p:nvSpPr>
        <p:spPr/>
        <p:txBody>
          <a:bodyPr/>
          <a:lstStyle/>
          <a:p>
            <a:fld id="{421A3A1D-91F8-40C8-8BB8-D3A162B979B9}" type="slidenum">
              <a:rPr lang="en-US" smtClean="0"/>
              <a:t>‹#›</a:t>
            </a:fld>
            <a:endParaRPr lang="en-US"/>
          </a:p>
        </p:txBody>
      </p:sp>
    </p:spTree>
    <p:extLst>
      <p:ext uri="{BB962C8B-B14F-4D97-AF65-F5344CB8AC3E}">
        <p14:creationId xmlns:p14="http://schemas.microsoft.com/office/powerpoint/2010/main" val="14791424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C6AAF-562D-1CAD-6E31-E995ACC3F5B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8926F95-9077-25DB-F679-E34146BE0FD9}"/>
              </a:ext>
            </a:extLst>
          </p:cNvPr>
          <p:cNvSpPr>
            <a:spLocks noGrp="1"/>
          </p:cNvSpPr>
          <p:nvPr>
            <p:ph type="dt" sz="half" idx="10"/>
          </p:nvPr>
        </p:nvSpPr>
        <p:spPr/>
        <p:txBody>
          <a:bodyPr/>
          <a:lstStyle/>
          <a:p>
            <a:fld id="{AF43CA38-EEB7-4003-9FD7-3EFAB1BA2D5A}" type="datetimeFigureOut">
              <a:rPr lang="en-US" smtClean="0"/>
              <a:t>12/19/25</a:t>
            </a:fld>
            <a:endParaRPr lang="en-US"/>
          </a:p>
        </p:txBody>
      </p:sp>
      <p:sp>
        <p:nvSpPr>
          <p:cNvPr id="4" name="Footer Placeholder 3">
            <a:extLst>
              <a:ext uri="{FF2B5EF4-FFF2-40B4-BE49-F238E27FC236}">
                <a16:creationId xmlns:a16="http://schemas.microsoft.com/office/drawing/2014/main" id="{EBDDF97B-B5B9-6BEE-2C79-C67FF71A877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D21C804-CAA3-2437-683C-9A86BB348B26}"/>
              </a:ext>
            </a:extLst>
          </p:cNvPr>
          <p:cNvSpPr>
            <a:spLocks noGrp="1"/>
          </p:cNvSpPr>
          <p:nvPr>
            <p:ph type="sldNum" sz="quarter" idx="12"/>
          </p:nvPr>
        </p:nvSpPr>
        <p:spPr/>
        <p:txBody>
          <a:bodyPr/>
          <a:lstStyle/>
          <a:p>
            <a:fld id="{421A3A1D-91F8-40C8-8BB8-D3A162B979B9}" type="slidenum">
              <a:rPr lang="en-US" smtClean="0"/>
              <a:t>‹#›</a:t>
            </a:fld>
            <a:endParaRPr lang="en-US"/>
          </a:p>
        </p:txBody>
      </p:sp>
    </p:spTree>
    <p:extLst>
      <p:ext uri="{BB962C8B-B14F-4D97-AF65-F5344CB8AC3E}">
        <p14:creationId xmlns:p14="http://schemas.microsoft.com/office/powerpoint/2010/main" val="1751247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B364684-24C1-1D99-4EB4-4876EEA1F347}"/>
              </a:ext>
            </a:extLst>
          </p:cNvPr>
          <p:cNvSpPr>
            <a:spLocks noGrp="1"/>
          </p:cNvSpPr>
          <p:nvPr>
            <p:ph type="dt" sz="half" idx="10"/>
          </p:nvPr>
        </p:nvSpPr>
        <p:spPr/>
        <p:txBody>
          <a:bodyPr/>
          <a:lstStyle/>
          <a:p>
            <a:fld id="{AF43CA38-EEB7-4003-9FD7-3EFAB1BA2D5A}" type="datetimeFigureOut">
              <a:rPr lang="en-US" smtClean="0"/>
              <a:t>12/19/25</a:t>
            </a:fld>
            <a:endParaRPr lang="en-US"/>
          </a:p>
        </p:txBody>
      </p:sp>
      <p:sp>
        <p:nvSpPr>
          <p:cNvPr id="3" name="Footer Placeholder 2">
            <a:extLst>
              <a:ext uri="{FF2B5EF4-FFF2-40B4-BE49-F238E27FC236}">
                <a16:creationId xmlns:a16="http://schemas.microsoft.com/office/drawing/2014/main" id="{CFFDB67B-957B-A11B-FD6E-F146815450F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F7E8D50-8F5A-8D40-5A03-E00D1A0F2E89}"/>
              </a:ext>
            </a:extLst>
          </p:cNvPr>
          <p:cNvSpPr>
            <a:spLocks noGrp="1"/>
          </p:cNvSpPr>
          <p:nvPr>
            <p:ph type="sldNum" sz="quarter" idx="12"/>
          </p:nvPr>
        </p:nvSpPr>
        <p:spPr/>
        <p:txBody>
          <a:bodyPr/>
          <a:lstStyle/>
          <a:p>
            <a:fld id="{421A3A1D-91F8-40C8-8BB8-D3A162B979B9}" type="slidenum">
              <a:rPr lang="en-US" smtClean="0"/>
              <a:t>‹#›</a:t>
            </a:fld>
            <a:endParaRPr lang="en-US"/>
          </a:p>
        </p:txBody>
      </p:sp>
    </p:spTree>
    <p:extLst>
      <p:ext uri="{BB962C8B-B14F-4D97-AF65-F5344CB8AC3E}">
        <p14:creationId xmlns:p14="http://schemas.microsoft.com/office/powerpoint/2010/main" val="1110359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3995E-A920-C40B-FAC4-918F68A7BE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5BE6820-587E-C22A-8681-BFEA5BEC04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3E34026-178E-A875-0397-35AC40B906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631494-7392-B176-18FE-0A6768CCD26D}"/>
              </a:ext>
            </a:extLst>
          </p:cNvPr>
          <p:cNvSpPr>
            <a:spLocks noGrp="1"/>
          </p:cNvSpPr>
          <p:nvPr>
            <p:ph type="dt" sz="half" idx="10"/>
          </p:nvPr>
        </p:nvSpPr>
        <p:spPr/>
        <p:txBody>
          <a:bodyPr/>
          <a:lstStyle/>
          <a:p>
            <a:fld id="{AF43CA38-EEB7-4003-9FD7-3EFAB1BA2D5A}" type="datetimeFigureOut">
              <a:rPr lang="en-US" smtClean="0"/>
              <a:t>12/19/25</a:t>
            </a:fld>
            <a:endParaRPr lang="en-US"/>
          </a:p>
        </p:txBody>
      </p:sp>
      <p:sp>
        <p:nvSpPr>
          <p:cNvPr id="6" name="Footer Placeholder 5">
            <a:extLst>
              <a:ext uri="{FF2B5EF4-FFF2-40B4-BE49-F238E27FC236}">
                <a16:creationId xmlns:a16="http://schemas.microsoft.com/office/drawing/2014/main" id="{BBD47DA9-6157-C5C8-169A-31CE453C2DA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D8F8B9-D382-B098-08E7-9A8401B9176F}"/>
              </a:ext>
            </a:extLst>
          </p:cNvPr>
          <p:cNvSpPr>
            <a:spLocks noGrp="1"/>
          </p:cNvSpPr>
          <p:nvPr>
            <p:ph type="sldNum" sz="quarter" idx="12"/>
          </p:nvPr>
        </p:nvSpPr>
        <p:spPr/>
        <p:txBody>
          <a:bodyPr/>
          <a:lstStyle/>
          <a:p>
            <a:fld id="{421A3A1D-91F8-40C8-8BB8-D3A162B979B9}" type="slidenum">
              <a:rPr lang="en-US" smtClean="0"/>
              <a:t>‹#›</a:t>
            </a:fld>
            <a:endParaRPr lang="en-US"/>
          </a:p>
        </p:txBody>
      </p:sp>
    </p:spTree>
    <p:extLst>
      <p:ext uri="{BB962C8B-B14F-4D97-AF65-F5344CB8AC3E}">
        <p14:creationId xmlns:p14="http://schemas.microsoft.com/office/powerpoint/2010/main" val="19148428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DA06C-ACB8-9147-8E11-09DFB7FD900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B76377B-1FF9-2F66-A21A-119DA19DD9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48A7C2E-34B3-C496-42EC-C2D62D1E0C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5B10C6-4946-B9A8-BA62-5ED113C08EF1}"/>
              </a:ext>
            </a:extLst>
          </p:cNvPr>
          <p:cNvSpPr>
            <a:spLocks noGrp="1"/>
          </p:cNvSpPr>
          <p:nvPr>
            <p:ph type="dt" sz="half" idx="10"/>
          </p:nvPr>
        </p:nvSpPr>
        <p:spPr/>
        <p:txBody>
          <a:bodyPr/>
          <a:lstStyle/>
          <a:p>
            <a:fld id="{AF43CA38-EEB7-4003-9FD7-3EFAB1BA2D5A}" type="datetimeFigureOut">
              <a:rPr lang="en-US" smtClean="0"/>
              <a:t>12/19/25</a:t>
            </a:fld>
            <a:endParaRPr lang="en-US"/>
          </a:p>
        </p:txBody>
      </p:sp>
      <p:sp>
        <p:nvSpPr>
          <p:cNvPr id="6" name="Footer Placeholder 5">
            <a:extLst>
              <a:ext uri="{FF2B5EF4-FFF2-40B4-BE49-F238E27FC236}">
                <a16:creationId xmlns:a16="http://schemas.microsoft.com/office/drawing/2014/main" id="{15ED2ED3-0191-06A6-7D94-1E02502266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AB44A70-582B-BB4C-8963-613945C3EE71}"/>
              </a:ext>
            </a:extLst>
          </p:cNvPr>
          <p:cNvSpPr>
            <a:spLocks noGrp="1"/>
          </p:cNvSpPr>
          <p:nvPr>
            <p:ph type="sldNum" sz="quarter" idx="12"/>
          </p:nvPr>
        </p:nvSpPr>
        <p:spPr/>
        <p:txBody>
          <a:bodyPr/>
          <a:lstStyle/>
          <a:p>
            <a:fld id="{421A3A1D-91F8-40C8-8BB8-D3A162B979B9}" type="slidenum">
              <a:rPr lang="en-US" smtClean="0"/>
              <a:t>‹#›</a:t>
            </a:fld>
            <a:endParaRPr lang="en-US"/>
          </a:p>
        </p:txBody>
      </p:sp>
    </p:spTree>
    <p:extLst>
      <p:ext uri="{BB962C8B-B14F-4D97-AF65-F5344CB8AC3E}">
        <p14:creationId xmlns:p14="http://schemas.microsoft.com/office/powerpoint/2010/main" val="36650337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2CD7018-545D-49C1-EDC7-B547D23EC6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AE42EDE-A92D-CFD9-6672-B4335827D3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F9BFA7-C833-DC71-AB45-1E797E2840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F43CA38-EEB7-4003-9FD7-3EFAB1BA2D5A}" type="datetimeFigureOut">
              <a:rPr lang="en-US" smtClean="0"/>
              <a:t>12/19/25</a:t>
            </a:fld>
            <a:endParaRPr lang="en-US"/>
          </a:p>
        </p:txBody>
      </p:sp>
      <p:sp>
        <p:nvSpPr>
          <p:cNvPr id="5" name="Footer Placeholder 4">
            <a:extLst>
              <a:ext uri="{FF2B5EF4-FFF2-40B4-BE49-F238E27FC236}">
                <a16:creationId xmlns:a16="http://schemas.microsoft.com/office/drawing/2014/main" id="{29B0385B-4295-2944-1DF5-3AB0E4100A7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3E9BEF4-0E3F-F21C-3BEE-F9BBF67E80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21A3A1D-91F8-40C8-8BB8-D3A162B979B9}" type="slidenum">
              <a:rPr lang="en-US" smtClean="0"/>
              <a:t>‹#›</a:t>
            </a:fld>
            <a:endParaRPr lang="en-US"/>
          </a:p>
        </p:txBody>
      </p:sp>
      <p:sp>
        <p:nvSpPr>
          <p:cNvPr id="8" name="TextBox 7">
            <a:extLst>
              <a:ext uri="{FF2B5EF4-FFF2-40B4-BE49-F238E27FC236}">
                <a16:creationId xmlns:a16="http://schemas.microsoft.com/office/drawing/2014/main" id="{1E7F8749-7582-52F0-AAD0-A3ECB54072D2}"/>
              </a:ext>
            </a:extLst>
          </p:cNvPr>
          <p:cNvSpPr txBox="1"/>
          <p:nvPr userDrawn="1">
            <p:extLst>
              <p:ext uri="{1162E1C5-73C7-4A58-AE30-91384D911F3F}">
                <p184:classification xmlns:p184="http://schemas.microsoft.com/office/powerpoint/2018/4/main" val="ftr"/>
              </p:ext>
            </p:extLst>
          </p:nvPr>
        </p:nvSpPr>
        <p:spPr>
          <a:xfrm>
            <a:off x="11280775" y="6642100"/>
            <a:ext cx="876300" cy="152400"/>
          </a:xfrm>
          <a:prstGeom prst="rect">
            <a:avLst/>
          </a:prstGeom>
        </p:spPr>
        <p:txBody>
          <a:bodyPr horzOverflow="overflow" lIns="0" tIns="0" rIns="0" bIns="0">
            <a:spAutoFit/>
          </a:bodyPr>
          <a:lstStyle/>
          <a:p>
            <a:pPr algn="l"/>
            <a:r>
              <a:rPr lang="en-US" sz="100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Official Use Only</a:t>
            </a:r>
          </a:p>
        </p:txBody>
      </p:sp>
    </p:spTree>
    <p:extLst>
      <p:ext uri="{BB962C8B-B14F-4D97-AF65-F5344CB8AC3E}">
        <p14:creationId xmlns:p14="http://schemas.microsoft.com/office/powerpoint/2010/main" val="118038708"/>
      </p:ext>
    </p:extLst>
  </p:cSld>
  <p:clrMap bg1="lt1" tx1="dk1" bg2="lt2" tx2="dk2" accent1="accent1" accent2="accent2" accent3="accent3" accent4="accent4" accent5="accent5" accent6="accent6" hlink="hlink" folHlink="folHlink"/>
  <p:sldLayoutIdLst>
    <p:sldLayoutId id="2147483903" r:id="rId1"/>
    <p:sldLayoutId id="2147483904" r:id="rId2"/>
    <p:sldLayoutId id="2147483905" r:id="rId3"/>
    <p:sldLayoutId id="2147483906" r:id="rId4"/>
    <p:sldLayoutId id="2147483907" r:id="rId5"/>
    <p:sldLayoutId id="2147483908" r:id="rId6"/>
    <p:sldLayoutId id="2147483909" r:id="rId7"/>
    <p:sldLayoutId id="2147483910" r:id="rId8"/>
    <p:sldLayoutId id="2147483911" r:id="rId9"/>
    <p:sldLayoutId id="2147483912" r:id="rId10"/>
    <p:sldLayoutId id="2147483913" r:id="rId11"/>
    <p:sldLayoutId id="2147483914" r:id="rId12"/>
    <p:sldLayoutId id="2147483915" r:id="rId13"/>
    <p:sldLayoutId id="2147483916" r:id="rId14"/>
    <p:sldLayoutId id="2147483917" r:id="rId15"/>
    <p:sldLayoutId id="2147483918"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21.png"/><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4.jpe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svg"/><Relationship Id="rId3" Type="http://schemas.openxmlformats.org/officeDocument/2006/relationships/image" Target="../media/image26.svg"/><Relationship Id="rId7" Type="http://schemas.openxmlformats.org/officeDocument/2006/relationships/image" Target="../media/image30.svg"/><Relationship Id="rId12" Type="http://schemas.openxmlformats.org/officeDocument/2006/relationships/image" Target="../media/image35.png"/><Relationship Id="rId2" Type="http://schemas.openxmlformats.org/officeDocument/2006/relationships/image" Target="../media/image25.png"/><Relationship Id="rId1" Type="http://schemas.openxmlformats.org/officeDocument/2006/relationships/slideLayout" Target="../slideLayouts/slideLayout15.xml"/><Relationship Id="rId6" Type="http://schemas.openxmlformats.org/officeDocument/2006/relationships/image" Target="../media/image29.png"/><Relationship Id="rId11" Type="http://schemas.openxmlformats.org/officeDocument/2006/relationships/image" Target="../media/image34.svg"/><Relationship Id="rId5" Type="http://schemas.openxmlformats.org/officeDocument/2006/relationships/image" Target="../media/image28.svg"/><Relationship Id="rId15" Type="http://schemas.openxmlformats.org/officeDocument/2006/relationships/image" Target="../media/image38.sv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svg"/><Relationship Id="rId14"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hyperlink" Target="https://projects.worldbank.org/en/projects-operations/opportunities" TargetMode="External"/><Relationship Id="rId5" Type="http://schemas.openxmlformats.org/officeDocument/2006/relationships/hyperlink" Target="https://documents1.worldbank.org/curated/en/099041123211531804/pdf/P180332073afd5000947f041f00c179889.pdf" TargetMode="External"/><Relationship Id="rId4" Type="http://schemas.openxmlformats.org/officeDocument/2006/relationships/image" Target="../media/image4.jpg"/></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41.jpeg"/><Relationship Id="rId4" Type="http://schemas.openxmlformats.org/officeDocument/2006/relationships/image" Target="../media/image40.jpeg"/></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43.jpeg"/><Relationship Id="rId4" Type="http://schemas.openxmlformats.org/officeDocument/2006/relationships/image" Target="../media/image42.jpeg"/></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hyperlink" Target="https://financesone.worldbank.org/" TargetMode="External"/><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3" Type="http://schemas.openxmlformats.org/officeDocument/2006/relationships/hyperlink" Target="https://documents.worldbank.org/en/publication/documents-reports/documentdetail/099022025114040022" TargetMode="External"/><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chart" Target="../charts/chart1.xml"/><Relationship Id="rId5" Type="http://schemas.microsoft.com/office/2007/relationships/hdphoto" Target="../media/hdphoto1.wdp"/><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jpg"/><Relationship Id="rId7" Type="http://schemas.openxmlformats.org/officeDocument/2006/relationships/image" Target="../media/image47.png"/><Relationship Id="rId2" Type="http://schemas.openxmlformats.org/officeDocument/2006/relationships/hyperlink" Target="https://thedocs.worldbank.org/en/doc/410dd9722f330b94d38bf11767c9400d-0290032023/original/Finances-One-Guidance-March-17-2023-Final.pdf" TargetMode="External"/><Relationship Id="rId1" Type="http://schemas.openxmlformats.org/officeDocument/2006/relationships/slideLayout" Target="../slideLayouts/slideLayout7.xml"/><Relationship Id="rId6" Type="http://schemas.openxmlformats.org/officeDocument/2006/relationships/hyperlink" Target="https://finances.worldbank.org/" TargetMode="External"/><Relationship Id="rId5" Type="http://schemas.openxmlformats.org/officeDocument/2006/relationships/image" Target="../media/image46.png"/><Relationship Id="rId4" Type="http://schemas.openxmlformats.org/officeDocument/2006/relationships/hyperlink" Target="https://thedocs.worldbank.org/en/doc/604cffbcec8bc4bf4b5860c87182b9e1-0290032023/original/16499-WB-Finances-One-WEB-FINAL.pdf"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www.worldbank.org/en/country/ukraine/brief/world-bank-emergency-financing-package-for-ukraine" TargetMode="External"/><Relationship Id="rId2" Type="http://schemas.openxmlformats.org/officeDocument/2006/relationships/image" Target="../media/image4.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6.xml"/><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hyperlink" Target="https://www.worldbank.org/en/news/press-release/2023/10/16/mdbs-to-harmonize-procurement-systems-in-ukraine" TargetMode="Externa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8" Type="http://schemas.openxmlformats.org/officeDocument/2006/relationships/hyperlink" Target="https://projects.worldbank.org/en/projects-operations/project-detail/P180332" TargetMode="External"/><Relationship Id="rId13" Type="http://schemas.openxmlformats.org/officeDocument/2006/relationships/hyperlink" Target="https://projects.worldbank.org/en/projects-operations/project-detail/P506476" TargetMode="External"/><Relationship Id="rId3" Type="http://schemas.openxmlformats.org/officeDocument/2006/relationships/image" Target="../media/image4.jpg"/><Relationship Id="rId7" Type="http://schemas.openxmlformats.org/officeDocument/2006/relationships/hyperlink" Target="https://projects.worldbank.org/en/projects-operations/project-detail/P180318" TargetMode="External"/><Relationship Id="rId12" Type="http://schemas.openxmlformats.org/officeDocument/2006/relationships/hyperlink" Target="https://projects.worldbank.org/en/projects-operations/project-detail/P506083" TargetMode="External"/><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hyperlink" Target="https://projects.worldbank.org/en/projects-operations/project-detail/P180245" TargetMode="External"/><Relationship Id="rId11" Type="http://schemas.openxmlformats.org/officeDocument/2006/relationships/hyperlink" Target="https://projects.worldbank.org/en/projects-operations/project-detail/P505616" TargetMode="External"/><Relationship Id="rId5" Type="http://schemas.openxmlformats.org/officeDocument/2006/relationships/hyperlink" Target="https://projects.worldbank.org/en/projects-operations/project-detail/P176114" TargetMode="External"/><Relationship Id="rId10" Type="http://schemas.openxmlformats.org/officeDocument/2006/relationships/hyperlink" Target="https://opswork.worldbank.org/home/https:/projects.worldbank.org/en/projects-operations/project-detail/P504171" TargetMode="External"/><Relationship Id="rId4" Type="http://schemas.openxmlformats.org/officeDocument/2006/relationships/hyperlink" Target="https://projects.worldbank.org/en/projects-operations/project-detail/P171050" TargetMode="External"/><Relationship Id="rId9" Type="http://schemas.openxmlformats.org/officeDocument/2006/relationships/hyperlink" Target="https://projects.worldbank.org/en/projects-operations/project-detail/P181200" TargetMode="External"/><Relationship Id="rId14" Type="http://schemas.openxmlformats.org/officeDocument/2006/relationships/hyperlink" Target="https://projects.worldbank.org/en/projects-operations/project-procurement/P504999"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9CD5AC9-2A1C-4E33-96C9-9D15E06C39EA}"/>
              </a:ext>
            </a:extLst>
          </p:cNvPr>
          <p:cNvSpPr>
            <a:spLocks noGrp="1"/>
          </p:cNvSpPr>
          <p:nvPr>
            <p:ph type="body" sz="quarter" idx="13"/>
          </p:nvPr>
        </p:nvSpPr>
        <p:spPr>
          <a:xfrm flipH="1">
            <a:off x="3809997" y="5492146"/>
            <a:ext cx="4572000" cy="637258"/>
          </a:xfrm>
        </p:spPr>
        <p:txBody>
          <a:bodyPr>
            <a:normAutofit fontScale="32500" lnSpcReduction="20000"/>
          </a:bodyPr>
          <a:lstStyle/>
          <a:p>
            <a:pPr algn="ctr"/>
            <a:endParaRPr lang="en-US" sz="1800" dirty="0">
              <a:latin typeface="Andes" panose="02000000000000000000" pitchFamily="50" charset="0"/>
            </a:endParaRPr>
          </a:p>
          <a:p>
            <a:pPr algn="ctr"/>
            <a:endParaRPr lang="en-US" sz="1800" dirty="0">
              <a:latin typeface="Andes" panose="02000000000000000000" pitchFamily="50" charset="0"/>
            </a:endParaRPr>
          </a:p>
          <a:p>
            <a:pPr algn="ctr"/>
            <a:endParaRPr lang="en-US" sz="1800" dirty="0">
              <a:latin typeface="Andes" panose="02000000000000000000" pitchFamily="50" charset="0"/>
            </a:endParaRPr>
          </a:p>
          <a:p>
            <a:pPr algn="ctr"/>
            <a:endParaRPr lang="en-US" sz="1800" dirty="0">
              <a:latin typeface="Andes" panose="02000000000000000000" pitchFamily="50" charset="0"/>
            </a:endParaRPr>
          </a:p>
          <a:p>
            <a:pPr algn="ctr"/>
            <a:endParaRPr lang="en-US" sz="1800" dirty="0">
              <a:latin typeface="Andes" panose="02000000000000000000" pitchFamily="50" charset="0"/>
            </a:endParaRPr>
          </a:p>
          <a:p>
            <a:pPr algn="ctr"/>
            <a:br>
              <a:rPr lang="en-US" sz="1800" dirty="0">
                <a:latin typeface="Andes" panose="02000000000000000000" pitchFamily="50" charset="0"/>
              </a:rPr>
            </a:br>
            <a:endParaRPr lang="en-US" sz="1800" dirty="0"/>
          </a:p>
        </p:txBody>
      </p:sp>
      <p:sp>
        <p:nvSpPr>
          <p:cNvPr id="27" name="Rectangle 26">
            <a:extLst>
              <a:ext uri="{FF2B5EF4-FFF2-40B4-BE49-F238E27FC236}">
                <a16:creationId xmlns:a16="http://schemas.microsoft.com/office/drawing/2014/main" id="{86B6370F-BA6E-44F5-A426-43F3D7458296}"/>
              </a:ext>
            </a:extLst>
          </p:cNvPr>
          <p:cNvSpPr/>
          <p:nvPr/>
        </p:nvSpPr>
        <p:spPr>
          <a:xfrm>
            <a:off x="1893275" y="2258568"/>
            <a:ext cx="3452916" cy="2340864"/>
          </a:xfrm>
          <a:prstGeom prst="rect">
            <a:avLst/>
          </a:prstGeom>
          <a:blipFill dpi="0" rotWithShape="1">
            <a:blip r:embed="rId3">
              <a:alphaModFix amt="30000"/>
            </a:blip>
            <a:srcRect/>
            <a:stretch>
              <a:fillRect/>
            </a:stretch>
          </a:blipFill>
          <a:ln w="9525" cap="flat" cmpd="sng" algn="ctr">
            <a:noFill/>
            <a:prstDash val="solid"/>
          </a:ln>
          <a:effectLst/>
        </p:spPr>
        <p:txBody>
          <a:bodyPr lIns="91345" tIns="45673" rIns="91345" bIns="45673" rtlCol="0" anchor="ctr"/>
          <a:lstStyle/>
          <a:p>
            <a:pPr marL="0" marR="0" lvl="0" indent="0" algn="ctr" defTabSz="456727"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a:ea typeface="+mn-ea"/>
              <a:cs typeface="+mn-cs"/>
            </a:endParaRPr>
          </a:p>
        </p:txBody>
      </p:sp>
      <p:sp>
        <p:nvSpPr>
          <p:cNvPr id="28" name="Rectangle 27">
            <a:extLst>
              <a:ext uri="{FF2B5EF4-FFF2-40B4-BE49-F238E27FC236}">
                <a16:creationId xmlns:a16="http://schemas.microsoft.com/office/drawing/2014/main" id="{C9DB78A5-9B64-4998-A10A-B709B5471FAF}"/>
              </a:ext>
            </a:extLst>
          </p:cNvPr>
          <p:cNvSpPr/>
          <p:nvPr/>
        </p:nvSpPr>
        <p:spPr bwMode="auto">
          <a:xfrm>
            <a:off x="1524001" y="4481753"/>
            <a:ext cx="4058905" cy="62179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115888" marR="0" lvl="0" indent="-115888" algn="l" defTabSz="914400" rtl="0" eaLnBrk="1" fontAlgn="auto" latinLnBrk="0" hangingPunct="1">
              <a:lnSpc>
                <a:spcPct val="100000"/>
              </a:lnSpc>
              <a:spcBef>
                <a:spcPct val="50000"/>
              </a:spcBef>
              <a:spcAft>
                <a:spcPts val="0"/>
              </a:spcAft>
              <a:buClrTx/>
              <a:buSzTx/>
              <a:buFontTx/>
              <a:buChar char="•"/>
              <a:tabLst/>
              <a:defRPr/>
            </a:pPr>
            <a:endParaRPr kumimoji="0" lang="en-US" sz="1300" b="0" i="0" u="none" strike="noStrike" kern="1200" cap="none" spc="0" normalizeH="0" baseline="0" noProof="0" dirty="0">
              <a:ln>
                <a:noFill/>
              </a:ln>
              <a:solidFill>
                <a:prstClr val="black"/>
              </a:solidFill>
              <a:effectLst/>
              <a:uLnTx/>
              <a:uFillTx/>
              <a:latin typeface="Aptos" panose="02110004020202020204"/>
              <a:ea typeface="+mn-ea"/>
              <a:cs typeface="Times New Roman" pitchFamily="18" charset="0"/>
            </a:endParaRPr>
          </a:p>
        </p:txBody>
      </p:sp>
      <p:sp>
        <p:nvSpPr>
          <p:cNvPr id="29" name="Rectangle 28">
            <a:extLst>
              <a:ext uri="{FF2B5EF4-FFF2-40B4-BE49-F238E27FC236}">
                <a16:creationId xmlns:a16="http://schemas.microsoft.com/office/drawing/2014/main" id="{1E2CCC15-7F87-4EB8-AB8E-90C915FC51D4}"/>
              </a:ext>
            </a:extLst>
          </p:cNvPr>
          <p:cNvSpPr/>
          <p:nvPr/>
        </p:nvSpPr>
        <p:spPr bwMode="auto">
          <a:xfrm>
            <a:off x="1523999" y="4304595"/>
            <a:ext cx="9144000" cy="177158"/>
          </a:xfrm>
          <a:prstGeom prst="rect">
            <a:avLst/>
          </a:prstGeom>
          <a:solidFill>
            <a:srgbClr val="00ADE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115888" marR="0" lvl="0" indent="-115888" algn="l" defTabSz="914400" rtl="0" eaLnBrk="1" fontAlgn="auto" latinLnBrk="0" hangingPunct="1">
              <a:lnSpc>
                <a:spcPct val="100000"/>
              </a:lnSpc>
              <a:spcBef>
                <a:spcPct val="50000"/>
              </a:spcBef>
              <a:spcAft>
                <a:spcPts val="0"/>
              </a:spcAft>
              <a:buClrTx/>
              <a:buSzTx/>
              <a:buFontTx/>
              <a:buChar char="•"/>
              <a:tabLst/>
              <a:defRPr/>
            </a:pPr>
            <a:endParaRPr kumimoji="0" lang="en-US" sz="1300" b="0" i="0" u="none" strike="noStrike" kern="1200" cap="none" spc="0" normalizeH="0" baseline="0" noProof="0" dirty="0">
              <a:ln>
                <a:noFill/>
              </a:ln>
              <a:solidFill>
                <a:prstClr val="black"/>
              </a:solidFill>
              <a:effectLst/>
              <a:uLnTx/>
              <a:uFillTx/>
              <a:latin typeface="Aptos" panose="02110004020202020204"/>
              <a:ea typeface="+mn-ea"/>
              <a:cs typeface="Times New Roman" pitchFamily="18" charset="0"/>
            </a:endParaRPr>
          </a:p>
        </p:txBody>
      </p:sp>
      <p:pic>
        <p:nvPicPr>
          <p:cNvPr id="3" name="Picture 2">
            <a:extLst>
              <a:ext uri="{FF2B5EF4-FFF2-40B4-BE49-F238E27FC236}">
                <a16:creationId xmlns:a16="http://schemas.microsoft.com/office/drawing/2014/main" id="{9785463A-7A34-4144-A260-325E6EEA5E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91240" y="5687895"/>
            <a:ext cx="2609515" cy="519267"/>
          </a:xfrm>
          <a:prstGeom prst="rect">
            <a:avLst/>
          </a:prstGeom>
        </p:spPr>
      </p:pic>
      <p:sp>
        <p:nvSpPr>
          <p:cNvPr id="4" name="Rectangle 3">
            <a:extLst>
              <a:ext uri="{FF2B5EF4-FFF2-40B4-BE49-F238E27FC236}">
                <a16:creationId xmlns:a16="http://schemas.microsoft.com/office/drawing/2014/main" id="{C1B12379-7B5F-8FC9-74BB-2CAD14753F55}"/>
              </a:ext>
            </a:extLst>
          </p:cNvPr>
          <p:cNvSpPr/>
          <p:nvPr/>
        </p:nvSpPr>
        <p:spPr>
          <a:xfrm>
            <a:off x="-248" y="4517136"/>
            <a:ext cx="3452916" cy="2340864"/>
          </a:xfrm>
          <a:prstGeom prst="rect">
            <a:avLst/>
          </a:prstGeom>
          <a:blipFill dpi="0" rotWithShape="1">
            <a:blip r:embed="rId3">
              <a:alphaModFix amt="30000"/>
            </a:blip>
            <a:srcRect/>
            <a:stretch>
              <a:fillRect/>
            </a:stretch>
          </a:blipFill>
          <a:ln w="9525" cap="flat" cmpd="sng" algn="ctr">
            <a:noFill/>
            <a:prstDash val="solid"/>
          </a:ln>
          <a:effectLst/>
        </p:spPr>
        <p:txBody>
          <a:bodyPr lIns="91345" tIns="45673" rIns="91345" bIns="45673" rtlCol="0" anchor="ctr"/>
          <a:lstStyle/>
          <a:p>
            <a:pPr marL="0" marR="0" lvl="0" indent="0" algn="ctr" defTabSz="456727"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a:ea typeface="+mn-ea"/>
              <a:cs typeface="+mn-cs"/>
            </a:endParaRPr>
          </a:p>
        </p:txBody>
      </p:sp>
      <p:sp>
        <p:nvSpPr>
          <p:cNvPr id="9" name="Rectangle 8">
            <a:extLst>
              <a:ext uri="{FF2B5EF4-FFF2-40B4-BE49-F238E27FC236}">
                <a16:creationId xmlns:a16="http://schemas.microsoft.com/office/drawing/2014/main" id="{F06CAB56-53C9-D26D-729A-15F2CA51749C}"/>
              </a:ext>
            </a:extLst>
          </p:cNvPr>
          <p:cNvSpPr/>
          <p:nvPr/>
        </p:nvSpPr>
        <p:spPr bwMode="auto">
          <a:xfrm>
            <a:off x="1323883" y="4906064"/>
            <a:ext cx="9737650" cy="385015"/>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400" b="0" i="1" u="none" strike="noStrike" kern="1200" cap="none" spc="0" normalizeH="0" baseline="0" noProof="0" dirty="0">
                <a:ln>
                  <a:noFill/>
                </a:ln>
                <a:solidFill>
                  <a:srgbClr val="002345"/>
                </a:solidFill>
                <a:effectLst/>
                <a:uLnTx/>
                <a:uFillTx/>
                <a:latin typeface="Meiryo" panose="020B0604030504040204" pitchFamily="34" charset="-128"/>
                <a:ea typeface="Meiryo" panose="020B0604030504040204" pitchFamily="34" charset="-128"/>
                <a:cs typeface="Times New Roman" pitchFamily="18" charset="0"/>
              </a:rPr>
              <a:t>In this presentation, many slides contain hyperlinks. Click on the links to get more information</a:t>
            </a:r>
          </a:p>
        </p:txBody>
      </p:sp>
      <p:sp>
        <p:nvSpPr>
          <p:cNvPr id="2" name="Title 22">
            <a:extLst>
              <a:ext uri="{FF2B5EF4-FFF2-40B4-BE49-F238E27FC236}">
                <a16:creationId xmlns:a16="http://schemas.microsoft.com/office/drawing/2014/main" id="{B34B0922-BD67-8B95-9DE4-086E3712F5CB}"/>
              </a:ext>
            </a:extLst>
          </p:cNvPr>
          <p:cNvSpPr txBox="1">
            <a:spLocks/>
          </p:cNvSpPr>
          <p:nvPr/>
        </p:nvSpPr>
        <p:spPr bwMode="auto">
          <a:xfrm>
            <a:off x="673395" y="650838"/>
            <a:ext cx="10845210" cy="3248272"/>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lnSpc>
                <a:spcPct val="100000"/>
              </a:lnSpc>
              <a:spcBef>
                <a:spcPts val="0"/>
              </a:spcBef>
              <a:spcAft>
                <a:spcPct val="0"/>
              </a:spcAft>
              <a:defRPr sz="3600" b="1" cap="all" baseline="0">
                <a:solidFill>
                  <a:schemeClr val="bg1"/>
                </a:solidFill>
                <a:latin typeface="+mj-lt"/>
                <a:ea typeface="MS PGothic" pitchFamily="34" charset="-128"/>
                <a:cs typeface="ＭＳ Ｐゴシック" charset="0"/>
              </a:defRPr>
            </a:lvl1pPr>
            <a:lvl2pPr algn="l" rtl="0" fontAlgn="base">
              <a:spcBef>
                <a:spcPct val="0"/>
              </a:spcBef>
              <a:spcAft>
                <a:spcPct val="0"/>
              </a:spcAft>
              <a:defRPr sz="2600">
                <a:solidFill>
                  <a:schemeClr val="tx1"/>
                </a:solidFill>
                <a:latin typeface="Arial Bold" charset="0"/>
                <a:ea typeface="MS PGothic" pitchFamily="34" charset="-128"/>
                <a:cs typeface="ＭＳ Ｐゴシック" charset="0"/>
              </a:defRPr>
            </a:lvl2pPr>
            <a:lvl3pPr algn="l" rtl="0" fontAlgn="base">
              <a:spcBef>
                <a:spcPct val="0"/>
              </a:spcBef>
              <a:spcAft>
                <a:spcPct val="0"/>
              </a:spcAft>
              <a:defRPr sz="2600">
                <a:solidFill>
                  <a:schemeClr val="tx1"/>
                </a:solidFill>
                <a:latin typeface="Arial Bold" charset="0"/>
                <a:ea typeface="MS PGothic" pitchFamily="34" charset="-128"/>
                <a:cs typeface="ＭＳ Ｐゴシック" charset="0"/>
              </a:defRPr>
            </a:lvl3pPr>
            <a:lvl4pPr algn="l" rtl="0" fontAlgn="base">
              <a:spcBef>
                <a:spcPct val="0"/>
              </a:spcBef>
              <a:spcAft>
                <a:spcPct val="0"/>
              </a:spcAft>
              <a:defRPr sz="2600">
                <a:solidFill>
                  <a:schemeClr val="tx1"/>
                </a:solidFill>
                <a:latin typeface="Arial Bold" charset="0"/>
                <a:ea typeface="MS PGothic" pitchFamily="34" charset="-128"/>
                <a:cs typeface="ＭＳ Ｐゴシック" charset="0"/>
              </a:defRPr>
            </a:lvl4pPr>
            <a:lvl5pPr algn="l" rtl="0" fontAlgn="base">
              <a:spcBef>
                <a:spcPct val="0"/>
              </a:spcBef>
              <a:spcAft>
                <a:spcPct val="0"/>
              </a:spcAft>
              <a:defRPr sz="2600">
                <a:solidFill>
                  <a:schemeClr val="tx1"/>
                </a:solidFill>
                <a:latin typeface="Arial Bold" charset="0"/>
                <a:ea typeface="MS PGothic" pitchFamily="34" charset="-128"/>
                <a:cs typeface="ＭＳ Ｐゴシック" charset="0"/>
              </a:defRPr>
            </a:lvl5pPr>
            <a:lvl6pPr marL="457200" algn="ctr" rtl="0" eaLnBrk="1" fontAlgn="base" hangingPunct="1">
              <a:spcBef>
                <a:spcPct val="0"/>
              </a:spcBef>
              <a:spcAft>
                <a:spcPct val="0"/>
              </a:spcAft>
              <a:defRPr sz="2600" b="1">
                <a:solidFill>
                  <a:srgbClr val="014C6D"/>
                </a:solidFill>
                <a:latin typeface="Trebuchet MS" pitchFamily="34" charset="0"/>
              </a:defRPr>
            </a:lvl6pPr>
            <a:lvl7pPr marL="914400" algn="ctr" rtl="0" eaLnBrk="1" fontAlgn="base" hangingPunct="1">
              <a:spcBef>
                <a:spcPct val="0"/>
              </a:spcBef>
              <a:spcAft>
                <a:spcPct val="0"/>
              </a:spcAft>
              <a:defRPr sz="2600" b="1">
                <a:solidFill>
                  <a:srgbClr val="014C6D"/>
                </a:solidFill>
                <a:latin typeface="Trebuchet MS" pitchFamily="34" charset="0"/>
              </a:defRPr>
            </a:lvl7pPr>
            <a:lvl8pPr marL="1371600" algn="ctr" rtl="0" eaLnBrk="1" fontAlgn="base" hangingPunct="1">
              <a:spcBef>
                <a:spcPct val="0"/>
              </a:spcBef>
              <a:spcAft>
                <a:spcPct val="0"/>
              </a:spcAft>
              <a:defRPr sz="2600" b="1">
                <a:solidFill>
                  <a:srgbClr val="014C6D"/>
                </a:solidFill>
                <a:latin typeface="Trebuchet MS" pitchFamily="34" charset="0"/>
              </a:defRPr>
            </a:lvl8pPr>
            <a:lvl9pPr marL="1828800" algn="ctr" rtl="0" eaLnBrk="1" fontAlgn="base" hangingPunct="1">
              <a:spcBef>
                <a:spcPct val="0"/>
              </a:spcBef>
              <a:spcAft>
                <a:spcPct val="0"/>
              </a:spcAft>
              <a:defRPr sz="2600" b="1">
                <a:solidFill>
                  <a:srgbClr val="014C6D"/>
                </a:solidFill>
                <a:latin typeface="Trebuchet MS" pitchFamily="34"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defRPr/>
            </a:pPr>
            <a:endParaRPr kumimoji="0" lang="en-US" sz="3000" b="1" i="0" u="none" strike="noStrike" kern="0" cap="all" spc="0" normalizeH="0" baseline="0" noProof="0" dirty="0">
              <a:ln>
                <a:noFill/>
              </a:ln>
              <a:solidFill>
                <a:prstClr val="white"/>
              </a:solidFill>
              <a:effectLst/>
              <a:uLnTx/>
              <a:uFillTx/>
              <a:latin typeface="Meiryo" panose="020B0604030504040204" pitchFamily="34" charset="-128"/>
              <a:ea typeface="Meiryo" panose="020B0604030504040204" pitchFamily="34" charset="-128"/>
            </a:endParaRP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2400" b="1" i="0" u="none" strike="noStrike" kern="0" cap="all" spc="0" normalizeH="0" baseline="0" noProof="0" dirty="0">
                <a:ln>
                  <a:noFill/>
                </a:ln>
                <a:solidFill>
                  <a:prstClr val="white"/>
                </a:solidFill>
                <a:effectLst/>
                <a:uLnTx/>
                <a:uFillTx/>
                <a:latin typeface="Meiryo" panose="020B0604030504040204" pitchFamily="34" charset="-128"/>
                <a:ea typeface="Meiryo" panose="020B0604030504040204" pitchFamily="34" charset="-128"/>
              </a:rPr>
              <a:t>WORLD BANK’S SUPPORT TO UKRAINE </a:t>
            </a:r>
          </a:p>
          <a:p>
            <a:pPr marL="0" marR="0" lvl="0" indent="0" algn="ctr" defTabSz="914400" rtl="0" eaLnBrk="1" fontAlgn="base" latinLnBrk="0" hangingPunct="1">
              <a:lnSpc>
                <a:spcPct val="100000"/>
              </a:lnSpc>
              <a:spcBef>
                <a:spcPts val="0"/>
              </a:spcBef>
              <a:spcAft>
                <a:spcPct val="0"/>
              </a:spcAft>
              <a:buClrTx/>
              <a:buSzTx/>
              <a:buFontTx/>
              <a:buNone/>
              <a:tabLst/>
              <a:defRPr/>
            </a:pPr>
            <a:endParaRPr kumimoji="0" lang="en-US" sz="2400" b="1" i="0" u="none" strike="noStrike" kern="0" cap="all" spc="0" normalizeH="0" baseline="0" noProof="0" dirty="0">
              <a:ln>
                <a:noFill/>
              </a:ln>
              <a:solidFill>
                <a:prstClr val="white"/>
              </a:solidFill>
              <a:effectLst/>
              <a:uLnTx/>
              <a:uFillTx/>
              <a:latin typeface="Meiryo" panose="020B0604030504040204" pitchFamily="34" charset="-128"/>
              <a:ea typeface="Meiryo" panose="020B0604030504040204" pitchFamily="34" charset="-128"/>
            </a:endParaRP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2400" b="1" i="0" u="none" strike="noStrike" kern="0" cap="all" spc="0" normalizeH="0" baseline="0" noProof="0" dirty="0">
                <a:ln>
                  <a:noFill/>
                </a:ln>
                <a:solidFill>
                  <a:prstClr val="white"/>
                </a:solidFill>
                <a:effectLst/>
                <a:uLnTx/>
                <a:uFillTx/>
                <a:latin typeface="Meiryo" panose="020B0604030504040204" pitchFamily="34" charset="-128"/>
                <a:ea typeface="Meiryo" panose="020B0604030504040204" pitchFamily="34" charset="-128"/>
              </a:rPr>
              <a:t>and </a:t>
            </a:r>
          </a:p>
          <a:p>
            <a:pPr marL="0" marR="0" lvl="0" indent="0" algn="ctr" defTabSz="914400" rtl="0" eaLnBrk="1" fontAlgn="base" latinLnBrk="0" hangingPunct="1">
              <a:lnSpc>
                <a:spcPct val="100000"/>
              </a:lnSpc>
              <a:spcBef>
                <a:spcPts val="0"/>
              </a:spcBef>
              <a:spcAft>
                <a:spcPct val="0"/>
              </a:spcAft>
              <a:buClrTx/>
              <a:buSzTx/>
              <a:buFontTx/>
              <a:buNone/>
              <a:tabLst/>
              <a:defRPr/>
            </a:pPr>
            <a:endParaRPr kumimoji="0" lang="en-US" sz="2400" b="1" i="0" u="none" strike="noStrike" kern="0" cap="all" spc="0" normalizeH="0" baseline="0" noProof="0" dirty="0">
              <a:ln>
                <a:noFill/>
              </a:ln>
              <a:solidFill>
                <a:prstClr val="white"/>
              </a:solidFill>
              <a:effectLst/>
              <a:uLnTx/>
              <a:uFillTx/>
              <a:latin typeface="Meiryo" panose="020B0604030504040204" pitchFamily="34" charset="-128"/>
              <a:ea typeface="Meiryo" panose="020B0604030504040204" pitchFamily="34" charset="-128"/>
            </a:endParaRP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2400" b="1" i="0" u="none" strike="noStrike" kern="0" cap="all" spc="0" normalizeH="0" baseline="0" noProof="0" dirty="0">
                <a:ln>
                  <a:noFill/>
                </a:ln>
                <a:solidFill>
                  <a:prstClr val="white"/>
                </a:solidFill>
                <a:effectLst/>
                <a:uLnTx/>
                <a:uFillTx/>
                <a:latin typeface="Meiryo" panose="020B0604030504040204" pitchFamily="34" charset="-128"/>
                <a:ea typeface="Meiryo" panose="020B0604030504040204" pitchFamily="34" charset="-128"/>
              </a:rPr>
              <a:t>Business Opportunities under Projects in UKRAINE</a:t>
            </a:r>
          </a:p>
          <a:p>
            <a:pPr marL="0" marR="0" lvl="0" indent="0" algn="ctr" defTabSz="914400" rtl="0" eaLnBrk="1" fontAlgn="base" latinLnBrk="0" hangingPunct="1">
              <a:lnSpc>
                <a:spcPct val="100000"/>
              </a:lnSpc>
              <a:spcBef>
                <a:spcPts val="0"/>
              </a:spcBef>
              <a:spcAft>
                <a:spcPct val="0"/>
              </a:spcAft>
              <a:buClrTx/>
              <a:buSzTx/>
              <a:buFontTx/>
              <a:buNone/>
              <a:tabLst/>
              <a:defRPr/>
            </a:pPr>
            <a:endParaRPr kumimoji="0" lang="en-US" sz="2000" b="1" i="0" u="none" strike="noStrike" kern="0" cap="all" spc="0" normalizeH="0" baseline="0" noProof="0" dirty="0">
              <a:ln>
                <a:noFill/>
              </a:ln>
              <a:solidFill>
                <a:prstClr val="white"/>
              </a:solidFill>
              <a:effectLst/>
              <a:uLnTx/>
              <a:uFillTx/>
              <a:latin typeface="Meiryo" panose="020B0604030504040204" pitchFamily="34" charset="-128"/>
              <a:ea typeface="Meiryo" panose="020B0604030504040204" pitchFamily="34" charset="-128"/>
            </a:endParaRP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1800" b="1" i="0" u="none" strike="noStrike" kern="0" cap="none" spc="0" normalizeH="0" baseline="0" noProof="0" dirty="0">
                <a:ln>
                  <a:noFill/>
                </a:ln>
                <a:solidFill>
                  <a:prstClr val="white"/>
                </a:solidFill>
                <a:effectLst/>
                <a:uLnTx/>
                <a:uFillTx/>
                <a:latin typeface="Meiryo" panose="020B0604030504040204" pitchFamily="34" charset="-128"/>
                <a:ea typeface="Meiryo" panose="020B0604030504040204" pitchFamily="34" charset="-128"/>
              </a:rPr>
              <a:t>December 17, 2025</a:t>
            </a:r>
          </a:p>
          <a:p>
            <a:pPr marL="0" marR="0" lvl="0" indent="0" algn="ctr" defTabSz="914400" rtl="0" eaLnBrk="1" fontAlgn="base" latinLnBrk="0" hangingPunct="1">
              <a:lnSpc>
                <a:spcPct val="100000"/>
              </a:lnSpc>
              <a:spcBef>
                <a:spcPts val="0"/>
              </a:spcBef>
              <a:spcAft>
                <a:spcPct val="0"/>
              </a:spcAft>
              <a:buClrTx/>
              <a:buSzTx/>
              <a:buFontTx/>
              <a:buNone/>
              <a:tabLst/>
              <a:defRPr/>
            </a:pPr>
            <a:endParaRPr kumimoji="0" lang="en-US" sz="1800" b="1" i="0" u="none" strike="noStrike" kern="0" cap="none" spc="0" normalizeH="0" baseline="0" noProof="0" dirty="0">
              <a:ln>
                <a:noFill/>
              </a:ln>
              <a:solidFill>
                <a:prstClr val="white"/>
              </a:solidFill>
              <a:effectLst/>
              <a:uLnTx/>
              <a:uFillTx/>
              <a:latin typeface="Meiryo" panose="020B0604030504040204" pitchFamily="34" charset="-128"/>
              <a:ea typeface="Meiryo" panose="020B0604030504040204" pitchFamily="34" charset="-128"/>
            </a:endParaRPr>
          </a:p>
          <a:p>
            <a:pPr marL="0" marR="0" lvl="0" indent="0" algn="ctr" defTabSz="914400" rtl="0" eaLnBrk="1" fontAlgn="base" latinLnBrk="0" hangingPunct="1">
              <a:lnSpc>
                <a:spcPct val="100000"/>
              </a:lnSpc>
              <a:spcBef>
                <a:spcPts val="0"/>
              </a:spcBef>
              <a:spcAft>
                <a:spcPct val="0"/>
              </a:spcAft>
              <a:buClrTx/>
              <a:buSzTx/>
              <a:buFontTx/>
              <a:buNone/>
              <a:tabLst/>
              <a:defRPr/>
            </a:pPr>
            <a:r>
              <a:rPr lang="en-US" sz="1800" kern="0" cap="none">
                <a:solidFill>
                  <a:prstClr val="white"/>
                </a:solidFill>
                <a:latin typeface="Meiryo" panose="020B0604030504040204" pitchFamily="34" charset="-128"/>
                <a:ea typeface="Meiryo" panose="020B0604030504040204" pitchFamily="34" charset="-128"/>
              </a:rPr>
              <a:t>Poland</a:t>
            </a:r>
            <a:endParaRPr kumimoji="0" lang="en-US" sz="1800" b="1" i="0" u="none" strike="noStrike" kern="0" cap="all" spc="0" normalizeH="0" baseline="0" noProof="0" dirty="0">
              <a:ln>
                <a:noFill/>
              </a:ln>
              <a:solidFill>
                <a:prstClr val="white"/>
              </a:solidFill>
              <a:effectLst/>
              <a:uLnTx/>
              <a:uFillTx/>
              <a:latin typeface="Meiryo" panose="020B0604030504040204" pitchFamily="34" charset="-128"/>
              <a:ea typeface="Meiryo" panose="020B0604030504040204" pitchFamily="34" charset="-128"/>
            </a:endParaRPr>
          </a:p>
        </p:txBody>
      </p:sp>
    </p:spTree>
    <p:extLst>
      <p:ext uri="{BB962C8B-B14F-4D97-AF65-F5344CB8AC3E}">
        <p14:creationId xmlns:p14="http://schemas.microsoft.com/office/powerpoint/2010/main" val="19828423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1DC14-4BA5-1BD1-5EAC-39A8028FF68A}"/>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7E4AFEA2-CA43-77BD-897D-D50E2AECB04F}"/>
              </a:ext>
            </a:extLst>
          </p:cNvPr>
          <p:cNvSpPr txBox="1"/>
          <p:nvPr/>
        </p:nvSpPr>
        <p:spPr>
          <a:xfrm>
            <a:off x="356685" y="1245674"/>
            <a:ext cx="11089942" cy="646331"/>
          </a:xfrm>
          <a:prstGeom prst="rect">
            <a:avLst/>
          </a:prstGeom>
          <a:noFill/>
        </p:spPr>
        <p:txBody>
          <a:bodyPr wrap="square">
            <a:spAutoFit/>
          </a:bodyPr>
          <a:lstStyle>
            <a:defPPr>
              <a:defRPr lang="en-US"/>
            </a:defPPr>
            <a:lvl1pPr marR="0" lvl="0" indent="0" defTabSz="755650" fontAlgn="auto">
              <a:lnSpc>
                <a:spcPct val="100000"/>
              </a:lnSpc>
              <a:spcBef>
                <a:spcPct val="0"/>
              </a:spcBef>
              <a:spcAft>
                <a:spcPct val="35000"/>
              </a:spcAft>
              <a:buClrTx/>
              <a:buSzTx/>
              <a:buFontTx/>
              <a:buNone/>
              <a:tabLst/>
              <a:defRPr kumimoji="0" b="1" i="0" u="none" strike="noStrike" cap="none" spc="0" normalizeH="0" baseline="0">
                <a:ln>
                  <a:noFill/>
                </a:ln>
                <a:solidFill>
                  <a:prstClr val="black">
                    <a:hueOff val="0"/>
                    <a:satOff val="0"/>
                    <a:lumOff val="0"/>
                    <a:alphaOff val="0"/>
                  </a:prstClr>
                </a:solidFill>
                <a:effectLst/>
                <a:uLnTx/>
                <a:uFillTx/>
                <a:latin typeface="Calibri" panose="020F0502020204030204"/>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l" defTabSz="755650" rtl="0" eaLnBrk="1" fontAlgn="auto" latinLnBrk="0" hangingPunct="1">
              <a:lnSpc>
                <a:spcPct val="100000"/>
              </a:lnSpc>
              <a:spcBef>
                <a:spcPct val="0"/>
              </a:spcBef>
              <a:spcAft>
                <a:spcPct val="35000"/>
              </a:spcAft>
              <a:buClrTx/>
              <a:buSzTx/>
              <a:buFontTx/>
              <a:buNone/>
              <a:tabLst/>
              <a:defRPr/>
            </a:pPr>
            <a:r>
              <a:rPr kumimoji="0" lang="en-US" sz="18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IPSR: </a:t>
            </a:r>
            <a:r>
              <a:rPr kumimoji="0" lang="en-US" sz="18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enhance the flexibility of the Ukrainian power grid through storage investments and market expansion to support synchronization with the EU grid and decarbonization of power sector.</a:t>
            </a:r>
          </a:p>
        </p:txBody>
      </p:sp>
      <p:sp>
        <p:nvSpPr>
          <p:cNvPr id="2" name="Title 1">
            <a:extLst>
              <a:ext uri="{FF2B5EF4-FFF2-40B4-BE49-F238E27FC236}">
                <a16:creationId xmlns:a16="http://schemas.microsoft.com/office/drawing/2014/main" id="{498DEDBB-0947-0D05-085E-86859CA41D17}"/>
              </a:ext>
            </a:extLst>
          </p:cNvPr>
          <p:cNvSpPr>
            <a:spLocks noGrp="1"/>
          </p:cNvSpPr>
          <p:nvPr>
            <p:ph type="title"/>
          </p:nvPr>
        </p:nvSpPr>
        <p:spPr>
          <a:xfrm>
            <a:off x="27622" y="0"/>
            <a:ext cx="12164378" cy="713400"/>
          </a:xfrm>
          <a:solidFill>
            <a:schemeClr val="accent4">
              <a:lumMod val="90000"/>
              <a:lumOff val="10000"/>
            </a:schemeClr>
          </a:solidFill>
        </p:spPr>
        <p:txBody>
          <a:bodyPr wrap="square" rtlCol="0">
            <a:spAutoFit/>
          </a:bodyPr>
          <a:lstStyle/>
          <a:p>
            <a:pPr fontAlgn="base">
              <a:lnSpc>
                <a:spcPct val="200000"/>
              </a:lnSpc>
              <a:spcAft>
                <a:spcPct val="0"/>
              </a:spcAft>
            </a:pPr>
            <a:r>
              <a:rPr lang="en-US" sz="2400" b="1" dirty="0">
                <a:solidFill>
                  <a:schemeClr val="bg1"/>
                </a:solidFill>
                <a:latin typeface="Century Gothic" panose="020B0502020202020204" pitchFamily="34" charset="0"/>
                <a:ea typeface="MS PGothic" panose="020B0600070205080204" pitchFamily="34" charset="-128"/>
                <a:cs typeface="Arial" panose="020B0604020202020204" pitchFamily="34" charset="0"/>
              </a:rPr>
              <a:t>IPSR: Improving Power System Resilience for European Power Grid Integration</a:t>
            </a:r>
          </a:p>
        </p:txBody>
      </p:sp>
      <p:sp>
        <p:nvSpPr>
          <p:cNvPr id="3" name="Slide Number Placeholder 3">
            <a:extLst>
              <a:ext uri="{FF2B5EF4-FFF2-40B4-BE49-F238E27FC236}">
                <a16:creationId xmlns:a16="http://schemas.microsoft.com/office/drawing/2014/main" id="{248892AE-426D-57F8-E2D1-B3CC7F01DCF3}"/>
              </a:ext>
            </a:extLst>
          </p:cNvPr>
          <p:cNvSpPr>
            <a:spLocks noGrp="1"/>
          </p:cNvSpPr>
          <p:nvPr>
            <p:ph type="sldNum" sz="quarter" idx="12"/>
          </p:nvPr>
        </p:nvSpPr>
        <p:spPr>
          <a:xfrm>
            <a:off x="11044385" y="6356350"/>
            <a:ext cx="10033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63A579-73DF-421F-919A-BDD6EC61A2E1}" type="slidenum">
              <a:rPr kumimoji="0" lang="en-US" sz="1200" b="0" i="0" u="none" strike="noStrike" kern="1200" cap="none" spc="0" normalizeH="0" baseline="0" noProof="0" smtClean="0">
                <a:ln>
                  <a:noFill/>
                </a:ln>
                <a:solidFill>
                  <a:srgbClr val="0153A5"/>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srgbClr val="0153A5"/>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260E07D0-CEFC-DFD3-64DC-B35EEB37090A}"/>
              </a:ext>
            </a:extLst>
          </p:cNvPr>
          <p:cNvSpPr txBox="1"/>
          <p:nvPr/>
        </p:nvSpPr>
        <p:spPr>
          <a:xfrm>
            <a:off x="464260" y="1973300"/>
            <a:ext cx="4959856" cy="15034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marR="0" lvl="0" indent="0" algn="l" defTabSz="755650" rtl="0" eaLnBrk="1" fontAlgn="auto" latinLnBrk="0" hangingPunct="1">
              <a:lnSpc>
                <a:spcPct val="100000"/>
              </a:lnSpc>
              <a:spcBef>
                <a:spcPct val="0"/>
              </a:spcBef>
              <a:spcAft>
                <a:spcPct val="35000"/>
              </a:spcAft>
              <a:buClrTx/>
              <a:buSzTx/>
              <a:buFontTx/>
              <a:buNone/>
              <a:tabLst/>
              <a:defRPr/>
            </a:pPr>
            <a:r>
              <a:rPr kumimoji="0" lang="en-US" sz="18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a:t>
            </a:r>
            <a:r>
              <a:rPr kumimoji="0" lang="en-US" sz="1800" b="1" i="0" u="none" strike="noStrike" kern="1200" cap="none" spc="0" normalizeH="0" baseline="0" noProof="0" dirty="0">
                <a:ln>
                  <a:noFill/>
                </a:ln>
                <a:solidFill>
                  <a:schemeClr val="tx1"/>
                </a:solidFill>
                <a:effectLst/>
                <a:uLnTx/>
                <a:uFillTx/>
                <a:latin typeface="Calibri" panose="020F0502020204030204"/>
                <a:ea typeface="Calibri"/>
                <a:cs typeface="Calibri"/>
              </a:rPr>
              <a:t>1</a:t>
            </a:r>
            <a:r>
              <a:rPr lang="uk-UA" b="1" dirty="0">
                <a:solidFill>
                  <a:schemeClr val="tx1"/>
                </a:solidFill>
                <a:latin typeface="Calibri" panose="020F0502020204030204"/>
                <a:ea typeface="Calibri"/>
                <a:cs typeface="Calibri"/>
              </a:rPr>
              <a:t>4.8</a:t>
            </a:r>
            <a:r>
              <a:rPr kumimoji="0" lang="en-US" sz="1800" b="1" i="0" u="none" strike="noStrike" kern="1200" cap="none" spc="0" normalizeH="0" baseline="0" noProof="0" dirty="0">
                <a:ln>
                  <a:noFill/>
                </a:ln>
                <a:solidFill>
                  <a:schemeClr val="tx1"/>
                </a:solidFill>
                <a:effectLst/>
                <a:uLnTx/>
                <a:uFillTx/>
                <a:latin typeface="Calibri" panose="020F0502020204030204"/>
                <a:ea typeface="Calibri"/>
                <a:cs typeface="Calibri"/>
              </a:rPr>
              <a:t> </a:t>
            </a:r>
            <a:r>
              <a:rPr kumimoji="0" lang="en-US" sz="1800" b="1" i="0" u="none" strike="noStrike" kern="1200" cap="none" spc="0" normalizeH="0" baseline="0" noProof="0" dirty="0" err="1">
                <a:ln>
                  <a:noFill/>
                </a:ln>
                <a:solidFill>
                  <a:prstClr val="black">
                    <a:hueOff val="0"/>
                    <a:satOff val="0"/>
                    <a:lumOff val="0"/>
                    <a:alphaOff val="0"/>
                  </a:prstClr>
                </a:solidFill>
                <a:effectLst/>
                <a:uLnTx/>
                <a:uFillTx/>
                <a:latin typeface="Calibri" panose="020F0502020204030204"/>
                <a:ea typeface="Calibri"/>
                <a:cs typeface="Calibri"/>
              </a:rPr>
              <a:t>mln</a:t>
            </a:r>
            <a:r>
              <a:rPr kumimoji="0" lang="en-US" sz="18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 of $250 </a:t>
            </a:r>
            <a:r>
              <a:rPr kumimoji="0" lang="en-US" sz="1800" b="1" i="0" u="none" strike="noStrike" kern="1200" cap="none" spc="0" normalizeH="0" baseline="0" noProof="0" dirty="0" err="1">
                <a:ln>
                  <a:noFill/>
                </a:ln>
                <a:solidFill>
                  <a:prstClr val="black">
                    <a:hueOff val="0"/>
                    <a:satOff val="0"/>
                    <a:lumOff val="0"/>
                    <a:alphaOff val="0"/>
                  </a:prstClr>
                </a:solidFill>
                <a:effectLst/>
                <a:uLnTx/>
                <a:uFillTx/>
                <a:latin typeface="Calibri" panose="020F0502020204030204"/>
                <a:ea typeface="Calibri"/>
                <a:cs typeface="Calibri"/>
              </a:rPr>
              <a:t>mln</a:t>
            </a:r>
            <a:r>
              <a:rPr kumimoji="0" lang="en-US" sz="18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 financing disbursed </a:t>
            </a:r>
            <a:r>
              <a:rPr kumimoji="0" lang="en-US" sz="18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for procurement of power equipment and consulting services</a:t>
            </a:r>
          </a:p>
          <a:p>
            <a:pPr marL="0" marR="0" lvl="0" indent="0" algn="l" defTabSz="755650" rtl="0" eaLnBrk="1" fontAlgn="auto" latinLnBrk="0" hangingPunct="1">
              <a:lnSpc>
                <a:spcPct val="100000"/>
              </a:lnSpc>
              <a:spcBef>
                <a:spcPct val="0"/>
              </a:spcBef>
              <a:spcAft>
                <a:spcPct val="35000"/>
              </a:spcAft>
              <a:buClrTx/>
              <a:buSzTx/>
              <a:buFontTx/>
              <a:buNone/>
              <a:tabLst/>
              <a:defRPr/>
            </a:pPr>
            <a:r>
              <a:rPr kumimoji="0" lang="en-US" sz="18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Additional financing (recently approved: $70mln)</a:t>
            </a:r>
            <a:endParaRPr kumimoji="0" lang="en-US" sz="18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endParaRPr>
          </a:p>
          <a:p>
            <a:pPr marL="0" marR="0" lvl="0" indent="0" algn="l" defTabSz="755650" rtl="0" eaLnBrk="1" fontAlgn="auto" latinLnBrk="0" hangingPunct="1">
              <a:lnSpc>
                <a:spcPct val="100000"/>
              </a:lnSpc>
              <a:spcBef>
                <a:spcPct val="0"/>
              </a:spcBef>
              <a:spcAft>
                <a:spcPct val="35000"/>
              </a:spcAft>
              <a:buClrTx/>
              <a:buSzTx/>
              <a:buFontTx/>
              <a:buNone/>
              <a:tabLst/>
              <a:defRPr/>
            </a:pPr>
            <a:endParaRPr kumimoji="0" lang="en-US" sz="18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endParaRPr>
          </a:p>
          <a:p>
            <a:pPr marL="0" marR="0" lvl="0" indent="0" algn="l" defTabSz="755650" rtl="0" eaLnBrk="1" fontAlgn="auto" latinLnBrk="0" hangingPunct="1">
              <a:lnSpc>
                <a:spcPct val="100000"/>
              </a:lnSpc>
              <a:spcBef>
                <a:spcPct val="0"/>
              </a:spcBef>
              <a:spcAft>
                <a:spcPct val="35000"/>
              </a:spcAft>
              <a:buClrTx/>
              <a:buSzTx/>
              <a:buFontTx/>
              <a:buNone/>
              <a:tabLst/>
              <a:defRPr/>
            </a:pPr>
            <a:endParaRPr kumimoji="0" lang="en-US" sz="18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endParaRPr>
          </a:p>
          <a:p>
            <a:pPr marL="0" marR="0" lvl="0" indent="0" algn="l" defTabSz="755650" rtl="0" eaLnBrk="1" fontAlgn="auto" latinLnBrk="0" hangingPunct="1">
              <a:lnSpc>
                <a:spcPct val="100000"/>
              </a:lnSpc>
              <a:spcBef>
                <a:spcPct val="0"/>
              </a:spcBef>
              <a:spcAft>
                <a:spcPct val="35000"/>
              </a:spcAft>
              <a:buClrTx/>
              <a:buSzTx/>
              <a:buFontTx/>
              <a:buNone/>
              <a:tabLst/>
              <a:defRPr/>
            </a:pPr>
            <a:endParaRPr kumimoji="0" lang="en-US" sz="18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endParaRPr>
          </a:p>
          <a:p>
            <a:pPr marL="0" marR="0" lvl="0" indent="0" algn="l" defTabSz="755650" rtl="0" eaLnBrk="1" fontAlgn="auto" latinLnBrk="0" hangingPunct="1">
              <a:lnSpc>
                <a:spcPct val="100000"/>
              </a:lnSpc>
              <a:spcBef>
                <a:spcPct val="0"/>
              </a:spcBef>
              <a:spcAft>
                <a:spcPct val="35000"/>
              </a:spcAft>
              <a:buClrTx/>
              <a:buSzTx/>
              <a:buFontTx/>
              <a:buNone/>
              <a:tabLst/>
              <a:defRPr/>
            </a:pPr>
            <a:endParaRPr kumimoji="0" lang="en-US" sz="18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endParaRPr>
          </a:p>
        </p:txBody>
      </p:sp>
      <p:sp>
        <p:nvSpPr>
          <p:cNvPr id="12" name="TextBox 11">
            <a:extLst>
              <a:ext uri="{FF2B5EF4-FFF2-40B4-BE49-F238E27FC236}">
                <a16:creationId xmlns:a16="http://schemas.microsoft.com/office/drawing/2014/main" id="{7AA8D3FF-BB4C-B171-C198-76A634A04B49}"/>
              </a:ext>
            </a:extLst>
          </p:cNvPr>
          <p:cNvSpPr txBox="1"/>
          <p:nvPr/>
        </p:nvSpPr>
        <p:spPr>
          <a:xfrm>
            <a:off x="5515175" y="1921273"/>
            <a:ext cx="6536736" cy="3333220"/>
          </a:xfrm>
          <a:prstGeom prst="rect">
            <a:avLst/>
          </a:prstGeom>
          <a:noFill/>
        </p:spPr>
        <p:txBody>
          <a:bodyPr wrap="square" lIns="91440" tIns="45720" rIns="91440" bIns="45720" anchor="t">
            <a:spAutoFit/>
          </a:bodyPr>
          <a:lstStyle/>
          <a:p>
            <a:pPr marL="0" marR="0" lvl="0" indent="0" algn="l" defTabSz="755650" rtl="0" eaLnBrk="1" fontAlgn="auto" latinLnBrk="0" hangingPunct="1">
              <a:lnSpc>
                <a:spcPct val="100000"/>
              </a:lnSpc>
              <a:spcBef>
                <a:spcPct val="0"/>
              </a:spcBef>
              <a:spcAft>
                <a:spcPct val="35000"/>
              </a:spcAft>
              <a:buClrTx/>
              <a:buSzTx/>
              <a:buFontTx/>
              <a:buNone/>
              <a:tabLst/>
              <a:defRPr/>
            </a:pPr>
            <a:r>
              <a:rPr kumimoji="0" lang="en-US" sz="18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Results:</a:t>
            </a:r>
          </a:p>
          <a:p>
            <a:pPr marL="0" marR="0" lvl="0" indent="0" algn="l" defTabSz="755650" rtl="0" eaLnBrk="1" fontAlgn="auto" latinLnBrk="0" hangingPunct="1">
              <a:lnSpc>
                <a:spcPct val="100000"/>
              </a:lnSpc>
              <a:spcBef>
                <a:spcPct val="0"/>
              </a:spcBef>
              <a:spcAft>
                <a:spcPct val="3500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Calibri"/>
                <a:cs typeface="Calibri"/>
              </a:rPr>
              <a:t>The project has supported restoration of damaged/destroyed power equipment (transformers) critically needed by Ukraine’ largest hydro power generating company PJSC “</a:t>
            </a:r>
            <a:r>
              <a:rPr kumimoji="0" lang="en-US" sz="1800" b="0" i="0" u="none" strike="noStrike" kern="1200" cap="none" spc="0" normalizeH="0" baseline="0" noProof="0" dirty="0" err="1">
                <a:ln>
                  <a:noFill/>
                </a:ln>
                <a:solidFill>
                  <a:srgbClr val="000000"/>
                </a:solidFill>
                <a:effectLst/>
                <a:uLnTx/>
                <a:uFillTx/>
                <a:latin typeface="Calibri"/>
                <a:ea typeface="Calibri"/>
                <a:cs typeface="Calibri"/>
              </a:rPr>
              <a:t>Ukrhydroenergo</a:t>
            </a:r>
            <a:r>
              <a:rPr kumimoji="0" lang="en-US" sz="1800" b="0" i="0" u="none" strike="noStrike" kern="1200" cap="none" spc="0" normalizeH="0" baseline="0" noProof="0" dirty="0">
                <a:ln>
                  <a:noFill/>
                </a:ln>
                <a:solidFill>
                  <a:srgbClr val="000000"/>
                </a:solidFill>
                <a:effectLst/>
                <a:uLnTx/>
                <a:uFillTx/>
                <a:latin typeface="Calibri"/>
                <a:ea typeface="Calibri"/>
                <a:cs typeface="Calibri"/>
              </a:rPr>
              <a:t>"</a:t>
            </a:r>
            <a:endParaRPr kumimoji="0" lang="en-US" sz="18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endParaRPr>
          </a:p>
          <a:p>
            <a:pPr marL="117475"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endParaRPr>
          </a:p>
          <a:p>
            <a:pPr marL="117475"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Ongoing and future opportunities:</a:t>
            </a:r>
            <a:endParaRPr kumimoji="0" lang="en-US" sz="18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endParaRPr>
          </a:p>
          <a:p>
            <a:pPr marL="403225" lvl="0" indent="-285750">
              <a:buFont typeface="Wingdings,Sans-Serif"/>
              <a:buChar char="§"/>
              <a:defRPr/>
            </a:pPr>
            <a:r>
              <a:rPr lang="en-US" dirty="0">
                <a:solidFill>
                  <a:prstClr val="black">
                    <a:hueOff val="0"/>
                    <a:satOff val="0"/>
                    <a:lumOff val="0"/>
                    <a:alphaOff val="0"/>
                  </a:prstClr>
                </a:solidFill>
                <a:latin typeface="Calibri" panose="020F0502020204030204"/>
                <a:ea typeface="Calibri"/>
                <a:cs typeface="Calibri"/>
              </a:rPr>
              <a:t>a major </a:t>
            </a:r>
            <a:r>
              <a:rPr kumimoji="0" lang="en-US" sz="18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procurement of turbine and generator for Dniester hydropower plant reference number UHE-CERC-TG has been completed</a:t>
            </a:r>
            <a:endParaRPr kumimoji="0" lang="en-US" sz="1800" b="0" i="0" strike="noStrike" kern="1200" cap="none" spc="0" normalizeH="0" baseline="0" noProof="0" dirty="0">
              <a:ln>
                <a:noFill/>
              </a:ln>
              <a:solidFill>
                <a:srgbClr val="FF0000"/>
              </a:solidFill>
              <a:effectLst/>
              <a:uLnTx/>
              <a:uFillTx/>
              <a:latin typeface="Calibri" panose="020F0502020204030204"/>
              <a:ea typeface="Calibri"/>
              <a:cs typeface="Calibri"/>
            </a:endParaRPr>
          </a:p>
          <a:p>
            <a:pPr marL="403225" marR="0" lvl="0" indent="-285750" algn="l" defTabSz="914400" rtl="0" eaLnBrk="1" fontAlgn="auto" latinLnBrk="0" hangingPunct="1">
              <a:lnSpc>
                <a:spcPct val="100000"/>
              </a:lnSpc>
              <a:spcBef>
                <a:spcPts val="0"/>
              </a:spcBef>
              <a:spcAft>
                <a:spcPts val="0"/>
              </a:spcAft>
              <a:buClrTx/>
              <a:buSzTx/>
              <a:buFont typeface="Wingdings,Sans-Serif"/>
              <a:buChar char="§"/>
              <a:tabLst/>
              <a:defRPr/>
            </a:pPr>
            <a:r>
              <a:rPr kumimoji="0" lang="en-US" sz="18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procurement of Battery Energy Storage Systems (BESS) including installation planned to be launched in early 2026</a:t>
            </a:r>
          </a:p>
        </p:txBody>
      </p:sp>
      <p:pic>
        <p:nvPicPr>
          <p:cNvPr id="7" name="Picture 6">
            <a:extLst>
              <a:ext uri="{FF2B5EF4-FFF2-40B4-BE49-F238E27FC236}">
                <a16:creationId xmlns:a16="http://schemas.microsoft.com/office/drawing/2014/main" id="{B35AA5D7-83AB-5729-F456-1D153CE354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36140" y="6457378"/>
            <a:ext cx="1655860" cy="329499"/>
          </a:xfrm>
          <a:prstGeom prst="rect">
            <a:avLst/>
          </a:prstGeom>
        </p:spPr>
      </p:pic>
      <p:pic>
        <p:nvPicPr>
          <p:cNvPr id="8" name="Picture 4">
            <a:extLst>
              <a:ext uri="{FF2B5EF4-FFF2-40B4-BE49-F238E27FC236}">
                <a16:creationId xmlns:a16="http://schemas.microsoft.com/office/drawing/2014/main" id="{B454690D-F9AA-3B03-7F91-9ACAC59DFE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0206" y="3224252"/>
            <a:ext cx="4251471" cy="3233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87194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6A2A848-C4D0-C2B2-7D25-6B52F3F97599}"/>
              </a:ext>
            </a:extLst>
          </p:cNvPr>
          <p:cNvSpPr>
            <a:spLocks noGrp="1"/>
          </p:cNvSpPr>
          <p:nvPr>
            <p:ph type="title"/>
          </p:nvPr>
        </p:nvSpPr>
        <p:spPr>
          <a:xfrm>
            <a:off x="-139" y="0"/>
            <a:ext cx="12192137" cy="713400"/>
          </a:xfrm>
          <a:solidFill>
            <a:schemeClr val="accent4">
              <a:lumMod val="90000"/>
              <a:lumOff val="10000"/>
            </a:schemeClr>
          </a:solidFill>
        </p:spPr>
        <p:txBody>
          <a:bodyPr vert="horz" wrap="square" lIns="91440" tIns="45720" rIns="91440" bIns="45720" rtlCol="0" anchor="ctr">
            <a:spAutoFit/>
          </a:bodyPr>
          <a:lstStyle/>
          <a:p>
            <a:pPr fontAlgn="base">
              <a:lnSpc>
                <a:spcPct val="200000"/>
              </a:lnSpc>
              <a:spcAft>
                <a:spcPct val="0"/>
              </a:spcAft>
            </a:pPr>
            <a:r>
              <a:rPr lang="en-US" sz="2400" b="1" dirty="0">
                <a:solidFill>
                  <a:schemeClr val="bg1"/>
                </a:solidFill>
                <a:latin typeface="Century Gothic" panose="020B0502020202020204" pitchFamily="34" charset="0"/>
                <a:ea typeface="MS PGothic" panose="020B0600070205080204" pitchFamily="34" charset="-128"/>
                <a:cs typeface="Arial" panose="020B0604020202020204" pitchFamily="34" charset="0"/>
              </a:rPr>
              <a:t>RELINC: Response to Needs and Results</a:t>
            </a:r>
          </a:p>
        </p:txBody>
      </p:sp>
      <p:sp>
        <p:nvSpPr>
          <p:cNvPr id="7" name="Slide Number Placeholder 3">
            <a:extLst>
              <a:ext uri="{FF2B5EF4-FFF2-40B4-BE49-F238E27FC236}">
                <a16:creationId xmlns:a16="http://schemas.microsoft.com/office/drawing/2014/main" id="{BC0C9CB8-0EB8-2B1C-A2E8-7484A9B6298F}"/>
              </a:ext>
            </a:extLst>
          </p:cNvPr>
          <p:cNvSpPr>
            <a:spLocks noGrp="1"/>
          </p:cNvSpPr>
          <p:nvPr>
            <p:ph type="sldNum" sz="quarter" idx="12"/>
          </p:nvPr>
        </p:nvSpPr>
        <p:spPr>
          <a:xfrm>
            <a:off x="11044385" y="6356350"/>
            <a:ext cx="10033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63A579-73DF-421F-919A-BDD6EC61A2E1}" type="slidenum">
              <a:rPr kumimoji="0" lang="en-US" sz="1200" b="0" i="0" u="none" strike="noStrike" kern="1200" cap="none" spc="0" normalizeH="0" baseline="0" noProof="0" smtClean="0">
                <a:ln>
                  <a:noFill/>
                </a:ln>
                <a:solidFill>
                  <a:srgbClr val="0153A5"/>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srgbClr val="0153A5"/>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2CCA5D2F-48EA-8C76-5D34-DB865405D52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676" r="5467"/>
          <a:stretch/>
        </p:blipFill>
        <p:spPr bwMode="auto">
          <a:xfrm>
            <a:off x="9094937" y="4208409"/>
            <a:ext cx="2809558" cy="2054575"/>
          </a:xfrm>
          <a:prstGeom prst="rect">
            <a:avLst/>
          </a:prstGeom>
          <a:noFill/>
          <a:ln>
            <a:noFill/>
          </a:ln>
        </p:spPr>
      </p:pic>
      <p:sp>
        <p:nvSpPr>
          <p:cNvPr id="30" name="TextBox 29">
            <a:extLst>
              <a:ext uri="{FF2B5EF4-FFF2-40B4-BE49-F238E27FC236}">
                <a16:creationId xmlns:a16="http://schemas.microsoft.com/office/drawing/2014/main" id="{AE499274-618F-59E5-A8C7-024661949DA7}"/>
              </a:ext>
            </a:extLst>
          </p:cNvPr>
          <p:cNvSpPr txBox="1"/>
          <p:nvPr/>
        </p:nvSpPr>
        <p:spPr>
          <a:xfrm>
            <a:off x="443507" y="1910462"/>
            <a:ext cx="5435673" cy="449600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marR="0" lvl="0" indent="0" algn="l" defTabSz="755650" rtl="0" eaLnBrk="1" fontAlgn="auto" latinLnBrk="0" hangingPunct="1">
              <a:lnSpc>
                <a:spcPct val="100000"/>
              </a:lnSpc>
              <a:spcBef>
                <a:spcPct val="0"/>
              </a:spcBef>
              <a:spcAft>
                <a:spcPct val="35000"/>
              </a:spcAft>
              <a:buClrTx/>
              <a:buSzTx/>
              <a:buFontTx/>
              <a:buNone/>
              <a:tabLst/>
              <a:defRPr/>
            </a:pPr>
            <a:r>
              <a:rPr kumimoji="0" lang="en-US" sz="16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Initial URTF grant of $50 </a:t>
            </a:r>
            <a:r>
              <a:rPr kumimoji="0" lang="en-US" sz="1600" b="1" i="0" u="none" strike="noStrike" kern="1200" cap="none" spc="0" normalizeH="0" baseline="0" noProof="0" dirty="0" err="1">
                <a:ln>
                  <a:noFill/>
                </a:ln>
                <a:solidFill>
                  <a:prstClr val="black">
                    <a:hueOff val="0"/>
                    <a:satOff val="0"/>
                    <a:lumOff val="0"/>
                    <a:alphaOff val="0"/>
                  </a:prstClr>
                </a:solidFill>
                <a:effectLst/>
                <a:uLnTx/>
                <a:uFillTx/>
                <a:latin typeface="Calibri" panose="020F0502020204030204"/>
                <a:ea typeface="Calibri"/>
                <a:cs typeface="Calibri"/>
              </a:rPr>
              <a:t>mln</a:t>
            </a:r>
            <a:r>
              <a:rPr kumimoji="0" lang="en-US" sz="16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 fully disbursed</a:t>
            </a:r>
          </a:p>
          <a:p>
            <a:pPr marL="0" marR="0" lvl="0" indent="0" algn="l" defTabSz="755650" rtl="0" eaLnBrk="1" fontAlgn="auto" latinLnBrk="0" hangingPunct="1">
              <a:lnSpc>
                <a:spcPct val="100000"/>
              </a:lnSpc>
              <a:spcBef>
                <a:spcPct val="0"/>
              </a:spcBef>
              <a:spcAft>
                <a:spcPct val="35000"/>
              </a:spcAft>
              <a:buClrTx/>
              <a:buSzTx/>
              <a:buFontTx/>
              <a:buNone/>
              <a:tabLst/>
              <a:defRPr/>
            </a:pPr>
            <a:r>
              <a:rPr kumimoji="0" lang="en-US" sz="16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Additional URTF grant of $230 </a:t>
            </a:r>
            <a:r>
              <a:rPr kumimoji="0" lang="en-US" sz="1600" b="1" i="0" u="none" strike="noStrike" kern="1200" cap="none" spc="0" normalizeH="0" baseline="0" noProof="0" dirty="0" err="1">
                <a:ln>
                  <a:noFill/>
                </a:ln>
                <a:solidFill>
                  <a:prstClr val="black">
                    <a:hueOff val="0"/>
                    <a:satOff val="0"/>
                    <a:lumOff val="0"/>
                    <a:alphaOff val="0"/>
                  </a:prstClr>
                </a:solidFill>
                <a:effectLst/>
                <a:uLnTx/>
                <a:uFillTx/>
                <a:latin typeface="Calibri" panose="020F0502020204030204"/>
                <a:ea typeface="Calibri"/>
                <a:cs typeface="Calibri"/>
              </a:rPr>
              <a:t>mln</a:t>
            </a:r>
            <a:r>
              <a:rPr kumimoji="0" lang="en-US" sz="16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 </a:t>
            </a:r>
            <a:r>
              <a:rPr kumimoji="0" lang="en-US" sz="16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signed in June 2024</a:t>
            </a:r>
            <a:endParaRPr kumimoji="0" lang="en-US" sz="16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endParaRPr>
          </a:p>
          <a:p>
            <a:pPr marL="0" marR="0" lvl="0" indent="0" algn="l" defTabSz="755650" rtl="0" eaLnBrk="1" fontAlgn="auto" latinLnBrk="0" hangingPunct="1">
              <a:lnSpc>
                <a:spcPct val="100000"/>
              </a:lnSpc>
              <a:spcBef>
                <a:spcPct val="0"/>
              </a:spcBef>
              <a:spcAft>
                <a:spcPct val="35000"/>
              </a:spcAft>
              <a:buClrTx/>
              <a:buSzTx/>
              <a:buFontTx/>
              <a:buNone/>
              <a:tabLst/>
              <a:defRPr/>
            </a:pPr>
            <a:r>
              <a:rPr kumimoji="0" lang="en-US" sz="16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Remaining Funding Gap: $305 million</a:t>
            </a:r>
          </a:p>
          <a:p>
            <a:pPr marL="0" marR="0" lvl="0" indent="0" algn="l" defTabSz="75565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Results:</a:t>
            </a:r>
          </a:p>
          <a:p>
            <a:pPr marL="403225"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Modular road bridges: 18 sets (400 meters) fully delivered</a:t>
            </a:r>
          </a:p>
          <a:p>
            <a:pPr marL="403225"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Equipment for rail repairs: fully delivered</a:t>
            </a:r>
          </a:p>
          <a:p>
            <a:pPr marL="403225"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Flatbed wagons: 200 wagons fully delivered</a:t>
            </a:r>
          </a:p>
          <a:p>
            <a:pPr marL="403225" indent="-285750">
              <a:buFont typeface="Wingdings" panose="05000000000000000000" pitchFamily="2" charset="2"/>
              <a:buChar char="§"/>
              <a:defRPr/>
            </a:pPr>
            <a:r>
              <a:rPr kumimoji="0" lang="en-US" sz="16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25 electric locomotives ($</a:t>
            </a:r>
            <a:r>
              <a:rPr lang="en-US" sz="1600" dirty="0">
                <a:solidFill>
                  <a:prstClr val="black">
                    <a:hueOff val="0"/>
                    <a:satOff val="0"/>
                    <a:lumOff val="0"/>
                    <a:alphaOff val="0"/>
                  </a:prstClr>
                </a:solidFill>
                <a:latin typeface="Calibri" panose="020F0502020204030204"/>
                <a:ea typeface="Calibri"/>
                <a:cs typeface="Calibri"/>
              </a:rPr>
              <a:t>200</a:t>
            </a:r>
            <a:r>
              <a:rPr kumimoji="0" lang="en-US" sz="16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 </a:t>
            </a:r>
            <a:r>
              <a:rPr kumimoji="0" lang="en-US" sz="1600" b="0" i="0" u="none" strike="noStrike" kern="1200" cap="none" spc="0" normalizeH="0" baseline="0" noProof="0" dirty="0" err="1">
                <a:ln>
                  <a:noFill/>
                </a:ln>
                <a:solidFill>
                  <a:prstClr val="black">
                    <a:hueOff val="0"/>
                    <a:satOff val="0"/>
                    <a:lumOff val="0"/>
                    <a:alphaOff val="0"/>
                  </a:prstClr>
                </a:solidFill>
                <a:effectLst/>
                <a:uLnTx/>
                <a:uFillTx/>
                <a:latin typeface="Calibri" panose="020F0502020204030204"/>
                <a:ea typeface="Calibri"/>
                <a:cs typeface="Calibri"/>
              </a:rPr>
              <a:t>mln</a:t>
            </a:r>
            <a:r>
              <a:rPr kumimoji="0" lang="en-US" sz="16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 – </a:t>
            </a:r>
            <a:r>
              <a:rPr lang="en-US" sz="1600" dirty="0">
                <a:solidFill>
                  <a:prstClr val="black">
                    <a:hueOff val="0"/>
                    <a:satOff val="0"/>
                    <a:lumOff val="0"/>
                    <a:alphaOff val="0"/>
                  </a:prstClr>
                </a:solidFill>
                <a:latin typeface="Calibri" panose="020F0502020204030204"/>
                <a:ea typeface="Calibri"/>
                <a:cs typeface="Calibri"/>
              </a:rPr>
              <a:t>contract signed</a:t>
            </a:r>
            <a:endParaRPr kumimoji="0" lang="en-US" sz="16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endParaRPr>
          </a:p>
          <a:p>
            <a:pPr marL="117475">
              <a:defRPr/>
            </a:pPr>
            <a:endParaRPr kumimoji="0" lang="en-US" sz="16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endParaRPr>
          </a:p>
          <a:p>
            <a:pPr marL="0" marR="0" lvl="0" indent="0" algn="l" defTabSz="75565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Ongoing and future Opportunities:</a:t>
            </a:r>
          </a:p>
          <a:p>
            <a:pPr marL="403225"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Danube ports equipment ($35 </a:t>
            </a:r>
            <a:r>
              <a:rPr kumimoji="0" lang="en-US" sz="1600" b="0" i="0" u="none" strike="noStrike" kern="1200" cap="none" spc="0" normalizeH="0" baseline="0" noProof="0" dirty="0" err="1">
                <a:ln>
                  <a:noFill/>
                </a:ln>
                <a:solidFill>
                  <a:prstClr val="black">
                    <a:hueOff val="0"/>
                    <a:satOff val="0"/>
                    <a:lumOff val="0"/>
                    <a:alphaOff val="0"/>
                  </a:prstClr>
                </a:solidFill>
                <a:effectLst/>
                <a:uLnTx/>
                <a:uFillTx/>
                <a:latin typeface="Calibri" panose="020F0502020204030204"/>
                <a:ea typeface="Calibri"/>
                <a:cs typeface="Calibri"/>
              </a:rPr>
              <a:t>mln</a:t>
            </a:r>
            <a:r>
              <a:rPr kumimoji="0" lang="en-US" sz="16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a:t>
            </a:r>
          </a:p>
          <a:p>
            <a:pPr marL="860425" marR="0" lvl="1" indent="-285750" algn="l" defTabSz="914400" rtl="0" eaLnBrk="1" fontAlgn="auto" latinLnBrk="0" hangingPunct="1">
              <a:lnSpc>
                <a:spcPct val="100000"/>
              </a:lnSpc>
              <a:spcBef>
                <a:spcPts val="0"/>
              </a:spcBef>
              <a:spcAft>
                <a:spcPts val="0"/>
              </a:spcAft>
              <a:buClrTx/>
              <a:buSzPct val="87000"/>
              <a:buFont typeface="Courier New" panose="02070309020205020404" pitchFamily="49" charset="0"/>
              <a:buChar char="o"/>
              <a:tabLst/>
              <a:defRPr/>
            </a:pPr>
            <a:r>
              <a:rPr kumimoji="0" lang="en-US" sz="16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Vessels, handling &amp; lifting equipment (Izmail / Reni ports) and IT system to manage vessel traffic - two tenders for US$11mln in total have been completed, contracts to be signed; 4 new tenders total </a:t>
            </a:r>
            <a:r>
              <a:rPr kumimoji="0" lang="en-US" sz="1600" b="0" i="0" u="none" strike="noStrike" kern="1200" cap="none" spc="0" normalizeH="0" baseline="0" noProof="0" dirty="0" err="1">
                <a:ln>
                  <a:noFill/>
                </a:ln>
                <a:solidFill>
                  <a:prstClr val="black">
                    <a:hueOff val="0"/>
                    <a:satOff val="0"/>
                    <a:lumOff val="0"/>
                    <a:alphaOff val="0"/>
                  </a:prstClr>
                </a:solidFill>
                <a:effectLst/>
                <a:uLnTx/>
                <a:uFillTx/>
                <a:latin typeface="Calibri" panose="020F0502020204030204"/>
                <a:ea typeface="Calibri"/>
                <a:cs typeface="Calibri"/>
              </a:rPr>
              <a:t>est</a:t>
            </a:r>
            <a:r>
              <a:rPr lang="en-US" sz="1600" dirty="0">
                <a:solidFill>
                  <a:prstClr val="black">
                    <a:hueOff val="0"/>
                    <a:satOff val="0"/>
                    <a:lumOff val="0"/>
                    <a:alphaOff val="0"/>
                  </a:prstClr>
                </a:solidFill>
                <a:latin typeface="Calibri" panose="020F0502020204030204"/>
                <a:ea typeface="Calibri"/>
                <a:cs typeface="Calibri"/>
              </a:rPr>
              <a:t>. cost around US$22mln to be launched in Sep-25 through Jan-26</a:t>
            </a:r>
            <a:r>
              <a:rPr kumimoji="0" lang="en-US" sz="16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a:t>
            </a:r>
            <a:endParaRPr kumimoji="0" lang="en-US" sz="18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endParaRPr>
          </a:p>
          <a:p>
            <a:pPr marL="0" marR="0" lvl="0" indent="0" algn="l" defTabSz="755650" rtl="0" eaLnBrk="1" fontAlgn="auto" latinLnBrk="0" hangingPunct="1">
              <a:lnSpc>
                <a:spcPct val="100000"/>
              </a:lnSpc>
              <a:spcBef>
                <a:spcPct val="0"/>
              </a:spcBef>
              <a:spcAft>
                <a:spcPct val="35000"/>
              </a:spcAft>
              <a:buClrTx/>
              <a:buSzTx/>
              <a:buFontTx/>
              <a:buNone/>
              <a:tabLst/>
              <a:defRPr/>
            </a:pPr>
            <a:endParaRPr kumimoji="0" lang="en-US" sz="18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endParaRPr>
          </a:p>
        </p:txBody>
      </p:sp>
      <p:pic>
        <p:nvPicPr>
          <p:cNvPr id="40" name="Picture 39" descr="A large white truck with a crane attached to it&#10;&#10;Description automatically generated">
            <a:extLst>
              <a:ext uri="{FF2B5EF4-FFF2-40B4-BE49-F238E27FC236}">
                <a16:creationId xmlns:a16="http://schemas.microsoft.com/office/drawing/2014/main" id="{B6516909-D8DA-C3EB-1DBC-5578DE641324}"/>
              </a:ext>
            </a:extLst>
          </p:cNvPr>
          <p:cNvPicPr>
            <a:picLocks noChangeAspect="1"/>
          </p:cNvPicPr>
          <p:nvPr/>
        </p:nvPicPr>
        <p:blipFill rotWithShape="1">
          <a:blip r:embed="rId4">
            <a:extLst>
              <a:ext uri="{28A0092B-C50C-407E-A947-70E740481C1C}">
                <a14:useLocalDpi xmlns:a14="http://schemas.microsoft.com/office/drawing/2010/main" val="0"/>
              </a:ext>
            </a:extLst>
          </a:blip>
          <a:srcRect l="5790" r="3844"/>
          <a:stretch/>
        </p:blipFill>
        <p:spPr>
          <a:xfrm>
            <a:off x="9096366" y="2053044"/>
            <a:ext cx="2809558" cy="2086554"/>
          </a:xfrm>
          <a:prstGeom prst="rect">
            <a:avLst/>
          </a:prstGeom>
        </p:spPr>
      </p:pic>
      <p:pic>
        <p:nvPicPr>
          <p:cNvPr id="5" name="Picture 4" descr="A person standing next to a train&#10;&#10;Description automatically generated">
            <a:extLst>
              <a:ext uri="{FF2B5EF4-FFF2-40B4-BE49-F238E27FC236}">
                <a16:creationId xmlns:a16="http://schemas.microsoft.com/office/drawing/2014/main" id="{8599C0D3-135E-D6CA-D0BB-783987836EC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9618" t="1" r="4287" b="922"/>
          <a:stretch/>
        </p:blipFill>
        <p:spPr bwMode="auto">
          <a:xfrm>
            <a:off x="6312821" y="2053044"/>
            <a:ext cx="2706565" cy="4210841"/>
          </a:xfrm>
          <a:prstGeom prst="rect">
            <a:avLst/>
          </a:prstGeom>
          <a:ln>
            <a:noFill/>
          </a:ln>
          <a:extLst>
            <a:ext uri="{53640926-AAD7-44D8-BBD7-CCE9431645EC}">
              <a14:shadowObscured xmlns:a14="http://schemas.microsoft.com/office/drawing/2010/main"/>
            </a:ext>
          </a:extLst>
        </p:spPr>
      </p:pic>
      <p:sp>
        <p:nvSpPr>
          <p:cNvPr id="8" name="TextBox 7">
            <a:extLst>
              <a:ext uri="{FF2B5EF4-FFF2-40B4-BE49-F238E27FC236}">
                <a16:creationId xmlns:a16="http://schemas.microsoft.com/office/drawing/2014/main" id="{7A3C5AFA-A15C-BEF9-C33A-F2D242A66E7C}"/>
              </a:ext>
            </a:extLst>
          </p:cNvPr>
          <p:cNvSpPr txBox="1"/>
          <p:nvPr/>
        </p:nvSpPr>
        <p:spPr>
          <a:xfrm>
            <a:off x="326508" y="1073286"/>
            <a:ext cx="11538844" cy="646331"/>
          </a:xfrm>
          <a:prstGeom prst="rect">
            <a:avLst/>
          </a:prstGeom>
          <a:noFill/>
        </p:spPr>
        <p:txBody>
          <a:bodyPr wrap="square">
            <a:spAutoFit/>
          </a:bodyPr>
          <a:lstStyle/>
          <a:p>
            <a:pPr marL="0" marR="0" lvl="0" indent="0" algn="l" defTabSz="755650" rtl="0" eaLnBrk="1" fontAlgn="auto" latinLnBrk="0" hangingPunct="1">
              <a:lnSpc>
                <a:spcPct val="100000"/>
              </a:lnSpc>
              <a:spcBef>
                <a:spcPct val="0"/>
              </a:spcBef>
              <a:spcAft>
                <a:spcPct val="35000"/>
              </a:spcAft>
              <a:buClrTx/>
              <a:buSzTx/>
              <a:buFontTx/>
              <a:buNone/>
              <a:tabLst/>
              <a:defRPr/>
            </a:pPr>
            <a:r>
              <a:rPr kumimoji="0" lang="en-US" sz="18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The Repairing Essential Logistics and Network Connectivity (RELINC) Project: </a:t>
            </a:r>
            <a:r>
              <a:rPr kumimoji="0" lang="en-US" sz="18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Repairs for restoration of critical transport connectivity and provision of rail rolling stock and port handling equipment for enhanced capacity of logistics chains.</a:t>
            </a:r>
          </a:p>
        </p:txBody>
      </p:sp>
      <p:pic>
        <p:nvPicPr>
          <p:cNvPr id="2" name="Picture 1">
            <a:extLst>
              <a:ext uri="{FF2B5EF4-FFF2-40B4-BE49-F238E27FC236}">
                <a16:creationId xmlns:a16="http://schemas.microsoft.com/office/drawing/2014/main" id="{D7F7C2E3-6985-2E53-A4F8-B1880CF9626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094" y="6494833"/>
            <a:ext cx="1655860" cy="329499"/>
          </a:xfrm>
          <a:prstGeom prst="rect">
            <a:avLst/>
          </a:prstGeom>
        </p:spPr>
      </p:pic>
    </p:spTree>
    <p:extLst>
      <p:ext uri="{BB962C8B-B14F-4D97-AF65-F5344CB8AC3E}">
        <p14:creationId xmlns:p14="http://schemas.microsoft.com/office/powerpoint/2010/main" val="22167396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6A2A848-C4D0-C2B2-7D25-6B52F3F97599}"/>
              </a:ext>
            </a:extLst>
          </p:cNvPr>
          <p:cNvSpPr>
            <a:spLocks noGrp="1"/>
          </p:cNvSpPr>
          <p:nvPr>
            <p:ph type="title"/>
          </p:nvPr>
        </p:nvSpPr>
        <p:spPr>
          <a:xfrm>
            <a:off x="0" y="0"/>
            <a:ext cx="12192000" cy="713400"/>
          </a:xfrm>
          <a:solidFill>
            <a:schemeClr val="accent4">
              <a:lumMod val="90000"/>
              <a:lumOff val="10000"/>
            </a:schemeClr>
          </a:solidFill>
        </p:spPr>
        <p:txBody>
          <a:bodyPr vert="horz" wrap="square" lIns="91440" tIns="45720" rIns="91440" bIns="45720" rtlCol="0" anchor="ctr">
            <a:spAutoFit/>
          </a:bodyPr>
          <a:lstStyle/>
          <a:p>
            <a:pPr fontAlgn="base">
              <a:lnSpc>
                <a:spcPct val="200000"/>
              </a:lnSpc>
              <a:spcAft>
                <a:spcPct val="0"/>
              </a:spcAft>
            </a:pPr>
            <a:r>
              <a:rPr lang="en-US" sz="2400" b="1" dirty="0">
                <a:solidFill>
                  <a:schemeClr val="bg1"/>
                </a:solidFill>
                <a:latin typeface="Century Gothic" panose="020B0502020202020204" pitchFamily="34" charset="0"/>
                <a:ea typeface="MS PGothic" panose="020B0600070205080204" pitchFamily="34" charset="-128"/>
                <a:cs typeface="Arial" panose="020B0604020202020204" pitchFamily="34" charset="0"/>
              </a:rPr>
              <a:t>HOPE: Response to Needs and Results </a:t>
            </a:r>
          </a:p>
        </p:txBody>
      </p:sp>
      <p:sp>
        <p:nvSpPr>
          <p:cNvPr id="7" name="Slide Number Placeholder 3">
            <a:extLst>
              <a:ext uri="{FF2B5EF4-FFF2-40B4-BE49-F238E27FC236}">
                <a16:creationId xmlns:a16="http://schemas.microsoft.com/office/drawing/2014/main" id="{BC0C9CB8-0EB8-2B1C-A2E8-7484A9B6298F}"/>
              </a:ext>
            </a:extLst>
          </p:cNvPr>
          <p:cNvSpPr>
            <a:spLocks noGrp="1"/>
          </p:cNvSpPr>
          <p:nvPr>
            <p:ph type="sldNum" sz="quarter" idx="12"/>
          </p:nvPr>
        </p:nvSpPr>
        <p:spPr>
          <a:xfrm>
            <a:off x="11044385" y="6356350"/>
            <a:ext cx="10033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63A579-73DF-421F-919A-BDD6EC61A2E1}" type="slidenum">
              <a:rPr kumimoji="0" lang="en-US" sz="1200" b="0" i="0" u="none" strike="noStrike" kern="1200" cap="none" spc="0" normalizeH="0" baseline="0" noProof="0" smtClean="0">
                <a:ln>
                  <a:noFill/>
                </a:ln>
                <a:solidFill>
                  <a:srgbClr val="0153A5"/>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srgbClr val="0153A5"/>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AE499274-618F-59E5-A8C7-024661949DA7}"/>
              </a:ext>
            </a:extLst>
          </p:cNvPr>
          <p:cNvSpPr txBox="1"/>
          <p:nvPr/>
        </p:nvSpPr>
        <p:spPr>
          <a:xfrm>
            <a:off x="400142" y="1880520"/>
            <a:ext cx="9609287" cy="94095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marR="0" lvl="0" indent="0" algn="l" defTabSz="755650" rtl="0" eaLnBrk="1" fontAlgn="auto" latinLnBrk="0" hangingPunct="1">
              <a:lnSpc>
                <a:spcPct val="100000"/>
              </a:lnSpc>
              <a:spcBef>
                <a:spcPct val="0"/>
              </a:spcBef>
              <a:spcAft>
                <a:spcPts val="300"/>
              </a:spcAft>
              <a:buClrTx/>
              <a:buSzTx/>
              <a:buFontTx/>
              <a:buNone/>
              <a:tabLst/>
              <a:defRPr/>
            </a:pPr>
            <a:r>
              <a:rPr kumimoji="0" lang="en-US" sz="18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URTF grant of $210 </a:t>
            </a:r>
            <a:r>
              <a:rPr kumimoji="0" lang="en-US" sz="1800" b="1" i="0" u="none" strike="noStrike" kern="1200" cap="none" spc="0" normalizeH="0" baseline="0" noProof="0" dirty="0" err="1">
                <a:ln>
                  <a:noFill/>
                </a:ln>
                <a:solidFill>
                  <a:prstClr val="black">
                    <a:hueOff val="0"/>
                    <a:satOff val="0"/>
                    <a:lumOff val="0"/>
                    <a:alphaOff val="0"/>
                  </a:prstClr>
                </a:solidFill>
                <a:effectLst/>
                <a:uLnTx/>
                <a:uFillTx/>
                <a:latin typeface="Calibri" panose="020F0502020204030204"/>
                <a:ea typeface="Calibri"/>
                <a:cs typeface="Calibri"/>
              </a:rPr>
              <a:t>mln</a:t>
            </a:r>
            <a:r>
              <a:rPr kumimoji="0" lang="en-US" sz="18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 fully disbursed for</a:t>
            </a:r>
            <a:r>
              <a:rPr lang="en-US" b="1" dirty="0">
                <a:solidFill>
                  <a:prstClr val="black">
                    <a:hueOff val="0"/>
                    <a:satOff val="0"/>
                    <a:lumOff val="0"/>
                    <a:alphaOff val="0"/>
                  </a:prstClr>
                </a:solidFill>
                <a:latin typeface="Calibri" panose="020F0502020204030204"/>
                <a:ea typeface="Calibri"/>
                <a:cs typeface="Calibri"/>
              </a:rPr>
              <a:t> compensations</a:t>
            </a:r>
          </a:p>
          <a:p>
            <a:pPr marL="0" marR="0" lvl="0" indent="0" algn="l" defTabSz="755650" rtl="0" eaLnBrk="1" fontAlgn="auto" latinLnBrk="0" hangingPunct="1">
              <a:lnSpc>
                <a:spcPct val="100000"/>
              </a:lnSpc>
              <a:spcBef>
                <a:spcPct val="0"/>
              </a:spcBef>
              <a:spcAft>
                <a:spcPts val="300"/>
              </a:spcAft>
              <a:buClrTx/>
              <a:buSzTx/>
              <a:buFontTx/>
              <a:buNone/>
              <a:tabLst/>
              <a:defRPr/>
            </a:pPr>
            <a:r>
              <a:rPr kumimoji="0" lang="en-US" sz="18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URTF grant of $12.0 million is allocated for the preparation of designs;</a:t>
            </a:r>
          </a:p>
          <a:p>
            <a:pPr lvl="0" defTabSz="755650">
              <a:spcBef>
                <a:spcPct val="0"/>
              </a:spcBef>
              <a:spcAft>
                <a:spcPts val="300"/>
              </a:spcAft>
              <a:defRPr/>
            </a:pPr>
            <a:r>
              <a:rPr lang="en-US" b="1" dirty="0">
                <a:solidFill>
                  <a:prstClr val="black">
                    <a:hueOff val="0"/>
                    <a:satOff val="0"/>
                    <a:lumOff val="0"/>
                    <a:alphaOff val="0"/>
                  </a:prstClr>
                </a:solidFill>
                <a:latin typeface="Calibri" panose="020F0502020204030204"/>
                <a:ea typeface="Calibri"/>
                <a:cs typeface="Calibri"/>
              </a:rPr>
              <a:t>IDA credit of $84 </a:t>
            </a:r>
            <a:r>
              <a:rPr lang="en-US" b="1" dirty="0" err="1">
                <a:solidFill>
                  <a:prstClr val="black">
                    <a:hueOff val="0"/>
                    <a:satOff val="0"/>
                    <a:lumOff val="0"/>
                    <a:alphaOff val="0"/>
                  </a:prstClr>
                </a:solidFill>
                <a:latin typeface="Calibri" panose="020F0502020204030204"/>
                <a:ea typeface="Calibri"/>
                <a:cs typeface="Calibri"/>
              </a:rPr>
              <a:t>mln</a:t>
            </a:r>
            <a:r>
              <a:rPr lang="en-US" b="1" dirty="0">
                <a:solidFill>
                  <a:prstClr val="black">
                    <a:hueOff val="0"/>
                    <a:satOff val="0"/>
                    <a:lumOff val="0"/>
                    <a:alphaOff val="0"/>
                  </a:prstClr>
                </a:solidFill>
                <a:latin typeface="Calibri" panose="020F0502020204030204"/>
                <a:ea typeface="Calibri"/>
                <a:cs typeface="Calibri"/>
              </a:rPr>
              <a:t> disbursed by 48% for compensations</a:t>
            </a:r>
            <a:endParaRPr kumimoji="0" lang="en-US" sz="18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endParaRPr>
          </a:p>
        </p:txBody>
      </p:sp>
      <p:sp>
        <p:nvSpPr>
          <p:cNvPr id="8" name="TextBox 7">
            <a:extLst>
              <a:ext uri="{FF2B5EF4-FFF2-40B4-BE49-F238E27FC236}">
                <a16:creationId xmlns:a16="http://schemas.microsoft.com/office/drawing/2014/main" id="{7A3C5AFA-A15C-BEF9-C33A-F2D242A66E7C}"/>
              </a:ext>
            </a:extLst>
          </p:cNvPr>
          <p:cNvSpPr txBox="1"/>
          <p:nvPr/>
        </p:nvSpPr>
        <p:spPr>
          <a:xfrm>
            <a:off x="279151" y="1141871"/>
            <a:ext cx="11375261" cy="646331"/>
          </a:xfrm>
          <a:prstGeom prst="rect">
            <a:avLst/>
          </a:prstGeom>
          <a:noFill/>
        </p:spPr>
        <p:txBody>
          <a:bodyPr wrap="square">
            <a:spAutoFit/>
          </a:bodyPr>
          <a:lstStyle/>
          <a:p>
            <a:pPr marL="0" marR="0" lvl="0" indent="0" algn="l" defTabSz="755650" rtl="0" eaLnBrk="1" fontAlgn="auto" latinLnBrk="0" hangingPunct="1">
              <a:lnSpc>
                <a:spcPct val="100000"/>
              </a:lnSpc>
              <a:spcBef>
                <a:spcPct val="0"/>
              </a:spcBef>
              <a:spcAft>
                <a:spcPct val="35000"/>
              </a:spcAft>
              <a:buClrTx/>
              <a:buSzTx/>
              <a:buFontTx/>
              <a:buNone/>
              <a:tabLst/>
              <a:defRPr/>
            </a:pPr>
            <a:r>
              <a:rPr kumimoji="0" lang="en-US" sz="18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The Housing Repair for People's Empowerment (HOPE) Project:</a:t>
            </a:r>
            <a:r>
              <a:rPr kumimoji="0" lang="en-US" sz="18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 Support critical repair needs of the country’s partially damaged housing stock.</a:t>
            </a:r>
          </a:p>
        </p:txBody>
      </p:sp>
      <p:pic>
        <p:nvPicPr>
          <p:cNvPr id="2" name="Content Placeholder 6" descr="A bedroom with a broken window&#10;&#10;Description automatically generated">
            <a:extLst>
              <a:ext uri="{FF2B5EF4-FFF2-40B4-BE49-F238E27FC236}">
                <a16:creationId xmlns:a16="http://schemas.microsoft.com/office/drawing/2014/main" id="{BBD2B7B7-65E9-DE50-98B9-19061010FF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8193" y="3315279"/>
            <a:ext cx="3093187" cy="3093187"/>
          </a:xfrm>
          <a:prstGeom prst="rect">
            <a:avLst/>
          </a:prstGeom>
        </p:spPr>
      </p:pic>
      <p:pic>
        <p:nvPicPr>
          <p:cNvPr id="4" name="Picture 3">
            <a:extLst>
              <a:ext uri="{FF2B5EF4-FFF2-40B4-BE49-F238E27FC236}">
                <a16:creationId xmlns:a16="http://schemas.microsoft.com/office/drawing/2014/main" id="{7F9FE2E5-674A-574A-C3E9-5A933969CA93}"/>
              </a:ext>
            </a:extLst>
          </p:cNvPr>
          <p:cNvPicPr>
            <a:picLocks noChangeAspect="1"/>
          </p:cNvPicPr>
          <p:nvPr/>
        </p:nvPicPr>
        <p:blipFill>
          <a:blip r:embed="rId4"/>
          <a:stretch>
            <a:fillRect/>
          </a:stretch>
        </p:blipFill>
        <p:spPr>
          <a:xfrm>
            <a:off x="462827" y="3348390"/>
            <a:ext cx="3052105" cy="3052105"/>
          </a:xfrm>
          <a:prstGeom prst="rect">
            <a:avLst/>
          </a:prstGeom>
        </p:spPr>
      </p:pic>
      <p:sp>
        <p:nvSpPr>
          <p:cNvPr id="9" name="TextBox 8">
            <a:extLst>
              <a:ext uri="{FF2B5EF4-FFF2-40B4-BE49-F238E27FC236}">
                <a16:creationId xmlns:a16="http://schemas.microsoft.com/office/drawing/2014/main" id="{A965E7F2-8AD2-1733-5AAD-8AEB302C6C63}"/>
              </a:ext>
            </a:extLst>
          </p:cNvPr>
          <p:cNvSpPr txBox="1"/>
          <p:nvPr/>
        </p:nvSpPr>
        <p:spPr>
          <a:xfrm>
            <a:off x="6926829" y="3053331"/>
            <a:ext cx="5120856" cy="3416320"/>
          </a:xfrm>
          <a:prstGeom prst="rect">
            <a:avLst/>
          </a:prstGeom>
          <a:noFill/>
        </p:spPr>
        <p:txBody>
          <a:bodyPr wrap="square">
            <a:spAutoFit/>
          </a:bodyPr>
          <a:lstStyle/>
          <a:p>
            <a:pPr marL="0" marR="0" lvl="0" indent="0" algn="l" defTabSz="75565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Results:</a:t>
            </a:r>
          </a:p>
          <a:p>
            <a:pPr marL="403225"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Over 185,000 applications submitted</a:t>
            </a:r>
          </a:p>
          <a:p>
            <a:pPr marL="403225"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dirty="0">
                <a:solidFill>
                  <a:prstClr val="black">
                    <a:hueOff val="0"/>
                    <a:satOff val="0"/>
                    <a:lumOff val="0"/>
                    <a:alphaOff val="0"/>
                  </a:prstClr>
                </a:solidFill>
                <a:latin typeface="Calibri" panose="020F0502020204030204"/>
                <a:ea typeface="Calibri"/>
                <a:cs typeface="Calibri"/>
              </a:rPr>
              <a:t>Over</a:t>
            </a:r>
            <a:r>
              <a:rPr kumimoji="0" lang="en-US" sz="18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 120,000 households compensated</a:t>
            </a:r>
          </a:p>
          <a:p>
            <a:pPr marL="117475"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endParaRPr>
          </a:p>
          <a:p>
            <a:pPr marL="0" marR="0" lvl="0" indent="0" algn="l" defTabSz="75565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Upcoming Opportunities:</a:t>
            </a:r>
          </a:p>
          <a:p>
            <a:pPr marL="403225"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Procurement of design packages for </a:t>
            </a:r>
            <a:r>
              <a:rPr lang="en-US" dirty="0">
                <a:solidFill>
                  <a:prstClr val="black">
                    <a:hueOff val="0"/>
                    <a:satOff val="0"/>
                    <a:lumOff val="0"/>
                    <a:alphaOff val="0"/>
                  </a:prstClr>
                </a:solidFill>
                <a:latin typeface="Calibri" panose="020F0502020204030204"/>
                <a:ea typeface="Calibri"/>
                <a:cs typeface="Calibri"/>
              </a:rPr>
              <a:t>167</a:t>
            </a:r>
            <a:r>
              <a:rPr kumimoji="0" lang="en-US" sz="18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 multi-family buildings is underway</a:t>
            </a:r>
          </a:p>
          <a:p>
            <a:pPr marL="403225"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Launch of procurement of works is anticipated by late Summer, early Fall 2026 (estimated cost $170million)</a:t>
            </a:r>
            <a:r>
              <a:rPr lang="en-US" dirty="0">
                <a:solidFill>
                  <a:prstClr val="black">
                    <a:hueOff val="0"/>
                    <a:satOff val="0"/>
                    <a:lumOff val="0"/>
                    <a:alphaOff val="0"/>
                  </a:prstClr>
                </a:solidFill>
                <a:latin typeface="Calibri" panose="020F0502020204030204"/>
                <a:ea typeface="Calibri"/>
                <a:cs typeface="Calibri"/>
              </a:rPr>
              <a:t>*</a:t>
            </a:r>
          </a:p>
          <a:p>
            <a:pPr marL="403225"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en-US" dirty="0">
              <a:solidFill>
                <a:prstClr val="black">
                  <a:hueOff val="0"/>
                  <a:satOff val="0"/>
                  <a:lumOff val="0"/>
                  <a:alphaOff val="0"/>
                </a:prstClr>
              </a:solidFill>
              <a:latin typeface="Calibri" panose="020F0502020204030204"/>
              <a:ea typeface="Calibri"/>
              <a:cs typeface="Calibri"/>
            </a:endParaRPr>
          </a:p>
          <a:p>
            <a:pPr marL="117475" marR="0" lvl="0" algn="l" defTabSz="914400" rtl="0" eaLnBrk="1" fontAlgn="auto" latinLnBrk="0" hangingPunct="1">
              <a:lnSpc>
                <a:spcPct val="100000"/>
              </a:lnSpc>
              <a:spcBef>
                <a:spcPts val="0"/>
              </a:spcBef>
              <a:spcAft>
                <a:spcPts val="0"/>
              </a:spcAft>
              <a:buClrTx/>
              <a:buSzTx/>
              <a:tabLst/>
              <a:defRPr/>
            </a:pPr>
            <a:r>
              <a:rPr lang="en-US" i="1" dirty="0">
                <a:solidFill>
                  <a:prstClr val="black">
                    <a:hueOff val="0"/>
                    <a:satOff val="0"/>
                    <a:lumOff val="0"/>
                    <a:alphaOff val="0"/>
                  </a:prstClr>
                </a:solidFill>
                <a:latin typeface="Calibri" panose="020F0502020204030204"/>
                <a:ea typeface="Calibri"/>
                <a:cs typeface="Calibri"/>
              </a:rPr>
              <a:t>* Subject to availability of funds</a:t>
            </a:r>
            <a:endParaRPr kumimoji="0" lang="en-US" sz="1800" b="0" i="1"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endParaRPr>
          </a:p>
        </p:txBody>
      </p:sp>
      <p:sp>
        <p:nvSpPr>
          <p:cNvPr id="10" name="Text Placeholder 2">
            <a:extLst>
              <a:ext uri="{FF2B5EF4-FFF2-40B4-BE49-F238E27FC236}">
                <a16:creationId xmlns:a16="http://schemas.microsoft.com/office/drawing/2014/main" id="{DA09BAED-D8BA-A06E-5E33-0A99C21522D2}"/>
              </a:ext>
            </a:extLst>
          </p:cNvPr>
          <p:cNvSpPr txBox="1">
            <a:spLocks/>
          </p:cNvSpPr>
          <p:nvPr/>
        </p:nvSpPr>
        <p:spPr>
          <a:xfrm>
            <a:off x="651105" y="6373769"/>
            <a:ext cx="944400" cy="364478"/>
          </a:xfrm>
          <a:prstGeom prst="rect">
            <a:avLst/>
          </a:prstGeom>
          <a:ln>
            <a:no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800"/>
              </a:spcBef>
              <a:spcAft>
                <a:spcPts val="0"/>
              </a:spcAft>
              <a:buClrTx/>
              <a:buSzTx/>
              <a:buFont typeface="Arial" panose="020B0604020202020204" pitchFamily="34" charset="0"/>
              <a:buNone/>
              <a:tabLst/>
              <a:defRPr/>
            </a:pPr>
            <a:r>
              <a:rPr kumimoji="0" lang="en-US" sz="1400" b="1" i="1" u="none" strike="noStrike" kern="1200" cap="none" spc="0" normalizeH="0" baseline="0" noProof="0">
                <a:ln>
                  <a:noFill/>
                </a:ln>
                <a:solidFill>
                  <a:prstClr val="white">
                    <a:lumMod val="50000"/>
                  </a:prstClr>
                </a:solidFill>
                <a:effectLst/>
                <a:uLnTx/>
                <a:uFillTx/>
                <a:latin typeface="Calibri" panose="020F0502020204030204"/>
                <a:ea typeface="+mn-ea"/>
                <a:cs typeface="Arial" panose="020B0604020202020204" pitchFamily="34" charset="0"/>
              </a:rPr>
              <a:t>Before</a:t>
            </a:r>
            <a:endParaRPr kumimoji="0" lang="en-US" sz="1400" b="1" i="1" u="none" strike="noStrike" kern="1200" cap="none" spc="0" normalizeH="0" baseline="0" noProof="0">
              <a:ln>
                <a:noFill/>
              </a:ln>
              <a:solidFill>
                <a:prstClr val="white">
                  <a:lumMod val="50000"/>
                </a:prstClr>
              </a:solidFill>
              <a:effectLst/>
              <a:uLnTx/>
              <a:uFillTx/>
              <a:latin typeface="Calibri" panose="020F0502020204030204"/>
              <a:ea typeface="+mn-ea"/>
              <a:cs typeface="Arial"/>
            </a:endParaRPr>
          </a:p>
        </p:txBody>
      </p:sp>
      <p:sp>
        <p:nvSpPr>
          <p:cNvPr id="11" name="Text Placeholder 2">
            <a:extLst>
              <a:ext uri="{FF2B5EF4-FFF2-40B4-BE49-F238E27FC236}">
                <a16:creationId xmlns:a16="http://schemas.microsoft.com/office/drawing/2014/main" id="{C7C02CA6-674E-DD3C-2C8F-CC12346B206C}"/>
              </a:ext>
            </a:extLst>
          </p:cNvPr>
          <p:cNvSpPr txBox="1">
            <a:spLocks/>
          </p:cNvSpPr>
          <p:nvPr/>
        </p:nvSpPr>
        <p:spPr>
          <a:xfrm>
            <a:off x="3952904" y="6369433"/>
            <a:ext cx="944400" cy="364478"/>
          </a:xfrm>
          <a:prstGeom prst="rect">
            <a:avLst/>
          </a:prstGeom>
          <a:ln>
            <a:no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800"/>
              </a:spcBef>
              <a:spcAft>
                <a:spcPts val="0"/>
              </a:spcAft>
              <a:buClrTx/>
              <a:buSzTx/>
              <a:buFont typeface="Arial" panose="020B0604020202020204" pitchFamily="34" charset="0"/>
              <a:buNone/>
              <a:tabLst/>
              <a:defRPr/>
            </a:pPr>
            <a:r>
              <a:rPr kumimoji="0" lang="en-US" sz="1400" b="1" i="1" u="none" strike="noStrike" kern="1200" cap="none" spc="0" normalizeH="0" baseline="0" noProof="0">
                <a:ln>
                  <a:noFill/>
                </a:ln>
                <a:solidFill>
                  <a:prstClr val="white">
                    <a:lumMod val="50000"/>
                  </a:prstClr>
                </a:solidFill>
                <a:effectLst/>
                <a:uLnTx/>
                <a:uFillTx/>
                <a:latin typeface="Calibri" panose="020F0502020204030204"/>
                <a:ea typeface="+mn-ea"/>
                <a:cs typeface="Arial" panose="020B0604020202020204" pitchFamily="34" charset="0"/>
              </a:rPr>
              <a:t>Before</a:t>
            </a:r>
            <a:endParaRPr kumimoji="0" lang="en-US" sz="1400" b="1" i="1" u="none" strike="noStrike" kern="1200" cap="none" spc="0" normalizeH="0" baseline="0" noProof="0">
              <a:ln>
                <a:noFill/>
              </a:ln>
              <a:solidFill>
                <a:prstClr val="white">
                  <a:lumMod val="50000"/>
                </a:prstClr>
              </a:solidFill>
              <a:effectLst/>
              <a:uLnTx/>
              <a:uFillTx/>
              <a:latin typeface="Calibri" panose="020F0502020204030204"/>
              <a:ea typeface="+mn-ea"/>
              <a:cs typeface="Arial"/>
            </a:endParaRPr>
          </a:p>
        </p:txBody>
      </p:sp>
      <p:sp>
        <p:nvSpPr>
          <p:cNvPr id="13" name="Text Placeholder 2">
            <a:extLst>
              <a:ext uri="{FF2B5EF4-FFF2-40B4-BE49-F238E27FC236}">
                <a16:creationId xmlns:a16="http://schemas.microsoft.com/office/drawing/2014/main" id="{0D53E3BC-1874-215E-60C9-9BAF21389CD0}"/>
              </a:ext>
            </a:extLst>
          </p:cNvPr>
          <p:cNvSpPr txBox="1">
            <a:spLocks/>
          </p:cNvSpPr>
          <p:nvPr/>
        </p:nvSpPr>
        <p:spPr>
          <a:xfrm>
            <a:off x="2307572" y="6369433"/>
            <a:ext cx="944400" cy="364478"/>
          </a:xfrm>
          <a:prstGeom prst="rect">
            <a:avLst/>
          </a:prstGeom>
          <a:ln>
            <a:no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800"/>
              </a:spcBef>
              <a:spcAft>
                <a:spcPts val="0"/>
              </a:spcAft>
              <a:buClrTx/>
              <a:buSzTx/>
              <a:buFont typeface="Arial" panose="020B0604020202020204" pitchFamily="34" charset="0"/>
              <a:buNone/>
              <a:tabLst/>
              <a:defRPr/>
            </a:pPr>
            <a:r>
              <a:rPr kumimoji="0" lang="en-US" sz="1400" b="1" i="1" u="none" strike="noStrike" kern="1200" cap="none" spc="0" normalizeH="0" baseline="0" noProof="0">
                <a:ln>
                  <a:noFill/>
                </a:ln>
                <a:solidFill>
                  <a:prstClr val="white">
                    <a:lumMod val="50000"/>
                  </a:prstClr>
                </a:solidFill>
                <a:effectLst/>
                <a:uLnTx/>
                <a:uFillTx/>
                <a:latin typeface="Calibri" panose="020F0502020204030204"/>
                <a:ea typeface="+mn-ea"/>
                <a:cs typeface="Arial" panose="020B0604020202020204" pitchFamily="34" charset="0"/>
              </a:rPr>
              <a:t>After</a:t>
            </a:r>
            <a:endParaRPr kumimoji="0" lang="en-US" sz="1400" b="1" i="1" u="none" strike="noStrike" kern="1200" cap="none" spc="0" normalizeH="0" baseline="0" noProof="0">
              <a:ln>
                <a:noFill/>
              </a:ln>
              <a:solidFill>
                <a:prstClr val="white">
                  <a:lumMod val="50000"/>
                </a:prstClr>
              </a:solidFill>
              <a:effectLst/>
              <a:uLnTx/>
              <a:uFillTx/>
              <a:latin typeface="Calibri" panose="020F0502020204030204"/>
              <a:ea typeface="+mn-ea"/>
              <a:cs typeface="Arial"/>
            </a:endParaRPr>
          </a:p>
        </p:txBody>
      </p:sp>
      <p:sp>
        <p:nvSpPr>
          <p:cNvPr id="14" name="Text Placeholder 2">
            <a:extLst>
              <a:ext uri="{FF2B5EF4-FFF2-40B4-BE49-F238E27FC236}">
                <a16:creationId xmlns:a16="http://schemas.microsoft.com/office/drawing/2014/main" id="{6C87A193-BF1D-67A7-03A8-0091E914BAAE}"/>
              </a:ext>
            </a:extLst>
          </p:cNvPr>
          <p:cNvSpPr txBox="1">
            <a:spLocks/>
          </p:cNvSpPr>
          <p:nvPr/>
        </p:nvSpPr>
        <p:spPr>
          <a:xfrm>
            <a:off x="5494582" y="6369433"/>
            <a:ext cx="944400" cy="364478"/>
          </a:xfrm>
          <a:prstGeom prst="rect">
            <a:avLst/>
          </a:prstGeom>
          <a:ln>
            <a:no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800"/>
              </a:spcBef>
              <a:spcAft>
                <a:spcPts val="0"/>
              </a:spcAft>
              <a:buClrTx/>
              <a:buSzTx/>
              <a:buFont typeface="Arial" panose="020B0604020202020204" pitchFamily="34" charset="0"/>
              <a:buNone/>
              <a:tabLst/>
              <a:defRPr/>
            </a:pPr>
            <a:r>
              <a:rPr kumimoji="0" lang="en-US" sz="1400" b="1" i="1" u="none" strike="noStrike" kern="1200" cap="none" spc="0" normalizeH="0" baseline="0" noProof="0">
                <a:ln>
                  <a:noFill/>
                </a:ln>
                <a:solidFill>
                  <a:prstClr val="white">
                    <a:lumMod val="50000"/>
                  </a:prstClr>
                </a:solidFill>
                <a:effectLst/>
                <a:uLnTx/>
                <a:uFillTx/>
                <a:latin typeface="Calibri" panose="020F0502020204030204"/>
                <a:ea typeface="+mn-ea"/>
                <a:cs typeface="Arial" panose="020B0604020202020204" pitchFamily="34" charset="0"/>
              </a:rPr>
              <a:t>After</a:t>
            </a:r>
            <a:endParaRPr kumimoji="0" lang="en-US" sz="1400" b="1" i="1" u="none" strike="noStrike" kern="1200" cap="none" spc="0" normalizeH="0" baseline="0" noProof="0">
              <a:ln>
                <a:noFill/>
              </a:ln>
              <a:solidFill>
                <a:prstClr val="white">
                  <a:lumMod val="50000"/>
                </a:prstClr>
              </a:solidFill>
              <a:effectLst/>
              <a:uLnTx/>
              <a:uFillTx/>
              <a:latin typeface="Calibri" panose="020F0502020204030204"/>
              <a:ea typeface="+mn-ea"/>
              <a:cs typeface="Arial"/>
            </a:endParaRPr>
          </a:p>
        </p:txBody>
      </p:sp>
      <p:pic>
        <p:nvPicPr>
          <p:cNvPr id="5" name="Picture 4">
            <a:extLst>
              <a:ext uri="{FF2B5EF4-FFF2-40B4-BE49-F238E27FC236}">
                <a16:creationId xmlns:a16="http://schemas.microsoft.com/office/drawing/2014/main" id="{65CB1138-2F3D-0910-91FC-AED45D583F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64031" y="6501307"/>
            <a:ext cx="1655860" cy="329499"/>
          </a:xfrm>
          <a:prstGeom prst="rect">
            <a:avLst/>
          </a:prstGeom>
        </p:spPr>
      </p:pic>
    </p:spTree>
    <p:extLst>
      <p:ext uri="{BB962C8B-B14F-4D97-AF65-F5344CB8AC3E}">
        <p14:creationId xmlns:p14="http://schemas.microsoft.com/office/powerpoint/2010/main" val="20062379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32349B9-E4AD-06DA-05F1-7C0CBA33F239}"/>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1F815A20-86AE-F58A-B986-AFE0AA5E19D5}"/>
              </a:ext>
            </a:extLst>
          </p:cNvPr>
          <p:cNvSpPr txBox="1">
            <a:spLocks/>
          </p:cNvSpPr>
          <p:nvPr/>
        </p:nvSpPr>
        <p:spPr>
          <a:xfrm>
            <a:off x="3809378" y="339776"/>
            <a:ext cx="10141393" cy="667227"/>
          </a:xfrm>
          <a:prstGeom prst="rect">
            <a:avLst/>
          </a:prstGeom>
        </p:spPr>
        <p:txBody>
          <a:bodyPr vert="horz" lIns="91440" tIns="45720" rIns="91440" bIns="45720" rtlCol="0" anchor="b">
            <a:normAutofit fontScale="97500"/>
          </a:bodyPr>
          <a:lstStyle>
            <a:lvl1pPr algn="l" defTabSz="914400" rtl="0" eaLnBrk="1" latinLnBrk="0" hangingPunct="1">
              <a:lnSpc>
                <a:spcPct val="80000"/>
              </a:lnSpc>
              <a:spcBef>
                <a:spcPts val="0"/>
              </a:spcBef>
              <a:buNone/>
              <a:defRPr sz="2700" b="0" i="0" kern="1200" cap="none" spc="0" baseline="0">
                <a:solidFill>
                  <a:srgbClr val="094269"/>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fontAlgn="auto">
              <a:spcAft>
                <a:spcPts val="0"/>
              </a:spcAft>
            </a:pPr>
            <a:endParaRPr lang="en-US">
              <a:highlight>
                <a:srgbClr val="FFFF00"/>
              </a:highlight>
              <a:latin typeface="+mn-lt"/>
            </a:endParaRPr>
          </a:p>
        </p:txBody>
      </p:sp>
      <p:sp>
        <p:nvSpPr>
          <p:cNvPr id="6" name="TextBox 5">
            <a:extLst>
              <a:ext uri="{FF2B5EF4-FFF2-40B4-BE49-F238E27FC236}">
                <a16:creationId xmlns:a16="http://schemas.microsoft.com/office/drawing/2014/main" id="{766050A6-988E-1D51-466E-3D24027756E8}"/>
              </a:ext>
            </a:extLst>
          </p:cNvPr>
          <p:cNvSpPr txBox="1"/>
          <p:nvPr/>
        </p:nvSpPr>
        <p:spPr>
          <a:xfrm>
            <a:off x="555825" y="1913862"/>
            <a:ext cx="6321008" cy="446387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marR="0" lvl="0" indent="0" algn="l" defTabSz="755650" rtl="0" eaLnBrk="1" fontAlgn="auto" latinLnBrk="0" hangingPunct="1">
              <a:lnSpc>
                <a:spcPct val="100000"/>
              </a:lnSpc>
              <a:spcBef>
                <a:spcPct val="0"/>
              </a:spcBef>
              <a:spcAft>
                <a:spcPct val="35000"/>
              </a:spcAft>
              <a:buClrTx/>
              <a:buSzTx/>
              <a:buFontTx/>
              <a:buNone/>
              <a:tabLst/>
              <a:defRPr/>
            </a:pPr>
            <a:r>
              <a:rPr lang="en-US" sz="1800" b="0" dirty="0">
                <a:solidFill>
                  <a:srgbClr val="094269"/>
                </a:solidFill>
                <a:latin typeface="Open Sans" panose="020B0606030504020204" pitchFamily="34" charset="0"/>
                <a:ea typeface="Open Sans" panose="020B0606030504020204" pitchFamily="34" charset="0"/>
                <a:cs typeface="Open Sans" panose="020B0606030504020204" pitchFamily="34" charset="0"/>
              </a:rPr>
              <a:t>By September 2025, LEARN achieved important </a:t>
            </a:r>
          </a:p>
          <a:p>
            <a:pPr marL="0" marR="0" lvl="0" indent="0" algn="l" defTabSz="755650" rtl="0" eaLnBrk="1" fontAlgn="auto" latinLnBrk="0" hangingPunct="1">
              <a:lnSpc>
                <a:spcPct val="100000"/>
              </a:lnSpc>
              <a:spcBef>
                <a:spcPct val="0"/>
              </a:spcBef>
              <a:spcAft>
                <a:spcPct val="35000"/>
              </a:spcAft>
              <a:buClrTx/>
              <a:buSzTx/>
              <a:buFontTx/>
              <a:buNone/>
              <a:tabLst/>
              <a:defRPr/>
            </a:pPr>
            <a:r>
              <a:rPr lang="en-US" sz="1800" b="0" dirty="0">
                <a:solidFill>
                  <a:srgbClr val="094269"/>
                </a:solidFill>
                <a:latin typeface="Open Sans" panose="020B0606030504020204" pitchFamily="34" charset="0"/>
                <a:ea typeface="Open Sans" panose="020B0606030504020204" pitchFamily="34" charset="0"/>
                <a:cs typeface="Open Sans" panose="020B0606030504020204" pitchFamily="34" charset="0"/>
              </a:rPr>
              <a:t>milestones, disbursing $200mn:</a:t>
            </a:r>
          </a:p>
          <a:p>
            <a:pPr marL="0" marR="0" lvl="0" indent="0" algn="l" defTabSz="755650" rtl="0" eaLnBrk="1" fontAlgn="auto" latinLnBrk="0" hangingPunct="1">
              <a:lnSpc>
                <a:spcPct val="100000"/>
              </a:lnSpc>
              <a:spcBef>
                <a:spcPct val="0"/>
              </a:spcBef>
              <a:spcAft>
                <a:spcPct val="35000"/>
              </a:spcAft>
              <a:buClrTx/>
              <a:buSzTx/>
              <a:buFontTx/>
              <a:buNone/>
              <a:tabLst/>
              <a:defRPr/>
            </a:pPr>
            <a:endParaRPr lang="en-US" sz="1800" b="0" dirty="0">
              <a:solidFill>
                <a:srgbClr val="094269"/>
              </a:solidFill>
              <a:latin typeface="Open Sans" panose="020B0606030504020204" pitchFamily="34" charset="0"/>
              <a:ea typeface="Open Sans" panose="020B0606030504020204" pitchFamily="34" charset="0"/>
              <a:cs typeface="Open Sans" panose="020B0606030504020204" pitchFamily="34" charset="0"/>
            </a:endParaRPr>
          </a:p>
          <a:p>
            <a:pPr marL="285750" marR="0" lvl="0" indent="-285750" algn="l" defTabSz="755650" rtl="0" eaLnBrk="1" fontAlgn="auto" latinLnBrk="0" hangingPunct="1">
              <a:lnSpc>
                <a:spcPct val="100000"/>
              </a:lnSpc>
              <a:spcBef>
                <a:spcPct val="0"/>
              </a:spcBef>
              <a:spcAft>
                <a:spcPct val="35000"/>
              </a:spcAft>
              <a:buClrTx/>
              <a:buSzTx/>
              <a:buFont typeface="Wingdings" panose="05000000000000000000" pitchFamily="2" charset="2"/>
              <a:buChar char="§"/>
              <a:tabLst/>
              <a:defRPr/>
            </a:pPr>
            <a:r>
              <a:rPr lang="en-US" sz="1800" b="0" dirty="0">
                <a:solidFill>
                  <a:srgbClr val="094269"/>
                </a:solidFill>
                <a:latin typeface="Open Sans" panose="020B0606030504020204" pitchFamily="34" charset="0"/>
                <a:ea typeface="Open Sans" panose="020B0606030504020204" pitchFamily="34" charset="0"/>
                <a:cs typeface="Open Sans" panose="020B0606030504020204" pitchFamily="34" charset="0"/>
              </a:rPr>
              <a:t>Helping restore access to in-person: LEARN provided 18,112 students with access to free transportation.</a:t>
            </a:r>
          </a:p>
          <a:p>
            <a:pPr marL="285750" marR="0" lvl="0" indent="-285750" algn="l" defTabSz="755650" rtl="0" eaLnBrk="1" fontAlgn="auto" latinLnBrk="0" hangingPunct="1">
              <a:lnSpc>
                <a:spcPct val="100000"/>
              </a:lnSpc>
              <a:spcBef>
                <a:spcPct val="0"/>
              </a:spcBef>
              <a:spcAft>
                <a:spcPct val="35000"/>
              </a:spcAft>
              <a:buClrTx/>
              <a:buSzTx/>
              <a:buFont typeface="Wingdings" panose="05000000000000000000" pitchFamily="2" charset="2"/>
              <a:buChar char="§"/>
              <a:tabLst/>
              <a:defRPr/>
            </a:pPr>
            <a:r>
              <a:rPr lang="en-US" sz="1800" b="0" dirty="0">
                <a:solidFill>
                  <a:srgbClr val="094269"/>
                </a:solidFill>
                <a:latin typeface="Open Sans" panose="020B0606030504020204" pitchFamily="34" charset="0"/>
                <a:ea typeface="Open Sans" panose="020B0606030504020204" pitchFamily="34" charset="0"/>
                <a:cs typeface="Open Sans" panose="020B0606030504020204" pitchFamily="34" charset="0"/>
              </a:rPr>
              <a:t>Improving teaching &amp; learning conditions: 135,059 teachers completed training &amp; 397,570 students received new NUS-aligned textbooks.</a:t>
            </a:r>
          </a:p>
          <a:p>
            <a:pPr marL="285750" marR="0" lvl="0" indent="-285750" algn="l" defTabSz="755650" rtl="0" eaLnBrk="1" fontAlgn="auto" latinLnBrk="0" hangingPunct="1">
              <a:lnSpc>
                <a:spcPct val="100000"/>
              </a:lnSpc>
              <a:spcBef>
                <a:spcPct val="0"/>
              </a:spcBef>
              <a:spcAft>
                <a:spcPct val="35000"/>
              </a:spcAft>
              <a:buClrTx/>
              <a:buSzTx/>
              <a:buFont typeface="Wingdings" panose="05000000000000000000" pitchFamily="2" charset="2"/>
              <a:buChar char="§"/>
              <a:tabLst/>
              <a:defRPr/>
            </a:pPr>
            <a:r>
              <a:rPr lang="en-US" sz="1800" b="0" dirty="0">
                <a:solidFill>
                  <a:srgbClr val="094269"/>
                </a:solidFill>
                <a:latin typeface="Open Sans" panose="020B0606030504020204" pitchFamily="34" charset="0"/>
                <a:ea typeface="Open Sans" panose="020B0606030504020204" pitchFamily="34" charset="0"/>
                <a:cs typeface="Open Sans" panose="020B0606030504020204" pitchFamily="34" charset="0"/>
              </a:rPr>
              <a:t>Increasing management capacity: </a:t>
            </a:r>
          </a:p>
          <a:p>
            <a:pPr marL="742950" lvl="1" indent="-285750" defTabSz="755650">
              <a:spcBef>
                <a:spcPct val="0"/>
              </a:spcBef>
              <a:spcAft>
                <a:spcPct val="35000"/>
              </a:spcAft>
              <a:buFont typeface="Arial" panose="020B0604020202020204" pitchFamily="34" charset="0"/>
              <a:buChar char="•"/>
              <a:defRPr/>
            </a:pPr>
            <a:r>
              <a:rPr lang="en-US" sz="1800" b="0" dirty="0">
                <a:solidFill>
                  <a:srgbClr val="094269"/>
                </a:solidFill>
                <a:latin typeface="Open Sans" panose="020B0606030504020204" pitchFamily="34" charset="0"/>
                <a:ea typeface="Open Sans" panose="020B0606030504020204" pitchFamily="34" charset="0"/>
                <a:cs typeface="Open Sans" panose="020B0606030504020204" pitchFamily="34" charset="0"/>
              </a:rPr>
              <a:t>New NUS roadmap and team in place.</a:t>
            </a:r>
          </a:p>
          <a:p>
            <a:pPr marL="742950" lvl="1" indent="-285750" defTabSz="755650">
              <a:spcBef>
                <a:spcPct val="0"/>
              </a:spcBef>
              <a:spcAft>
                <a:spcPct val="35000"/>
              </a:spcAft>
              <a:buFont typeface="Arial" panose="020B0604020202020204" pitchFamily="34" charset="0"/>
              <a:buChar char="•"/>
              <a:defRPr/>
            </a:pPr>
            <a:r>
              <a:rPr lang="en-US" sz="1800" b="0" dirty="0">
                <a:solidFill>
                  <a:srgbClr val="094269"/>
                </a:solidFill>
                <a:latin typeface="Open Sans" panose="020B0606030504020204" pitchFamily="34" charset="0"/>
                <a:ea typeface="Open Sans" panose="020B0606030504020204" pitchFamily="34" charset="0"/>
                <a:cs typeface="Open Sans" panose="020B0606030504020204" pitchFamily="34" charset="0"/>
              </a:rPr>
              <a:t>NUS Reform Pilots (for grades 8 and 9) ongoing</a:t>
            </a:r>
          </a:p>
          <a:p>
            <a:pPr marL="742950" lvl="1" indent="-285750" defTabSz="755650">
              <a:spcBef>
                <a:spcPct val="0"/>
              </a:spcBef>
              <a:spcAft>
                <a:spcPct val="35000"/>
              </a:spcAft>
              <a:buFont typeface="Arial" panose="020B0604020202020204" pitchFamily="34" charset="0"/>
              <a:buChar char="•"/>
              <a:defRPr/>
            </a:pPr>
            <a:r>
              <a:rPr lang="en-US" sz="1800" b="0" dirty="0">
                <a:solidFill>
                  <a:srgbClr val="094269"/>
                </a:solidFill>
                <a:latin typeface="Open Sans" panose="020B0606030504020204" pitchFamily="34" charset="0"/>
                <a:ea typeface="Open Sans" panose="020B0606030504020204" pitchFamily="34" charset="0"/>
                <a:cs typeface="Open Sans" panose="020B0606030504020204" pitchFamily="34" charset="0"/>
              </a:rPr>
              <a:t>Management and Information System strengthening</a:t>
            </a:r>
            <a:endParaRPr kumimoji="0" lang="en-US" b="1" i="0" u="none" strike="noStrike" kern="1200" cap="none" spc="0" normalizeH="0" baseline="0" noProof="0" dirty="0">
              <a:ln>
                <a:noFill/>
              </a:ln>
              <a:solidFill>
                <a:prstClr val="black">
                  <a:hueOff val="0"/>
                  <a:satOff val="0"/>
                  <a:lumOff val="0"/>
                  <a:alphaOff val="0"/>
                </a:prstClr>
              </a:solidFill>
              <a:effectLst/>
              <a:uLnTx/>
              <a:uFillTx/>
              <a:ea typeface="Calibri"/>
              <a:cs typeface="Calibri"/>
            </a:endParaRPr>
          </a:p>
        </p:txBody>
      </p:sp>
      <p:sp>
        <p:nvSpPr>
          <p:cNvPr id="7" name="TextBox 6">
            <a:extLst>
              <a:ext uri="{FF2B5EF4-FFF2-40B4-BE49-F238E27FC236}">
                <a16:creationId xmlns:a16="http://schemas.microsoft.com/office/drawing/2014/main" id="{E2E9CA1C-CC3B-DCAA-07D2-7DF6D513F90F}"/>
              </a:ext>
            </a:extLst>
          </p:cNvPr>
          <p:cNvSpPr txBox="1"/>
          <p:nvPr/>
        </p:nvSpPr>
        <p:spPr>
          <a:xfrm>
            <a:off x="6877942" y="4970972"/>
            <a:ext cx="5048466" cy="1406769"/>
          </a:xfrm>
          <a:prstGeom prst="roundRect">
            <a:avLst/>
          </a:prstGeom>
          <a:solidFill>
            <a:srgbClr val="FAD604"/>
          </a:solidFill>
          <a:ln>
            <a:noFill/>
          </a:ln>
        </p:spPr>
        <p:style>
          <a:lnRef idx="1">
            <a:schemeClr val="accent6"/>
          </a:lnRef>
          <a:fillRef idx="2">
            <a:schemeClr val="accent6"/>
          </a:fillRef>
          <a:effectRef idx="1">
            <a:schemeClr val="accent6"/>
          </a:effectRef>
          <a:fontRef idx="minor">
            <a:schemeClr val="dk1"/>
          </a:fontRef>
        </p:style>
        <p:txBody>
          <a:bodyPr spcFirstLastPara="0" vert="horz" wrap="square" lIns="0" tIns="0" rIns="0" bIns="0" numCol="1" spcCol="1270" anchor="t" anchorCtr="0">
            <a:noAutofit/>
          </a:bodyPr>
          <a:lstStyle/>
          <a:p>
            <a:pPr lvl="0" defTabSz="755650">
              <a:spcBef>
                <a:spcPts val="600"/>
              </a:spcBef>
              <a:defRPr/>
            </a:pPr>
            <a:r>
              <a:rPr lang="en-US" sz="1600" b="0">
                <a:solidFill>
                  <a:srgbClr val="4472C4"/>
                </a:solidFill>
                <a:latin typeface="Open Sans" panose="020B0606030504020204" pitchFamily="34" charset="0"/>
                <a:ea typeface="Open Sans" panose="020B0606030504020204" pitchFamily="34" charset="0"/>
                <a:cs typeface="Open Sans" panose="020B0606030504020204" pitchFamily="34" charset="0"/>
              </a:rPr>
              <a:t>  </a:t>
            </a:r>
            <a:r>
              <a:rPr lang="en-US" sz="1600">
                <a:solidFill>
                  <a:schemeClr val="tx2">
                    <a:lumMod val="90000"/>
                    <a:lumOff val="10000"/>
                  </a:schemeClr>
                </a:solidFill>
                <a:latin typeface="Open Sans" panose="020B0606030504020204" pitchFamily="34" charset="0"/>
                <a:ea typeface="Open Sans" panose="020B0606030504020204" pitchFamily="34" charset="0"/>
                <a:cs typeface="Open Sans" panose="020B0606030504020204" pitchFamily="34" charset="0"/>
              </a:rPr>
              <a:t>Next steps</a:t>
            </a:r>
          </a:p>
          <a:p>
            <a:pPr marL="517525" lvl="0" indent="-400050">
              <a:buFont typeface="+mj-lt"/>
              <a:buAutoNum type="arabicPeriod"/>
              <a:defRPr/>
            </a:pPr>
            <a:r>
              <a:rPr lang="en-US" sz="1500" b="0">
                <a:solidFill>
                  <a:prstClr val="black">
                    <a:hueOff val="0"/>
                    <a:satOff val="0"/>
                    <a:lumOff val="0"/>
                    <a:alphaOff val="0"/>
                  </a:prstClr>
                </a:solidFill>
                <a:latin typeface="Open Sans" panose="020B0606030504020204" pitchFamily="34" charset="0"/>
                <a:ea typeface="Open Sans" panose="020B0606030504020204" pitchFamily="34" charset="0"/>
                <a:cs typeface="Open Sans" panose="020B0606030504020204" pitchFamily="34" charset="0"/>
              </a:rPr>
              <a:t>Additional financing for Preschool education under preparation.</a:t>
            </a:r>
          </a:p>
          <a:p>
            <a:pPr marL="517525" lvl="0" indent="-400050">
              <a:buFont typeface="+mj-lt"/>
              <a:buAutoNum type="arabicPeriod"/>
              <a:defRPr/>
            </a:pPr>
            <a:r>
              <a:rPr lang="en-US" sz="1500" b="0">
                <a:solidFill>
                  <a:prstClr val="black">
                    <a:hueOff val="0"/>
                    <a:satOff val="0"/>
                    <a:lumOff val="0"/>
                    <a:alphaOff val="0"/>
                  </a:prstClr>
                </a:solidFill>
                <a:latin typeface="Open Sans" panose="020B0606030504020204" pitchFamily="34" charset="0"/>
                <a:ea typeface="Open Sans" panose="020B0606030504020204" pitchFamily="34" charset="0"/>
                <a:cs typeface="Open Sans" panose="020B0606030504020204" pitchFamily="34" charset="0"/>
              </a:rPr>
              <a:t>Dialogue with partners to additional support to teacher development, infrastructure.</a:t>
            </a:r>
          </a:p>
          <a:p>
            <a:pPr marR="0" lvl="0" algn="l" defTabSz="755650" rtl="0" eaLnBrk="1" fontAlgn="auto" latinLnBrk="0" hangingPunct="1">
              <a:lnSpc>
                <a:spcPct val="100000"/>
              </a:lnSpc>
              <a:spcBef>
                <a:spcPct val="0"/>
              </a:spcBef>
              <a:spcAft>
                <a:spcPct val="35000"/>
              </a:spcAft>
              <a:buClrTx/>
              <a:buSzTx/>
              <a:tabLst/>
              <a:defRPr/>
            </a:pPr>
            <a:endParaRPr kumimoji="0" lang="en-US" sz="1200" b="0" i="0" u="none" strike="noStrike" kern="1200" cap="none" spc="0" normalizeH="0" baseline="0" noProof="0">
              <a:ln>
                <a:noFill/>
              </a:ln>
              <a:solidFill>
                <a:prstClr val="black">
                  <a:hueOff val="0"/>
                  <a:satOff val="0"/>
                  <a:lumOff val="0"/>
                  <a:alphaOff val="0"/>
                </a:prstClr>
              </a:solidFill>
              <a:effectLst/>
              <a:uLnTx/>
              <a:uFillTx/>
              <a:ea typeface="+mn-ea"/>
              <a:cs typeface="+mn-cs"/>
            </a:endParaRPr>
          </a:p>
          <a:p>
            <a:pPr marR="0" lvl="0" algn="l" defTabSz="755650" rtl="0" eaLnBrk="1" fontAlgn="auto" latinLnBrk="0" hangingPunct="1">
              <a:lnSpc>
                <a:spcPct val="100000"/>
              </a:lnSpc>
              <a:spcBef>
                <a:spcPct val="0"/>
              </a:spcBef>
              <a:spcAft>
                <a:spcPct val="35000"/>
              </a:spcAft>
              <a:buClrTx/>
              <a:buSzTx/>
              <a:tabLst/>
              <a:defRPr/>
            </a:pPr>
            <a:endParaRPr kumimoji="0" lang="en-US" sz="1200" b="0" i="0" u="none" strike="noStrike" kern="1200" cap="none" spc="0" normalizeH="0" baseline="0" noProof="0">
              <a:ln>
                <a:noFill/>
              </a:ln>
              <a:solidFill>
                <a:prstClr val="black">
                  <a:hueOff val="0"/>
                  <a:satOff val="0"/>
                  <a:lumOff val="0"/>
                  <a:alphaOff val="0"/>
                </a:prstClr>
              </a:solidFill>
              <a:effectLst/>
              <a:uLnTx/>
              <a:uFillTx/>
              <a:ea typeface="Calibri"/>
              <a:cs typeface="Calibri"/>
            </a:endParaRPr>
          </a:p>
          <a:p>
            <a:pPr marL="0" marR="0" lvl="0" indent="0" algn="l" defTabSz="755650" rtl="0" eaLnBrk="1" fontAlgn="auto" latinLnBrk="0" hangingPunct="1">
              <a:lnSpc>
                <a:spcPct val="100000"/>
              </a:lnSpc>
              <a:spcBef>
                <a:spcPct val="0"/>
              </a:spcBef>
              <a:spcAft>
                <a:spcPct val="35000"/>
              </a:spcAft>
              <a:buClrTx/>
              <a:buSzTx/>
              <a:buFontTx/>
              <a:buNone/>
              <a:tabLst/>
              <a:defRPr/>
            </a:pPr>
            <a:endParaRPr kumimoji="0" lang="en-US" sz="1200" b="1" i="0" u="none" strike="noStrike" kern="1200" cap="none" spc="0" normalizeH="0" baseline="0" noProof="0">
              <a:ln>
                <a:noFill/>
              </a:ln>
              <a:solidFill>
                <a:prstClr val="black">
                  <a:hueOff val="0"/>
                  <a:satOff val="0"/>
                  <a:lumOff val="0"/>
                  <a:alphaOff val="0"/>
                </a:prstClr>
              </a:solidFill>
              <a:effectLst/>
              <a:uLnTx/>
              <a:uFillTx/>
              <a:ea typeface="+mn-ea"/>
              <a:cs typeface="+mn-cs"/>
            </a:endParaRPr>
          </a:p>
          <a:p>
            <a:pPr marL="0" marR="0" lvl="0" indent="0" algn="l" defTabSz="755650" rtl="0" eaLnBrk="1" fontAlgn="auto" latinLnBrk="0" hangingPunct="1">
              <a:lnSpc>
                <a:spcPct val="100000"/>
              </a:lnSpc>
              <a:spcBef>
                <a:spcPct val="0"/>
              </a:spcBef>
              <a:spcAft>
                <a:spcPct val="35000"/>
              </a:spcAft>
              <a:buClrTx/>
              <a:buSzTx/>
              <a:buFontTx/>
              <a:buNone/>
              <a:tabLst/>
              <a:defRPr/>
            </a:pPr>
            <a:endParaRPr kumimoji="0" lang="en-US" sz="1600" b="1" i="0" u="none" strike="noStrike" kern="1200" cap="none" spc="0" normalizeH="0" baseline="0" noProof="0">
              <a:ln>
                <a:noFill/>
              </a:ln>
              <a:solidFill>
                <a:prstClr val="black">
                  <a:hueOff val="0"/>
                  <a:satOff val="0"/>
                  <a:lumOff val="0"/>
                  <a:alphaOff val="0"/>
                </a:prstClr>
              </a:solidFill>
              <a:effectLst/>
              <a:uLnTx/>
              <a:uFillTx/>
              <a:ea typeface="Calibri"/>
              <a:cs typeface="Calibri"/>
            </a:endParaRPr>
          </a:p>
        </p:txBody>
      </p:sp>
      <p:pic>
        <p:nvPicPr>
          <p:cNvPr id="8" name="Picture 7" descr="A group of children in a classroom&#10;&#10;AI-generated content may be incorrect.">
            <a:extLst>
              <a:ext uri="{FF2B5EF4-FFF2-40B4-BE49-F238E27FC236}">
                <a16:creationId xmlns:a16="http://schemas.microsoft.com/office/drawing/2014/main" id="{2BE7A55E-E7E5-66BC-B003-439FCD02899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76833" y="1282781"/>
            <a:ext cx="5014411" cy="3343239"/>
          </a:xfrm>
          <a:prstGeom prst="rect">
            <a:avLst/>
          </a:prstGeom>
        </p:spPr>
      </p:pic>
      <p:sp>
        <p:nvSpPr>
          <p:cNvPr id="10" name="Title 1">
            <a:extLst>
              <a:ext uri="{FF2B5EF4-FFF2-40B4-BE49-F238E27FC236}">
                <a16:creationId xmlns:a16="http://schemas.microsoft.com/office/drawing/2014/main" id="{D95068A5-0CEF-EAE8-202C-85E0B1652677}"/>
              </a:ext>
            </a:extLst>
          </p:cNvPr>
          <p:cNvSpPr txBox="1">
            <a:spLocks/>
          </p:cNvSpPr>
          <p:nvPr/>
        </p:nvSpPr>
        <p:spPr>
          <a:xfrm>
            <a:off x="0" y="0"/>
            <a:ext cx="12192000" cy="713400"/>
          </a:xfrm>
          <a:prstGeom prst="rect">
            <a:avLst/>
          </a:prstGeom>
          <a:solidFill>
            <a:schemeClr val="accent4">
              <a:lumMod val="90000"/>
              <a:lumOff val="10000"/>
            </a:schemeClr>
          </a:solidFill>
        </p:spPr>
        <p:txBody>
          <a:bodyPr vert="horz" wrap="square" lIns="91440" tIns="45720" rIns="91440" bIns="45720" rtlCol="0" anchor="ctr">
            <a:spAutoFit/>
          </a:bodyPr>
          <a:lstStyle>
            <a:lvl1pPr algn="l" defTabSz="914400" rtl="0" eaLnBrk="1" latinLnBrk="0" hangingPunct="1">
              <a:lnSpc>
                <a:spcPct val="80000"/>
              </a:lnSpc>
              <a:spcBef>
                <a:spcPts val="0"/>
              </a:spcBef>
              <a:buNone/>
              <a:defRPr sz="2700" b="0" i="0" kern="1200" cap="none" spc="0" baseline="0">
                <a:solidFill>
                  <a:srgbClr val="094269"/>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fontAlgn="base">
              <a:lnSpc>
                <a:spcPct val="200000"/>
              </a:lnSpc>
              <a:spcAft>
                <a:spcPct val="0"/>
              </a:spcAft>
            </a:pPr>
            <a:r>
              <a:rPr lang="en-US" sz="2400" b="1" dirty="0">
                <a:solidFill>
                  <a:schemeClr val="bg1"/>
                </a:solidFill>
                <a:latin typeface="Century Gothic" panose="020B0502020202020204" pitchFamily="34" charset="0"/>
                <a:ea typeface="MS PGothic" panose="020B0600070205080204" pitchFamily="34" charset="-128"/>
                <a:cs typeface="Arial" panose="020B0604020202020204" pitchFamily="34" charset="0"/>
              </a:rPr>
              <a:t>LEARN: Lifting Education Access and Resilience in time of Need</a:t>
            </a:r>
          </a:p>
        </p:txBody>
      </p:sp>
      <p:pic>
        <p:nvPicPr>
          <p:cNvPr id="13" name="Picture 12">
            <a:extLst>
              <a:ext uri="{FF2B5EF4-FFF2-40B4-BE49-F238E27FC236}">
                <a16:creationId xmlns:a16="http://schemas.microsoft.com/office/drawing/2014/main" id="{9D2C4CEA-E9D9-0BC0-897F-A23F923E1C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828" y="6455673"/>
            <a:ext cx="1655860" cy="329499"/>
          </a:xfrm>
          <a:prstGeom prst="rect">
            <a:avLst/>
          </a:prstGeom>
        </p:spPr>
      </p:pic>
    </p:spTree>
    <p:extLst>
      <p:ext uri="{BB962C8B-B14F-4D97-AF65-F5344CB8AC3E}">
        <p14:creationId xmlns:p14="http://schemas.microsoft.com/office/powerpoint/2010/main" val="34660210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280C6C6-49F4-4B36-CA40-C449239691BE}"/>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A433369C-4771-B24D-4C7B-D434F73ADE06}"/>
              </a:ext>
            </a:extLst>
          </p:cNvPr>
          <p:cNvGrpSpPr/>
          <p:nvPr/>
        </p:nvGrpSpPr>
        <p:grpSpPr>
          <a:xfrm>
            <a:off x="325412" y="1270452"/>
            <a:ext cx="3441486" cy="5416254"/>
            <a:chOff x="0" y="0"/>
            <a:chExt cx="1359600" cy="2458125"/>
          </a:xfrm>
          <a:solidFill>
            <a:schemeClr val="tx2">
              <a:lumMod val="90000"/>
              <a:lumOff val="10000"/>
            </a:schemeClr>
          </a:solidFill>
        </p:grpSpPr>
        <p:sp>
          <p:nvSpPr>
            <p:cNvPr id="3" name="Freeform 4">
              <a:extLst>
                <a:ext uri="{FF2B5EF4-FFF2-40B4-BE49-F238E27FC236}">
                  <a16:creationId xmlns:a16="http://schemas.microsoft.com/office/drawing/2014/main" id="{D1F0A3F5-FE62-FE1C-C586-5C895AED0B75}"/>
                </a:ext>
              </a:extLst>
            </p:cNvPr>
            <p:cNvSpPr/>
            <p:nvPr/>
          </p:nvSpPr>
          <p:spPr>
            <a:xfrm>
              <a:off x="0" y="0"/>
              <a:ext cx="1359600" cy="2458125"/>
            </a:xfrm>
            <a:prstGeom prst="roundRect">
              <a:avLst/>
            </a:prstGeom>
            <a:grpFill/>
          </p:spPr>
          <p:txBody>
            <a:bodyPr/>
            <a:lstStyle/>
            <a:p>
              <a:endParaRPr lang="en-UA" sz="1200">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5">
              <a:extLst>
                <a:ext uri="{FF2B5EF4-FFF2-40B4-BE49-F238E27FC236}">
                  <a16:creationId xmlns:a16="http://schemas.microsoft.com/office/drawing/2014/main" id="{11202CB5-AAE2-0867-A0FF-D6E2D0746704}"/>
                </a:ext>
              </a:extLst>
            </p:cNvPr>
            <p:cNvSpPr txBox="1"/>
            <p:nvPr/>
          </p:nvSpPr>
          <p:spPr>
            <a:xfrm>
              <a:off x="0" y="-38100"/>
              <a:ext cx="1359600" cy="2496225"/>
            </a:xfrm>
            <a:prstGeom prst="roundRect">
              <a:avLst/>
            </a:prstGeom>
            <a:grpFill/>
          </p:spPr>
          <p:txBody>
            <a:bodyPr lIns="33867" tIns="33867" rIns="33867" bIns="33867" rtlCol="0" anchor="ctr"/>
            <a:lstStyle/>
            <a:p>
              <a:pPr algn="ctr">
                <a:lnSpc>
                  <a:spcPts val="1773"/>
                </a:lnSpc>
              </a:pPr>
              <a:endParaRPr sz="1200">
                <a:latin typeface="Open Sans" panose="020B0606030504020204" pitchFamily="34" charset="0"/>
                <a:ea typeface="Open Sans" panose="020B0606030504020204" pitchFamily="34" charset="0"/>
                <a:cs typeface="Open Sans" panose="020B0606030504020204" pitchFamily="34" charset="0"/>
              </a:endParaRPr>
            </a:p>
          </p:txBody>
        </p:sp>
      </p:grpSp>
      <p:sp>
        <p:nvSpPr>
          <p:cNvPr id="5" name="AutoShape 6">
            <a:extLst>
              <a:ext uri="{FF2B5EF4-FFF2-40B4-BE49-F238E27FC236}">
                <a16:creationId xmlns:a16="http://schemas.microsoft.com/office/drawing/2014/main" id="{557F5BBD-962D-FCF8-B90E-4FB4AF9B82D1}"/>
              </a:ext>
            </a:extLst>
          </p:cNvPr>
          <p:cNvSpPr/>
          <p:nvPr/>
        </p:nvSpPr>
        <p:spPr>
          <a:xfrm>
            <a:off x="812800" y="5127324"/>
            <a:ext cx="2634693" cy="0"/>
          </a:xfrm>
          <a:prstGeom prst="line">
            <a:avLst/>
          </a:prstGeom>
          <a:ln w="19050" cap="flat">
            <a:solidFill>
              <a:srgbClr val="FFFFFF"/>
            </a:solidFill>
            <a:prstDash val="solid"/>
            <a:headEnd type="none" w="sm" len="sm"/>
            <a:tailEnd type="none" w="sm" len="sm"/>
          </a:ln>
        </p:spPr>
        <p:txBody>
          <a:bodyPr/>
          <a:lstStyle/>
          <a:p>
            <a:endParaRPr lang="en-UA" sz="1200">
              <a:latin typeface="Open Sans" panose="020B0606030504020204" pitchFamily="34" charset="0"/>
              <a:ea typeface="Open Sans" panose="020B0606030504020204" pitchFamily="34" charset="0"/>
              <a:cs typeface="Open Sans" panose="020B0606030504020204" pitchFamily="34" charset="0"/>
            </a:endParaRPr>
          </a:p>
        </p:txBody>
      </p:sp>
      <p:sp>
        <p:nvSpPr>
          <p:cNvPr id="6" name="AutoShape 7">
            <a:extLst>
              <a:ext uri="{FF2B5EF4-FFF2-40B4-BE49-F238E27FC236}">
                <a16:creationId xmlns:a16="http://schemas.microsoft.com/office/drawing/2014/main" id="{728DAA65-58F8-4773-4CCE-9378D96F9B01}"/>
              </a:ext>
            </a:extLst>
          </p:cNvPr>
          <p:cNvSpPr/>
          <p:nvPr/>
        </p:nvSpPr>
        <p:spPr>
          <a:xfrm>
            <a:off x="812800" y="3034420"/>
            <a:ext cx="2634693" cy="0"/>
          </a:xfrm>
          <a:prstGeom prst="line">
            <a:avLst/>
          </a:prstGeom>
          <a:ln w="9525" cap="flat">
            <a:solidFill>
              <a:srgbClr val="FFFFFF"/>
            </a:solidFill>
            <a:prstDash val="sysDash"/>
            <a:headEnd type="none" w="sm" len="sm"/>
            <a:tailEnd type="none" w="sm" len="sm"/>
          </a:ln>
        </p:spPr>
        <p:txBody>
          <a:bodyPr/>
          <a:lstStyle/>
          <a:p>
            <a:endParaRPr lang="en-UA" sz="1200">
              <a:latin typeface="Open Sans" panose="020B0606030504020204" pitchFamily="34" charset="0"/>
              <a:ea typeface="Open Sans" panose="020B0606030504020204" pitchFamily="34" charset="0"/>
              <a:cs typeface="Open Sans" panose="020B0606030504020204" pitchFamily="34" charset="0"/>
            </a:endParaRPr>
          </a:p>
        </p:txBody>
      </p:sp>
      <p:grpSp>
        <p:nvGrpSpPr>
          <p:cNvPr id="7" name="Group 8">
            <a:extLst>
              <a:ext uri="{FF2B5EF4-FFF2-40B4-BE49-F238E27FC236}">
                <a16:creationId xmlns:a16="http://schemas.microsoft.com/office/drawing/2014/main" id="{2097A08E-5D1E-ACF6-B0F5-F5CF8AFEA5C5}"/>
              </a:ext>
            </a:extLst>
          </p:cNvPr>
          <p:cNvGrpSpPr/>
          <p:nvPr/>
        </p:nvGrpSpPr>
        <p:grpSpPr>
          <a:xfrm>
            <a:off x="885818" y="4787020"/>
            <a:ext cx="1823073" cy="333954"/>
            <a:chOff x="0" y="0"/>
            <a:chExt cx="720226" cy="131932"/>
          </a:xfrm>
        </p:grpSpPr>
        <p:sp>
          <p:nvSpPr>
            <p:cNvPr id="8" name="Freeform 9">
              <a:extLst>
                <a:ext uri="{FF2B5EF4-FFF2-40B4-BE49-F238E27FC236}">
                  <a16:creationId xmlns:a16="http://schemas.microsoft.com/office/drawing/2014/main" id="{F42DC105-4C08-4D2C-5BAF-B1951590DC52}"/>
                </a:ext>
              </a:extLst>
            </p:cNvPr>
            <p:cNvSpPr/>
            <p:nvPr/>
          </p:nvSpPr>
          <p:spPr>
            <a:xfrm>
              <a:off x="0" y="0"/>
              <a:ext cx="720226" cy="131932"/>
            </a:xfrm>
            <a:custGeom>
              <a:avLst/>
              <a:gdLst/>
              <a:ahLst/>
              <a:cxnLst/>
              <a:rect l="l" t="t" r="r" b="b"/>
              <a:pathLst>
                <a:path w="720226" h="131932">
                  <a:moveTo>
                    <a:pt x="0" y="0"/>
                  </a:moveTo>
                  <a:lnTo>
                    <a:pt x="720226" y="0"/>
                  </a:lnTo>
                  <a:lnTo>
                    <a:pt x="720226" y="131932"/>
                  </a:lnTo>
                  <a:lnTo>
                    <a:pt x="0" y="131932"/>
                  </a:lnTo>
                  <a:close/>
                </a:path>
              </a:pathLst>
            </a:custGeom>
            <a:solidFill>
              <a:srgbClr val="145989"/>
            </a:solidFill>
          </p:spPr>
          <p:txBody>
            <a:bodyPr/>
            <a:lstStyle/>
            <a:p>
              <a:endParaRPr lang="en-UA" sz="1200">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10">
              <a:extLst>
                <a:ext uri="{FF2B5EF4-FFF2-40B4-BE49-F238E27FC236}">
                  <a16:creationId xmlns:a16="http://schemas.microsoft.com/office/drawing/2014/main" id="{1152FBF0-F839-5A02-942A-CABE3491808A}"/>
                </a:ext>
              </a:extLst>
            </p:cNvPr>
            <p:cNvSpPr txBox="1"/>
            <p:nvPr/>
          </p:nvSpPr>
          <p:spPr>
            <a:xfrm>
              <a:off x="0" y="-38100"/>
              <a:ext cx="720226" cy="170032"/>
            </a:xfrm>
            <a:prstGeom prst="rect">
              <a:avLst/>
            </a:prstGeom>
          </p:spPr>
          <p:txBody>
            <a:bodyPr lIns="33867" tIns="33867" rIns="33867" bIns="33867" rtlCol="0" anchor="ctr"/>
            <a:lstStyle/>
            <a:p>
              <a:pPr algn="ctr">
                <a:lnSpc>
                  <a:spcPts val="1773"/>
                </a:lnSpc>
              </a:pPr>
              <a:endParaRPr sz="1200">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10" name="Group 11">
            <a:extLst>
              <a:ext uri="{FF2B5EF4-FFF2-40B4-BE49-F238E27FC236}">
                <a16:creationId xmlns:a16="http://schemas.microsoft.com/office/drawing/2014/main" id="{ADA2BC03-53E0-CE11-060B-86D76996CC9D}"/>
              </a:ext>
            </a:extLst>
          </p:cNvPr>
          <p:cNvGrpSpPr/>
          <p:nvPr/>
        </p:nvGrpSpPr>
        <p:grpSpPr>
          <a:xfrm>
            <a:off x="885818" y="4698120"/>
            <a:ext cx="1823073" cy="88900"/>
            <a:chOff x="0" y="0"/>
            <a:chExt cx="720226" cy="35121"/>
          </a:xfrm>
        </p:grpSpPr>
        <p:sp>
          <p:nvSpPr>
            <p:cNvPr id="11" name="Freeform 12">
              <a:extLst>
                <a:ext uri="{FF2B5EF4-FFF2-40B4-BE49-F238E27FC236}">
                  <a16:creationId xmlns:a16="http://schemas.microsoft.com/office/drawing/2014/main" id="{6CB43E97-2F9E-6AB6-EA31-41B5A5158D04}"/>
                </a:ext>
              </a:extLst>
            </p:cNvPr>
            <p:cNvSpPr/>
            <p:nvPr/>
          </p:nvSpPr>
          <p:spPr>
            <a:xfrm>
              <a:off x="0" y="0"/>
              <a:ext cx="720226" cy="35121"/>
            </a:xfrm>
            <a:custGeom>
              <a:avLst/>
              <a:gdLst/>
              <a:ahLst/>
              <a:cxnLst/>
              <a:rect l="l" t="t" r="r" b="b"/>
              <a:pathLst>
                <a:path w="720226" h="35121">
                  <a:moveTo>
                    <a:pt x="0" y="0"/>
                  </a:moveTo>
                  <a:lnTo>
                    <a:pt x="720226" y="0"/>
                  </a:lnTo>
                  <a:lnTo>
                    <a:pt x="720226" y="35121"/>
                  </a:lnTo>
                  <a:lnTo>
                    <a:pt x="0" y="35121"/>
                  </a:lnTo>
                  <a:close/>
                </a:path>
              </a:pathLst>
            </a:custGeom>
            <a:solidFill>
              <a:srgbClr val="E98636"/>
            </a:solidFill>
          </p:spPr>
          <p:txBody>
            <a:bodyPr/>
            <a:lstStyle/>
            <a:p>
              <a:endParaRPr lang="en-UA" sz="1200">
                <a:latin typeface="Open Sans" panose="020B0606030504020204" pitchFamily="34" charset="0"/>
                <a:ea typeface="Open Sans" panose="020B0606030504020204" pitchFamily="34" charset="0"/>
                <a:cs typeface="Open Sans" panose="020B0606030504020204" pitchFamily="34" charset="0"/>
              </a:endParaRPr>
            </a:p>
          </p:txBody>
        </p:sp>
        <p:sp>
          <p:nvSpPr>
            <p:cNvPr id="12" name="TextBox 13">
              <a:extLst>
                <a:ext uri="{FF2B5EF4-FFF2-40B4-BE49-F238E27FC236}">
                  <a16:creationId xmlns:a16="http://schemas.microsoft.com/office/drawing/2014/main" id="{B8910476-C297-FD5F-48F3-2A70D57AE800}"/>
                </a:ext>
              </a:extLst>
            </p:cNvPr>
            <p:cNvSpPr txBox="1"/>
            <p:nvPr/>
          </p:nvSpPr>
          <p:spPr>
            <a:xfrm>
              <a:off x="0" y="-38100"/>
              <a:ext cx="720226" cy="73221"/>
            </a:xfrm>
            <a:prstGeom prst="rect">
              <a:avLst/>
            </a:prstGeom>
          </p:spPr>
          <p:txBody>
            <a:bodyPr lIns="33867" tIns="33867" rIns="33867" bIns="33867" rtlCol="0" anchor="ctr"/>
            <a:lstStyle/>
            <a:p>
              <a:pPr algn="ctr">
                <a:lnSpc>
                  <a:spcPts val="1773"/>
                </a:lnSpc>
              </a:pPr>
              <a:endParaRPr sz="1200">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13" name="Group 14">
            <a:extLst>
              <a:ext uri="{FF2B5EF4-FFF2-40B4-BE49-F238E27FC236}">
                <a16:creationId xmlns:a16="http://schemas.microsoft.com/office/drawing/2014/main" id="{15613D0B-8F47-30AE-80C0-7D7F28B0CBB2}"/>
              </a:ext>
            </a:extLst>
          </p:cNvPr>
          <p:cNvGrpSpPr/>
          <p:nvPr/>
        </p:nvGrpSpPr>
        <p:grpSpPr>
          <a:xfrm>
            <a:off x="885818" y="4355220"/>
            <a:ext cx="1823073" cy="342900"/>
            <a:chOff x="0" y="0"/>
            <a:chExt cx="720226" cy="135467"/>
          </a:xfrm>
        </p:grpSpPr>
        <p:sp>
          <p:nvSpPr>
            <p:cNvPr id="14" name="Freeform 15">
              <a:extLst>
                <a:ext uri="{FF2B5EF4-FFF2-40B4-BE49-F238E27FC236}">
                  <a16:creationId xmlns:a16="http://schemas.microsoft.com/office/drawing/2014/main" id="{035233D7-97BE-AEE7-4FC4-F1DBC6F1D11A}"/>
                </a:ext>
              </a:extLst>
            </p:cNvPr>
            <p:cNvSpPr/>
            <p:nvPr/>
          </p:nvSpPr>
          <p:spPr>
            <a:xfrm>
              <a:off x="0" y="0"/>
              <a:ext cx="720226" cy="135467"/>
            </a:xfrm>
            <a:custGeom>
              <a:avLst/>
              <a:gdLst/>
              <a:ahLst/>
              <a:cxnLst/>
              <a:rect l="l" t="t" r="r" b="b"/>
              <a:pathLst>
                <a:path w="720226" h="135467">
                  <a:moveTo>
                    <a:pt x="0" y="0"/>
                  </a:moveTo>
                  <a:lnTo>
                    <a:pt x="720226" y="0"/>
                  </a:lnTo>
                  <a:lnTo>
                    <a:pt x="720226" y="135467"/>
                  </a:lnTo>
                  <a:lnTo>
                    <a:pt x="0" y="135467"/>
                  </a:lnTo>
                  <a:close/>
                </a:path>
              </a:pathLst>
            </a:custGeom>
            <a:solidFill>
              <a:srgbClr val="70D0F6"/>
            </a:solidFill>
          </p:spPr>
          <p:txBody>
            <a:bodyPr/>
            <a:lstStyle/>
            <a:p>
              <a:endParaRPr lang="en-UA" sz="1200">
                <a:latin typeface="Open Sans" panose="020B0606030504020204" pitchFamily="34" charset="0"/>
                <a:ea typeface="Open Sans" panose="020B0606030504020204" pitchFamily="34" charset="0"/>
                <a:cs typeface="Open Sans" panose="020B0606030504020204" pitchFamily="34" charset="0"/>
              </a:endParaRPr>
            </a:p>
          </p:txBody>
        </p:sp>
        <p:sp>
          <p:nvSpPr>
            <p:cNvPr id="15" name="TextBox 16">
              <a:extLst>
                <a:ext uri="{FF2B5EF4-FFF2-40B4-BE49-F238E27FC236}">
                  <a16:creationId xmlns:a16="http://schemas.microsoft.com/office/drawing/2014/main" id="{6F073B24-7A5B-D2F5-9D7A-E452319F4980}"/>
                </a:ext>
              </a:extLst>
            </p:cNvPr>
            <p:cNvSpPr txBox="1"/>
            <p:nvPr/>
          </p:nvSpPr>
          <p:spPr>
            <a:xfrm>
              <a:off x="0" y="-38100"/>
              <a:ext cx="720226" cy="173567"/>
            </a:xfrm>
            <a:prstGeom prst="rect">
              <a:avLst/>
            </a:prstGeom>
          </p:spPr>
          <p:txBody>
            <a:bodyPr lIns="33867" tIns="33867" rIns="33867" bIns="33867" rtlCol="0" anchor="ctr"/>
            <a:lstStyle/>
            <a:p>
              <a:pPr algn="ctr">
                <a:lnSpc>
                  <a:spcPts val="1773"/>
                </a:lnSpc>
              </a:pPr>
              <a:endParaRPr sz="1200">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16" name="Group 17">
            <a:extLst>
              <a:ext uri="{FF2B5EF4-FFF2-40B4-BE49-F238E27FC236}">
                <a16:creationId xmlns:a16="http://schemas.microsoft.com/office/drawing/2014/main" id="{25D7CD23-86CD-AC23-2EBE-2EFED59FB97B}"/>
              </a:ext>
            </a:extLst>
          </p:cNvPr>
          <p:cNvGrpSpPr/>
          <p:nvPr/>
        </p:nvGrpSpPr>
        <p:grpSpPr>
          <a:xfrm>
            <a:off x="885818" y="4025020"/>
            <a:ext cx="1823073" cy="336550"/>
            <a:chOff x="0" y="0"/>
            <a:chExt cx="720226" cy="132958"/>
          </a:xfrm>
        </p:grpSpPr>
        <p:sp>
          <p:nvSpPr>
            <p:cNvPr id="17" name="Freeform 18">
              <a:extLst>
                <a:ext uri="{FF2B5EF4-FFF2-40B4-BE49-F238E27FC236}">
                  <a16:creationId xmlns:a16="http://schemas.microsoft.com/office/drawing/2014/main" id="{B4C749E9-1D7F-8025-D05D-689D06E6721A}"/>
                </a:ext>
              </a:extLst>
            </p:cNvPr>
            <p:cNvSpPr/>
            <p:nvPr/>
          </p:nvSpPr>
          <p:spPr>
            <a:xfrm>
              <a:off x="0" y="0"/>
              <a:ext cx="720226" cy="132958"/>
            </a:xfrm>
            <a:custGeom>
              <a:avLst/>
              <a:gdLst/>
              <a:ahLst/>
              <a:cxnLst/>
              <a:rect l="l" t="t" r="r" b="b"/>
              <a:pathLst>
                <a:path w="720226" h="132958">
                  <a:moveTo>
                    <a:pt x="0" y="0"/>
                  </a:moveTo>
                  <a:lnTo>
                    <a:pt x="720226" y="0"/>
                  </a:lnTo>
                  <a:lnTo>
                    <a:pt x="720226" y="132958"/>
                  </a:lnTo>
                  <a:lnTo>
                    <a:pt x="0" y="132958"/>
                  </a:lnTo>
                  <a:close/>
                </a:path>
              </a:pathLst>
            </a:custGeom>
            <a:solidFill>
              <a:srgbClr val="FAD62A"/>
            </a:solidFill>
          </p:spPr>
          <p:txBody>
            <a:bodyPr/>
            <a:lstStyle/>
            <a:p>
              <a:endParaRPr lang="en-UA" sz="1200">
                <a:latin typeface="Open Sans" panose="020B0606030504020204" pitchFamily="34" charset="0"/>
                <a:ea typeface="Open Sans" panose="020B0606030504020204" pitchFamily="34" charset="0"/>
                <a:cs typeface="Open Sans" panose="020B0606030504020204" pitchFamily="34" charset="0"/>
              </a:endParaRPr>
            </a:p>
          </p:txBody>
        </p:sp>
        <p:sp>
          <p:nvSpPr>
            <p:cNvPr id="18" name="TextBox 19">
              <a:extLst>
                <a:ext uri="{FF2B5EF4-FFF2-40B4-BE49-F238E27FC236}">
                  <a16:creationId xmlns:a16="http://schemas.microsoft.com/office/drawing/2014/main" id="{8BD1D0BB-E4AD-C82D-1E63-99894E59F76F}"/>
                </a:ext>
              </a:extLst>
            </p:cNvPr>
            <p:cNvSpPr txBox="1"/>
            <p:nvPr/>
          </p:nvSpPr>
          <p:spPr>
            <a:xfrm>
              <a:off x="0" y="-38100"/>
              <a:ext cx="720226" cy="171058"/>
            </a:xfrm>
            <a:prstGeom prst="rect">
              <a:avLst/>
            </a:prstGeom>
          </p:spPr>
          <p:txBody>
            <a:bodyPr lIns="33867" tIns="33867" rIns="33867" bIns="33867" rtlCol="0" anchor="ctr"/>
            <a:lstStyle/>
            <a:p>
              <a:pPr algn="ctr">
                <a:lnSpc>
                  <a:spcPts val="1773"/>
                </a:lnSpc>
              </a:pPr>
              <a:endParaRPr sz="1200">
                <a:latin typeface="Open Sans" panose="020B0606030504020204" pitchFamily="34" charset="0"/>
                <a:ea typeface="Open Sans" panose="020B0606030504020204" pitchFamily="34" charset="0"/>
                <a:cs typeface="Open Sans" panose="020B0606030504020204" pitchFamily="34" charset="0"/>
              </a:endParaRPr>
            </a:p>
          </p:txBody>
        </p:sp>
      </p:grpSp>
      <p:sp>
        <p:nvSpPr>
          <p:cNvPr id="19" name="AutoShape 20">
            <a:extLst>
              <a:ext uri="{FF2B5EF4-FFF2-40B4-BE49-F238E27FC236}">
                <a16:creationId xmlns:a16="http://schemas.microsoft.com/office/drawing/2014/main" id="{7190B136-7CE4-F68D-2A70-FDE70F3AC346}"/>
              </a:ext>
            </a:extLst>
          </p:cNvPr>
          <p:cNvSpPr/>
          <p:nvPr/>
        </p:nvSpPr>
        <p:spPr>
          <a:xfrm>
            <a:off x="812800" y="4780670"/>
            <a:ext cx="2634693" cy="0"/>
          </a:xfrm>
          <a:prstGeom prst="line">
            <a:avLst/>
          </a:prstGeom>
          <a:ln w="9525" cap="flat">
            <a:solidFill>
              <a:srgbClr val="FFFFFF"/>
            </a:solidFill>
            <a:prstDash val="sysDash"/>
            <a:headEnd type="none" w="sm" len="sm"/>
            <a:tailEnd type="none" w="sm" len="sm"/>
          </a:ln>
        </p:spPr>
        <p:txBody>
          <a:bodyPr/>
          <a:lstStyle/>
          <a:p>
            <a:endParaRPr lang="en-UA" sz="1200">
              <a:latin typeface="Open Sans" panose="020B0606030504020204" pitchFamily="34" charset="0"/>
              <a:ea typeface="Open Sans" panose="020B0606030504020204" pitchFamily="34" charset="0"/>
              <a:cs typeface="Open Sans" panose="020B0606030504020204" pitchFamily="34" charset="0"/>
            </a:endParaRPr>
          </a:p>
        </p:txBody>
      </p:sp>
      <p:sp>
        <p:nvSpPr>
          <p:cNvPr id="20" name="AutoShape 21">
            <a:extLst>
              <a:ext uri="{FF2B5EF4-FFF2-40B4-BE49-F238E27FC236}">
                <a16:creationId xmlns:a16="http://schemas.microsoft.com/office/drawing/2014/main" id="{FF04A0E7-D7E6-F890-9747-045229A2782A}"/>
              </a:ext>
            </a:extLst>
          </p:cNvPr>
          <p:cNvSpPr/>
          <p:nvPr/>
        </p:nvSpPr>
        <p:spPr>
          <a:xfrm>
            <a:off x="812800" y="4431420"/>
            <a:ext cx="2634693" cy="0"/>
          </a:xfrm>
          <a:prstGeom prst="line">
            <a:avLst/>
          </a:prstGeom>
          <a:ln w="9525" cap="flat">
            <a:solidFill>
              <a:srgbClr val="FFFFFF"/>
            </a:solidFill>
            <a:prstDash val="sysDash"/>
            <a:headEnd type="none" w="sm" len="sm"/>
            <a:tailEnd type="none" w="sm" len="sm"/>
          </a:ln>
        </p:spPr>
        <p:txBody>
          <a:bodyPr/>
          <a:lstStyle/>
          <a:p>
            <a:endParaRPr lang="en-UA" sz="1200">
              <a:latin typeface="Open Sans" panose="020B0606030504020204" pitchFamily="34" charset="0"/>
              <a:ea typeface="Open Sans" panose="020B0606030504020204" pitchFamily="34" charset="0"/>
              <a:cs typeface="Open Sans" panose="020B0606030504020204" pitchFamily="34" charset="0"/>
            </a:endParaRPr>
          </a:p>
        </p:txBody>
      </p:sp>
      <p:sp>
        <p:nvSpPr>
          <p:cNvPr id="21" name="AutoShape 22">
            <a:extLst>
              <a:ext uri="{FF2B5EF4-FFF2-40B4-BE49-F238E27FC236}">
                <a16:creationId xmlns:a16="http://schemas.microsoft.com/office/drawing/2014/main" id="{621DC931-7453-5666-4C7C-962CC6F89BDF}"/>
              </a:ext>
            </a:extLst>
          </p:cNvPr>
          <p:cNvSpPr/>
          <p:nvPr/>
        </p:nvSpPr>
        <p:spPr>
          <a:xfrm>
            <a:off x="812800" y="4082170"/>
            <a:ext cx="2634693" cy="0"/>
          </a:xfrm>
          <a:prstGeom prst="line">
            <a:avLst/>
          </a:prstGeom>
          <a:ln w="9525" cap="flat">
            <a:solidFill>
              <a:srgbClr val="FFFFFF"/>
            </a:solidFill>
            <a:prstDash val="sysDash"/>
            <a:headEnd type="none" w="sm" len="sm"/>
            <a:tailEnd type="none" w="sm" len="sm"/>
          </a:ln>
        </p:spPr>
        <p:txBody>
          <a:bodyPr/>
          <a:lstStyle/>
          <a:p>
            <a:endParaRPr lang="en-UA" sz="1200">
              <a:latin typeface="Open Sans" panose="020B0606030504020204" pitchFamily="34" charset="0"/>
              <a:ea typeface="Open Sans" panose="020B0606030504020204" pitchFamily="34" charset="0"/>
              <a:cs typeface="Open Sans" panose="020B0606030504020204" pitchFamily="34" charset="0"/>
            </a:endParaRPr>
          </a:p>
        </p:txBody>
      </p:sp>
      <p:sp>
        <p:nvSpPr>
          <p:cNvPr id="22" name="AutoShape 23">
            <a:extLst>
              <a:ext uri="{FF2B5EF4-FFF2-40B4-BE49-F238E27FC236}">
                <a16:creationId xmlns:a16="http://schemas.microsoft.com/office/drawing/2014/main" id="{113764CC-B533-E8F4-99EE-F09DFFC888E7}"/>
              </a:ext>
            </a:extLst>
          </p:cNvPr>
          <p:cNvSpPr/>
          <p:nvPr/>
        </p:nvSpPr>
        <p:spPr>
          <a:xfrm>
            <a:off x="812800" y="3732920"/>
            <a:ext cx="2634693" cy="0"/>
          </a:xfrm>
          <a:prstGeom prst="line">
            <a:avLst/>
          </a:prstGeom>
          <a:ln w="9525" cap="flat">
            <a:solidFill>
              <a:srgbClr val="FFFFFF"/>
            </a:solidFill>
            <a:prstDash val="sysDash"/>
            <a:headEnd type="none" w="sm" len="sm"/>
            <a:tailEnd type="none" w="sm" len="sm"/>
          </a:ln>
        </p:spPr>
        <p:txBody>
          <a:bodyPr/>
          <a:lstStyle/>
          <a:p>
            <a:endParaRPr lang="en-UA" sz="1200">
              <a:latin typeface="Open Sans" panose="020B0606030504020204" pitchFamily="34" charset="0"/>
              <a:ea typeface="Open Sans" panose="020B0606030504020204" pitchFamily="34" charset="0"/>
              <a:cs typeface="Open Sans" panose="020B0606030504020204" pitchFamily="34" charset="0"/>
            </a:endParaRPr>
          </a:p>
        </p:txBody>
      </p:sp>
      <p:grpSp>
        <p:nvGrpSpPr>
          <p:cNvPr id="23" name="Group 24">
            <a:extLst>
              <a:ext uri="{FF2B5EF4-FFF2-40B4-BE49-F238E27FC236}">
                <a16:creationId xmlns:a16="http://schemas.microsoft.com/office/drawing/2014/main" id="{388D4641-3E77-94D0-AE1F-B2BF338D1956}"/>
              </a:ext>
            </a:extLst>
          </p:cNvPr>
          <p:cNvGrpSpPr/>
          <p:nvPr/>
        </p:nvGrpSpPr>
        <p:grpSpPr>
          <a:xfrm>
            <a:off x="885818" y="3421854"/>
            <a:ext cx="1823073" cy="612691"/>
            <a:chOff x="0" y="0"/>
            <a:chExt cx="720226" cy="242051"/>
          </a:xfrm>
        </p:grpSpPr>
        <p:sp>
          <p:nvSpPr>
            <p:cNvPr id="24" name="Freeform 25">
              <a:extLst>
                <a:ext uri="{FF2B5EF4-FFF2-40B4-BE49-F238E27FC236}">
                  <a16:creationId xmlns:a16="http://schemas.microsoft.com/office/drawing/2014/main" id="{FA53C379-3652-A9DC-E060-442F90082CFE}"/>
                </a:ext>
              </a:extLst>
            </p:cNvPr>
            <p:cNvSpPr/>
            <p:nvPr/>
          </p:nvSpPr>
          <p:spPr>
            <a:xfrm>
              <a:off x="0" y="0"/>
              <a:ext cx="720226" cy="242051"/>
            </a:xfrm>
            <a:custGeom>
              <a:avLst/>
              <a:gdLst/>
              <a:ahLst/>
              <a:cxnLst/>
              <a:rect l="l" t="t" r="r" b="b"/>
              <a:pathLst>
                <a:path w="720226" h="242051">
                  <a:moveTo>
                    <a:pt x="0" y="0"/>
                  </a:moveTo>
                  <a:lnTo>
                    <a:pt x="720226" y="0"/>
                  </a:lnTo>
                  <a:lnTo>
                    <a:pt x="720226" y="242051"/>
                  </a:lnTo>
                  <a:lnTo>
                    <a:pt x="0" y="242051"/>
                  </a:lnTo>
                  <a:close/>
                </a:path>
              </a:pathLst>
            </a:custGeom>
            <a:solidFill>
              <a:srgbClr val="D9D9D9"/>
            </a:solidFill>
          </p:spPr>
          <p:txBody>
            <a:bodyPr/>
            <a:lstStyle/>
            <a:p>
              <a:endParaRPr lang="en-UA" sz="1200">
                <a:latin typeface="Open Sans" panose="020B0606030504020204" pitchFamily="34" charset="0"/>
                <a:ea typeface="Open Sans" panose="020B0606030504020204" pitchFamily="34" charset="0"/>
                <a:cs typeface="Open Sans" panose="020B0606030504020204" pitchFamily="34" charset="0"/>
              </a:endParaRPr>
            </a:p>
          </p:txBody>
        </p:sp>
        <p:sp>
          <p:nvSpPr>
            <p:cNvPr id="25" name="TextBox 26">
              <a:extLst>
                <a:ext uri="{FF2B5EF4-FFF2-40B4-BE49-F238E27FC236}">
                  <a16:creationId xmlns:a16="http://schemas.microsoft.com/office/drawing/2014/main" id="{D47DC494-476C-755C-C659-F410CA189E69}"/>
                </a:ext>
              </a:extLst>
            </p:cNvPr>
            <p:cNvSpPr txBox="1"/>
            <p:nvPr/>
          </p:nvSpPr>
          <p:spPr>
            <a:xfrm>
              <a:off x="0" y="-38100"/>
              <a:ext cx="720226" cy="280151"/>
            </a:xfrm>
            <a:prstGeom prst="rect">
              <a:avLst/>
            </a:prstGeom>
          </p:spPr>
          <p:txBody>
            <a:bodyPr lIns="33867" tIns="33867" rIns="33867" bIns="33867" rtlCol="0" anchor="ctr"/>
            <a:lstStyle/>
            <a:p>
              <a:pPr algn="ctr">
                <a:lnSpc>
                  <a:spcPts val="1773"/>
                </a:lnSpc>
              </a:pPr>
              <a:endParaRPr sz="1200">
                <a:latin typeface="Open Sans" panose="020B0606030504020204" pitchFamily="34" charset="0"/>
                <a:ea typeface="Open Sans" panose="020B0606030504020204" pitchFamily="34" charset="0"/>
                <a:cs typeface="Open Sans" panose="020B0606030504020204" pitchFamily="34" charset="0"/>
              </a:endParaRPr>
            </a:p>
          </p:txBody>
        </p:sp>
      </p:grpSp>
      <p:sp>
        <p:nvSpPr>
          <p:cNvPr id="26" name="AutoShape 27">
            <a:extLst>
              <a:ext uri="{FF2B5EF4-FFF2-40B4-BE49-F238E27FC236}">
                <a16:creationId xmlns:a16="http://schemas.microsoft.com/office/drawing/2014/main" id="{3212CCFF-485A-36EC-31D4-1AA133A04AE4}"/>
              </a:ext>
            </a:extLst>
          </p:cNvPr>
          <p:cNvSpPr/>
          <p:nvPr/>
        </p:nvSpPr>
        <p:spPr>
          <a:xfrm>
            <a:off x="812800" y="3383670"/>
            <a:ext cx="2634693" cy="0"/>
          </a:xfrm>
          <a:prstGeom prst="line">
            <a:avLst/>
          </a:prstGeom>
          <a:ln w="9525" cap="flat">
            <a:solidFill>
              <a:srgbClr val="FFFFFF"/>
            </a:solidFill>
            <a:prstDash val="sysDash"/>
            <a:headEnd type="none" w="sm" len="sm"/>
            <a:tailEnd type="none" w="sm" len="sm"/>
          </a:ln>
        </p:spPr>
        <p:txBody>
          <a:bodyPr/>
          <a:lstStyle/>
          <a:p>
            <a:endParaRPr lang="en-UA" sz="1200">
              <a:latin typeface="Open Sans" panose="020B0606030504020204" pitchFamily="34" charset="0"/>
              <a:ea typeface="Open Sans" panose="020B0606030504020204" pitchFamily="34" charset="0"/>
              <a:cs typeface="Open Sans" panose="020B0606030504020204" pitchFamily="34" charset="0"/>
            </a:endParaRPr>
          </a:p>
        </p:txBody>
      </p:sp>
      <p:sp>
        <p:nvSpPr>
          <p:cNvPr id="27" name="AutoShape 28">
            <a:extLst>
              <a:ext uri="{FF2B5EF4-FFF2-40B4-BE49-F238E27FC236}">
                <a16:creationId xmlns:a16="http://schemas.microsoft.com/office/drawing/2014/main" id="{39BCF14B-6E5B-356B-22CA-30168B1F5005}"/>
              </a:ext>
            </a:extLst>
          </p:cNvPr>
          <p:cNvSpPr/>
          <p:nvPr/>
        </p:nvSpPr>
        <p:spPr>
          <a:xfrm>
            <a:off x="2316780" y="4029386"/>
            <a:ext cx="1130713" cy="0"/>
          </a:xfrm>
          <a:prstGeom prst="line">
            <a:avLst/>
          </a:prstGeom>
          <a:ln w="19050" cap="flat">
            <a:solidFill>
              <a:srgbClr val="FFFFFF"/>
            </a:solidFill>
            <a:prstDash val="solid"/>
            <a:headEnd type="oval" w="lg" len="lg"/>
            <a:tailEnd type="none" w="sm" len="sm"/>
          </a:ln>
        </p:spPr>
        <p:txBody>
          <a:bodyPr/>
          <a:lstStyle/>
          <a:p>
            <a:endParaRPr lang="en-UA" sz="1200">
              <a:latin typeface="Open Sans" panose="020B0606030504020204" pitchFamily="34" charset="0"/>
              <a:ea typeface="Open Sans" panose="020B0606030504020204" pitchFamily="34" charset="0"/>
              <a:cs typeface="Open Sans" panose="020B0606030504020204" pitchFamily="34" charset="0"/>
            </a:endParaRPr>
          </a:p>
        </p:txBody>
      </p:sp>
      <p:sp>
        <p:nvSpPr>
          <p:cNvPr id="28" name="AutoShape 29">
            <a:extLst>
              <a:ext uri="{FF2B5EF4-FFF2-40B4-BE49-F238E27FC236}">
                <a16:creationId xmlns:a16="http://schemas.microsoft.com/office/drawing/2014/main" id="{A1195284-5CD9-84A4-DD0B-F05E52907AE3}"/>
              </a:ext>
            </a:extLst>
          </p:cNvPr>
          <p:cNvSpPr/>
          <p:nvPr/>
        </p:nvSpPr>
        <p:spPr>
          <a:xfrm>
            <a:off x="2316780" y="3383670"/>
            <a:ext cx="1130713" cy="0"/>
          </a:xfrm>
          <a:prstGeom prst="line">
            <a:avLst/>
          </a:prstGeom>
          <a:ln w="19050" cap="flat">
            <a:solidFill>
              <a:srgbClr val="FFFFFF"/>
            </a:solidFill>
            <a:prstDash val="solid"/>
            <a:headEnd type="oval" w="lg" len="lg"/>
            <a:tailEnd type="none" w="sm" len="sm"/>
          </a:ln>
        </p:spPr>
        <p:txBody>
          <a:bodyPr/>
          <a:lstStyle/>
          <a:p>
            <a:endParaRPr lang="en-UA" sz="1200">
              <a:latin typeface="Open Sans" panose="020B0606030504020204" pitchFamily="34" charset="0"/>
              <a:ea typeface="Open Sans" panose="020B0606030504020204" pitchFamily="34" charset="0"/>
              <a:cs typeface="Open Sans" panose="020B0606030504020204" pitchFamily="34" charset="0"/>
            </a:endParaRPr>
          </a:p>
        </p:txBody>
      </p:sp>
      <p:grpSp>
        <p:nvGrpSpPr>
          <p:cNvPr id="29" name="Group 30">
            <a:extLst>
              <a:ext uri="{FF2B5EF4-FFF2-40B4-BE49-F238E27FC236}">
                <a16:creationId xmlns:a16="http://schemas.microsoft.com/office/drawing/2014/main" id="{D9214AA0-E6A2-DE47-A4EE-111BDBB34964}"/>
              </a:ext>
            </a:extLst>
          </p:cNvPr>
          <p:cNvGrpSpPr/>
          <p:nvPr/>
        </p:nvGrpSpPr>
        <p:grpSpPr>
          <a:xfrm>
            <a:off x="3891236" y="1273923"/>
            <a:ext cx="2384889" cy="1010833"/>
            <a:chOff x="0" y="0"/>
            <a:chExt cx="1174201" cy="497684"/>
          </a:xfrm>
          <a:solidFill>
            <a:schemeClr val="tx2">
              <a:lumMod val="90000"/>
              <a:lumOff val="10000"/>
            </a:schemeClr>
          </a:solidFill>
        </p:grpSpPr>
        <p:sp>
          <p:nvSpPr>
            <p:cNvPr id="30" name="Freeform 31">
              <a:extLst>
                <a:ext uri="{FF2B5EF4-FFF2-40B4-BE49-F238E27FC236}">
                  <a16:creationId xmlns:a16="http://schemas.microsoft.com/office/drawing/2014/main" id="{1BA95674-0727-AE9D-B421-3D5A50CF6DDD}"/>
                </a:ext>
              </a:extLst>
            </p:cNvPr>
            <p:cNvSpPr/>
            <p:nvPr/>
          </p:nvSpPr>
          <p:spPr>
            <a:xfrm>
              <a:off x="0" y="0"/>
              <a:ext cx="1174201" cy="497684"/>
            </a:xfrm>
            <a:prstGeom prst="roundRect">
              <a:avLst/>
            </a:prstGeom>
            <a:grpFill/>
          </p:spPr>
          <p:txBody>
            <a:bodyPr/>
            <a:lstStyle/>
            <a:p>
              <a:endParaRPr lang="en-UA" sz="1200">
                <a:solidFill>
                  <a:schemeClr val="tx2">
                    <a:lumMod val="90000"/>
                    <a:lumOff val="1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1" name="TextBox 32">
              <a:extLst>
                <a:ext uri="{FF2B5EF4-FFF2-40B4-BE49-F238E27FC236}">
                  <a16:creationId xmlns:a16="http://schemas.microsoft.com/office/drawing/2014/main" id="{9D720FA9-B956-16D9-6B71-E11ADAA27AD9}"/>
                </a:ext>
              </a:extLst>
            </p:cNvPr>
            <p:cNvSpPr txBox="1"/>
            <p:nvPr/>
          </p:nvSpPr>
          <p:spPr>
            <a:xfrm>
              <a:off x="0" y="-38100"/>
              <a:ext cx="1174201" cy="535784"/>
            </a:xfrm>
            <a:prstGeom prst="roundRect">
              <a:avLst/>
            </a:prstGeom>
            <a:grpFill/>
          </p:spPr>
          <p:txBody>
            <a:bodyPr lIns="33867" tIns="33867" rIns="33867" bIns="33867" rtlCol="0" anchor="ctr"/>
            <a:lstStyle/>
            <a:p>
              <a:pPr algn="ctr">
                <a:lnSpc>
                  <a:spcPts val="1773"/>
                </a:lnSpc>
              </a:pPr>
              <a:endParaRPr sz="1200">
                <a:solidFill>
                  <a:schemeClr val="tx2">
                    <a:lumMod val="90000"/>
                    <a:lumOff val="10000"/>
                  </a:schemeClr>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32" name="Group 33">
            <a:extLst>
              <a:ext uri="{FF2B5EF4-FFF2-40B4-BE49-F238E27FC236}">
                <a16:creationId xmlns:a16="http://schemas.microsoft.com/office/drawing/2014/main" id="{B68F56C4-28ED-D31B-B5EA-8C3635FD2D26}"/>
              </a:ext>
            </a:extLst>
          </p:cNvPr>
          <p:cNvGrpSpPr/>
          <p:nvPr/>
        </p:nvGrpSpPr>
        <p:grpSpPr>
          <a:xfrm>
            <a:off x="6338385" y="1273923"/>
            <a:ext cx="2384889" cy="1010833"/>
            <a:chOff x="0" y="0"/>
            <a:chExt cx="1174201" cy="497684"/>
          </a:xfrm>
          <a:solidFill>
            <a:schemeClr val="tx2">
              <a:lumMod val="90000"/>
              <a:lumOff val="10000"/>
            </a:schemeClr>
          </a:solidFill>
        </p:grpSpPr>
        <p:sp>
          <p:nvSpPr>
            <p:cNvPr id="33" name="Freeform 34">
              <a:extLst>
                <a:ext uri="{FF2B5EF4-FFF2-40B4-BE49-F238E27FC236}">
                  <a16:creationId xmlns:a16="http://schemas.microsoft.com/office/drawing/2014/main" id="{AF39E8F6-7F39-3B9D-F6F5-633D0DB5F0C6}"/>
                </a:ext>
              </a:extLst>
            </p:cNvPr>
            <p:cNvSpPr/>
            <p:nvPr/>
          </p:nvSpPr>
          <p:spPr>
            <a:xfrm>
              <a:off x="0" y="0"/>
              <a:ext cx="1174201" cy="497684"/>
            </a:xfrm>
            <a:prstGeom prst="roundRect">
              <a:avLst/>
            </a:prstGeom>
            <a:grpFill/>
          </p:spPr>
          <p:txBody>
            <a:bodyPr/>
            <a:lstStyle/>
            <a:p>
              <a:endParaRPr lang="en-UA" sz="1200">
                <a:latin typeface="Open Sans" panose="020B0606030504020204" pitchFamily="34" charset="0"/>
                <a:ea typeface="Open Sans" panose="020B0606030504020204" pitchFamily="34" charset="0"/>
                <a:cs typeface="Open Sans" panose="020B0606030504020204" pitchFamily="34" charset="0"/>
              </a:endParaRPr>
            </a:p>
          </p:txBody>
        </p:sp>
        <p:sp>
          <p:nvSpPr>
            <p:cNvPr id="34" name="TextBox 35">
              <a:extLst>
                <a:ext uri="{FF2B5EF4-FFF2-40B4-BE49-F238E27FC236}">
                  <a16:creationId xmlns:a16="http://schemas.microsoft.com/office/drawing/2014/main" id="{5C864D08-543D-207C-F2D7-EC6159AEDF1A}"/>
                </a:ext>
              </a:extLst>
            </p:cNvPr>
            <p:cNvSpPr txBox="1"/>
            <p:nvPr/>
          </p:nvSpPr>
          <p:spPr>
            <a:xfrm>
              <a:off x="0" y="-38100"/>
              <a:ext cx="1174201" cy="535784"/>
            </a:xfrm>
            <a:prstGeom prst="roundRect">
              <a:avLst/>
            </a:prstGeom>
            <a:grpFill/>
          </p:spPr>
          <p:txBody>
            <a:bodyPr lIns="33867" tIns="33867" rIns="33867" bIns="33867" rtlCol="0" anchor="ctr"/>
            <a:lstStyle/>
            <a:p>
              <a:pPr algn="ctr">
                <a:lnSpc>
                  <a:spcPts val="1773"/>
                </a:lnSpc>
              </a:pPr>
              <a:endParaRPr sz="1200">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35" name="Group 36">
            <a:extLst>
              <a:ext uri="{FF2B5EF4-FFF2-40B4-BE49-F238E27FC236}">
                <a16:creationId xmlns:a16="http://schemas.microsoft.com/office/drawing/2014/main" id="{CB3899C1-06E6-44C3-FB54-3E985D87E5C5}"/>
              </a:ext>
            </a:extLst>
          </p:cNvPr>
          <p:cNvGrpSpPr/>
          <p:nvPr/>
        </p:nvGrpSpPr>
        <p:grpSpPr>
          <a:xfrm>
            <a:off x="8782543" y="1273923"/>
            <a:ext cx="2384889" cy="1010833"/>
            <a:chOff x="0" y="0"/>
            <a:chExt cx="1174201" cy="497684"/>
          </a:xfrm>
          <a:solidFill>
            <a:schemeClr val="tx2">
              <a:lumMod val="90000"/>
              <a:lumOff val="10000"/>
            </a:schemeClr>
          </a:solidFill>
        </p:grpSpPr>
        <p:sp>
          <p:nvSpPr>
            <p:cNvPr id="36" name="Freeform 37">
              <a:extLst>
                <a:ext uri="{FF2B5EF4-FFF2-40B4-BE49-F238E27FC236}">
                  <a16:creationId xmlns:a16="http://schemas.microsoft.com/office/drawing/2014/main" id="{42EFFBBC-67DD-8618-BDC3-7627693E8D81}"/>
                </a:ext>
              </a:extLst>
            </p:cNvPr>
            <p:cNvSpPr/>
            <p:nvPr/>
          </p:nvSpPr>
          <p:spPr>
            <a:xfrm>
              <a:off x="0" y="0"/>
              <a:ext cx="1174201" cy="497684"/>
            </a:xfrm>
            <a:prstGeom prst="roundRect">
              <a:avLst/>
            </a:prstGeom>
            <a:grpFill/>
          </p:spPr>
          <p:txBody>
            <a:bodyPr/>
            <a:lstStyle/>
            <a:p>
              <a:endParaRPr lang="en-UA" sz="1200">
                <a:latin typeface="Open Sans" panose="020B0606030504020204" pitchFamily="34" charset="0"/>
                <a:ea typeface="Open Sans" panose="020B0606030504020204" pitchFamily="34" charset="0"/>
                <a:cs typeface="Open Sans" panose="020B0606030504020204" pitchFamily="34" charset="0"/>
              </a:endParaRPr>
            </a:p>
          </p:txBody>
        </p:sp>
        <p:sp>
          <p:nvSpPr>
            <p:cNvPr id="37" name="TextBox 38">
              <a:extLst>
                <a:ext uri="{FF2B5EF4-FFF2-40B4-BE49-F238E27FC236}">
                  <a16:creationId xmlns:a16="http://schemas.microsoft.com/office/drawing/2014/main" id="{B961F10E-2E46-B194-9183-A9AD4FA39F60}"/>
                </a:ext>
              </a:extLst>
            </p:cNvPr>
            <p:cNvSpPr txBox="1"/>
            <p:nvPr/>
          </p:nvSpPr>
          <p:spPr>
            <a:xfrm>
              <a:off x="0" y="-38100"/>
              <a:ext cx="1174201" cy="535784"/>
            </a:xfrm>
            <a:prstGeom prst="roundRect">
              <a:avLst/>
            </a:prstGeom>
            <a:grpFill/>
          </p:spPr>
          <p:txBody>
            <a:bodyPr lIns="33867" tIns="33867" rIns="33867" bIns="33867" rtlCol="0" anchor="ctr"/>
            <a:lstStyle/>
            <a:p>
              <a:pPr algn="ctr">
                <a:lnSpc>
                  <a:spcPts val="1773"/>
                </a:lnSpc>
              </a:pPr>
              <a:endParaRPr sz="1200">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38" name="Group 39">
            <a:extLst>
              <a:ext uri="{FF2B5EF4-FFF2-40B4-BE49-F238E27FC236}">
                <a16:creationId xmlns:a16="http://schemas.microsoft.com/office/drawing/2014/main" id="{77211FD0-3DD0-6245-A8C8-893D851F9EE9}"/>
              </a:ext>
            </a:extLst>
          </p:cNvPr>
          <p:cNvGrpSpPr/>
          <p:nvPr/>
        </p:nvGrpSpPr>
        <p:grpSpPr>
          <a:xfrm>
            <a:off x="3891236" y="2343266"/>
            <a:ext cx="2384889" cy="1010833"/>
            <a:chOff x="0" y="0"/>
            <a:chExt cx="1174201" cy="497684"/>
          </a:xfrm>
        </p:grpSpPr>
        <p:sp>
          <p:nvSpPr>
            <p:cNvPr id="39" name="Freeform 40">
              <a:extLst>
                <a:ext uri="{FF2B5EF4-FFF2-40B4-BE49-F238E27FC236}">
                  <a16:creationId xmlns:a16="http://schemas.microsoft.com/office/drawing/2014/main" id="{29435B20-9B15-7D58-CCD8-E2A087825C3E}"/>
                </a:ext>
              </a:extLst>
            </p:cNvPr>
            <p:cNvSpPr/>
            <p:nvPr/>
          </p:nvSpPr>
          <p:spPr>
            <a:xfrm>
              <a:off x="0" y="0"/>
              <a:ext cx="1174201" cy="497684"/>
            </a:xfrm>
            <a:custGeom>
              <a:avLst/>
              <a:gdLst/>
              <a:ahLst/>
              <a:cxnLst/>
              <a:rect l="l" t="t" r="r" b="b"/>
              <a:pathLst>
                <a:path w="1174201" h="497684">
                  <a:moveTo>
                    <a:pt x="1174201" y="97387"/>
                  </a:moveTo>
                  <a:lnTo>
                    <a:pt x="1174201" y="400297"/>
                  </a:lnTo>
                  <a:cubicBezTo>
                    <a:pt x="1174201" y="426126"/>
                    <a:pt x="1163941" y="450896"/>
                    <a:pt x="1145677" y="469160"/>
                  </a:cubicBezTo>
                  <a:cubicBezTo>
                    <a:pt x="1127413" y="487424"/>
                    <a:pt x="1102643" y="497684"/>
                    <a:pt x="1076814" y="497684"/>
                  </a:cubicBezTo>
                  <a:lnTo>
                    <a:pt x="97387" y="497684"/>
                  </a:lnTo>
                  <a:cubicBezTo>
                    <a:pt x="43602" y="497684"/>
                    <a:pt x="0" y="454082"/>
                    <a:pt x="0" y="400297"/>
                  </a:cubicBezTo>
                  <a:lnTo>
                    <a:pt x="0" y="97387"/>
                  </a:lnTo>
                  <a:cubicBezTo>
                    <a:pt x="0" y="43602"/>
                    <a:pt x="43602" y="0"/>
                    <a:pt x="97387" y="0"/>
                  </a:cubicBezTo>
                  <a:lnTo>
                    <a:pt x="1076814" y="0"/>
                  </a:lnTo>
                  <a:cubicBezTo>
                    <a:pt x="1130599" y="0"/>
                    <a:pt x="1174201" y="43602"/>
                    <a:pt x="1174201" y="97387"/>
                  </a:cubicBezTo>
                  <a:close/>
                </a:path>
              </a:pathLst>
            </a:custGeom>
            <a:solidFill>
              <a:srgbClr val="FAD62A"/>
            </a:solidFill>
          </p:spPr>
          <p:txBody>
            <a:bodyPr/>
            <a:lstStyle/>
            <a:p>
              <a:endParaRPr lang="en-UA" sz="1200">
                <a:latin typeface="Open Sans" panose="020B0606030504020204" pitchFamily="34" charset="0"/>
                <a:ea typeface="Open Sans" panose="020B0606030504020204" pitchFamily="34" charset="0"/>
                <a:cs typeface="Open Sans" panose="020B0606030504020204" pitchFamily="34" charset="0"/>
              </a:endParaRPr>
            </a:p>
          </p:txBody>
        </p:sp>
        <p:sp>
          <p:nvSpPr>
            <p:cNvPr id="40" name="TextBox 41">
              <a:extLst>
                <a:ext uri="{FF2B5EF4-FFF2-40B4-BE49-F238E27FC236}">
                  <a16:creationId xmlns:a16="http://schemas.microsoft.com/office/drawing/2014/main" id="{F2CEB554-A89A-6F02-AA15-9055F3562F54}"/>
                </a:ext>
              </a:extLst>
            </p:cNvPr>
            <p:cNvSpPr txBox="1"/>
            <p:nvPr/>
          </p:nvSpPr>
          <p:spPr>
            <a:xfrm>
              <a:off x="0" y="-38100"/>
              <a:ext cx="1174201" cy="535784"/>
            </a:xfrm>
            <a:prstGeom prst="rect">
              <a:avLst/>
            </a:prstGeom>
          </p:spPr>
          <p:txBody>
            <a:bodyPr lIns="33867" tIns="33867" rIns="33867" bIns="33867" rtlCol="0" anchor="ctr"/>
            <a:lstStyle/>
            <a:p>
              <a:pPr algn="ctr">
                <a:lnSpc>
                  <a:spcPts val="1773"/>
                </a:lnSpc>
              </a:pPr>
              <a:endParaRPr sz="1200">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41" name="Group 42">
            <a:extLst>
              <a:ext uri="{FF2B5EF4-FFF2-40B4-BE49-F238E27FC236}">
                <a16:creationId xmlns:a16="http://schemas.microsoft.com/office/drawing/2014/main" id="{D390B9A7-A021-07F3-301B-E6424ACD9E73}"/>
              </a:ext>
            </a:extLst>
          </p:cNvPr>
          <p:cNvGrpSpPr/>
          <p:nvPr/>
        </p:nvGrpSpPr>
        <p:grpSpPr>
          <a:xfrm>
            <a:off x="6338385" y="2343266"/>
            <a:ext cx="2384889" cy="1010833"/>
            <a:chOff x="0" y="0"/>
            <a:chExt cx="1174201" cy="497684"/>
          </a:xfrm>
        </p:grpSpPr>
        <p:sp>
          <p:nvSpPr>
            <p:cNvPr id="42" name="Freeform 43">
              <a:extLst>
                <a:ext uri="{FF2B5EF4-FFF2-40B4-BE49-F238E27FC236}">
                  <a16:creationId xmlns:a16="http://schemas.microsoft.com/office/drawing/2014/main" id="{8BF6129D-7AA3-828E-F6DA-9D9D7CFA4EED}"/>
                </a:ext>
              </a:extLst>
            </p:cNvPr>
            <p:cNvSpPr/>
            <p:nvPr/>
          </p:nvSpPr>
          <p:spPr>
            <a:xfrm>
              <a:off x="0" y="0"/>
              <a:ext cx="1174201" cy="497684"/>
            </a:xfrm>
            <a:custGeom>
              <a:avLst/>
              <a:gdLst/>
              <a:ahLst/>
              <a:cxnLst/>
              <a:rect l="l" t="t" r="r" b="b"/>
              <a:pathLst>
                <a:path w="1174201" h="497684">
                  <a:moveTo>
                    <a:pt x="1174201" y="97387"/>
                  </a:moveTo>
                  <a:lnTo>
                    <a:pt x="1174201" y="400297"/>
                  </a:lnTo>
                  <a:cubicBezTo>
                    <a:pt x="1174201" y="426126"/>
                    <a:pt x="1163941" y="450896"/>
                    <a:pt x="1145677" y="469160"/>
                  </a:cubicBezTo>
                  <a:cubicBezTo>
                    <a:pt x="1127413" y="487424"/>
                    <a:pt x="1102643" y="497684"/>
                    <a:pt x="1076814" y="497684"/>
                  </a:cubicBezTo>
                  <a:lnTo>
                    <a:pt x="97387" y="497684"/>
                  </a:lnTo>
                  <a:cubicBezTo>
                    <a:pt x="43602" y="497684"/>
                    <a:pt x="0" y="454082"/>
                    <a:pt x="0" y="400297"/>
                  </a:cubicBezTo>
                  <a:lnTo>
                    <a:pt x="0" y="97387"/>
                  </a:lnTo>
                  <a:cubicBezTo>
                    <a:pt x="0" y="43602"/>
                    <a:pt x="43602" y="0"/>
                    <a:pt x="97387" y="0"/>
                  </a:cubicBezTo>
                  <a:lnTo>
                    <a:pt x="1076814" y="0"/>
                  </a:lnTo>
                  <a:cubicBezTo>
                    <a:pt x="1130599" y="0"/>
                    <a:pt x="1174201" y="43602"/>
                    <a:pt x="1174201" y="97387"/>
                  </a:cubicBezTo>
                  <a:close/>
                </a:path>
              </a:pathLst>
            </a:custGeom>
            <a:solidFill>
              <a:srgbClr val="FAD62A"/>
            </a:solidFill>
          </p:spPr>
          <p:txBody>
            <a:bodyPr/>
            <a:lstStyle/>
            <a:p>
              <a:endParaRPr lang="en-UA" sz="1200">
                <a:latin typeface="Open Sans" panose="020B0606030504020204" pitchFamily="34" charset="0"/>
                <a:ea typeface="Open Sans" panose="020B0606030504020204" pitchFamily="34" charset="0"/>
                <a:cs typeface="Open Sans" panose="020B0606030504020204" pitchFamily="34" charset="0"/>
              </a:endParaRPr>
            </a:p>
          </p:txBody>
        </p:sp>
        <p:sp>
          <p:nvSpPr>
            <p:cNvPr id="43" name="TextBox 44">
              <a:extLst>
                <a:ext uri="{FF2B5EF4-FFF2-40B4-BE49-F238E27FC236}">
                  <a16:creationId xmlns:a16="http://schemas.microsoft.com/office/drawing/2014/main" id="{4909F044-B4B7-323E-9C1A-BCF89027E744}"/>
                </a:ext>
              </a:extLst>
            </p:cNvPr>
            <p:cNvSpPr txBox="1"/>
            <p:nvPr/>
          </p:nvSpPr>
          <p:spPr>
            <a:xfrm>
              <a:off x="0" y="-38100"/>
              <a:ext cx="1174201" cy="535784"/>
            </a:xfrm>
            <a:prstGeom prst="rect">
              <a:avLst/>
            </a:prstGeom>
          </p:spPr>
          <p:txBody>
            <a:bodyPr lIns="33867" tIns="33867" rIns="33867" bIns="33867" rtlCol="0" anchor="ctr"/>
            <a:lstStyle/>
            <a:p>
              <a:pPr algn="ctr">
                <a:lnSpc>
                  <a:spcPts val="1773"/>
                </a:lnSpc>
              </a:pPr>
              <a:endParaRPr sz="1200">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44" name="Group 45">
            <a:extLst>
              <a:ext uri="{FF2B5EF4-FFF2-40B4-BE49-F238E27FC236}">
                <a16:creationId xmlns:a16="http://schemas.microsoft.com/office/drawing/2014/main" id="{20B9322D-2E48-AA6F-1598-F07041901085}"/>
              </a:ext>
            </a:extLst>
          </p:cNvPr>
          <p:cNvGrpSpPr/>
          <p:nvPr/>
        </p:nvGrpSpPr>
        <p:grpSpPr>
          <a:xfrm>
            <a:off x="8782543" y="2343266"/>
            <a:ext cx="2384889" cy="1010833"/>
            <a:chOff x="0" y="0"/>
            <a:chExt cx="1174201" cy="497684"/>
          </a:xfrm>
        </p:grpSpPr>
        <p:sp>
          <p:nvSpPr>
            <p:cNvPr id="45" name="Freeform 46">
              <a:extLst>
                <a:ext uri="{FF2B5EF4-FFF2-40B4-BE49-F238E27FC236}">
                  <a16:creationId xmlns:a16="http://schemas.microsoft.com/office/drawing/2014/main" id="{737FEE76-E23D-0F08-E9A9-B117C98C82DB}"/>
                </a:ext>
              </a:extLst>
            </p:cNvPr>
            <p:cNvSpPr/>
            <p:nvPr/>
          </p:nvSpPr>
          <p:spPr>
            <a:xfrm>
              <a:off x="0" y="0"/>
              <a:ext cx="1174201" cy="497684"/>
            </a:xfrm>
            <a:custGeom>
              <a:avLst/>
              <a:gdLst/>
              <a:ahLst/>
              <a:cxnLst/>
              <a:rect l="l" t="t" r="r" b="b"/>
              <a:pathLst>
                <a:path w="1174201" h="497684">
                  <a:moveTo>
                    <a:pt x="1174201" y="97387"/>
                  </a:moveTo>
                  <a:lnTo>
                    <a:pt x="1174201" y="400297"/>
                  </a:lnTo>
                  <a:cubicBezTo>
                    <a:pt x="1174201" y="426126"/>
                    <a:pt x="1163941" y="450896"/>
                    <a:pt x="1145677" y="469160"/>
                  </a:cubicBezTo>
                  <a:cubicBezTo>
                    <a:pt x="1127413" y="487424"/>
                    <a:pt x="1102643" y="497684"/>
                    <a:pt x="1076814" y="497684"/>
                  </a:cubicBezTo>
                  <a:lnTo>
                    <a:pt x="97387" y="497684"/>
                  </a:lnTo>
                  <a:cubicBezTo>
                    <a:pt x="43602" y="497684"/>
                    <a:pt x="0" y="454082"/>
                    <a:pt x="0" y="400297"/>
                  </a:cubicBezTo>
                  <a:lnTo>
                    <a:pt x="0" y="97387"/>
                  </a:lnTo>
                  <a:cubicBezTo>
                    <a:pt x="0" y="43602"/>
                    <a:pt x="43602" y="0"/>
                    <a:pt x="97387" y="0"/>
                  </a:cubicBezTo>
                  <a:lnTo>
                    <a:pt x="1076814" y="0"/>
                  </a:lnTo>
                  <a:cubicBezTo>
                    <a:pt x="1130599" y="0"/>
                    <a:pt x="1174201" y="43602"/>
                    <a:pt x="1174201" y="97387"/>
                  </a:cubicBezTo>
                  <a:close/>
                </a:path>
              </a:pathLst>
            </a:custGeom>
            <a:solidFill>
              <a:srgbClr val="FAD62A"/>
            </a:solidFill>
          </p:spPr>
          <p:txBody>
            <a:bodyPr/>
            <a:lstStyle/>
            <a:p>
              <a:endParaRPr lang="en-UA" sz="1200">
                <a:latin typeface="Open Sans" panose="020B0606030504020204" pitchFamily="34" charset="0"/>
                <a:ea typeface="Open Sans" panose="020B0606030504020204" pitchFamily="34" charset="0"/>
                <a:cs typeface="Open Sans" panose="020B0606030504020204" pitchFamily="34" charset="0"/>
              </a:endParaRPr>
            </a:p>
          </p:txBody>
        </p:sp>
        <p:sp>
          <p:nvSpPr>
            <p:cNvPr id="46" name="TextBox 47">
              <a:extLst>
                <a:ext uri="{FF2B5EF4-FFF2-40B4-BE49-F238E27FC236}">
                  <a16:creationId xmlns:a16="http://schemas.microsoft.com/office/drawing/2014/main" id="{3B90E890-7D0B-CCBB-CB5E-18C8AD20F89E}"/>
                </a:ext>
              </a:extLst>
            </p:cNvPr>
            <p:cNvSpPr txBox="1"/>
            <p:nvPr/>
          </p:nvSpPr>
          <p:spPr>
            <a:xfrm>
              <a:off x="0" y="-38100"/>
              <a:ext cx="1174201" cy="535784"/>
            </a:xfrm>
            <a:prstGeom prst="rect">
              <a:avLst/>
            </a:prstGeom>
          </p:spPr>
          <p:txBody>
            <a:bodyPr lIns="33867" tIns="33867" rIns="33867" bIns="33867" rtlCol="0" anchor="ctr"/>
            <a:lstStyle/>
            <a:p>
              <a:pPr algn="ctr">
                <a:lnSpc>
                  <a:spcPts val="1773"/>
                </a:lnSpc>
              </a:pPr>
              <a:endParaRPr sz="1200">
                <a:latin typeface="Open Sans" panose="020B0606030504020204" pitchFamily="34" charset="0"/>
                <a:ea typeface="Open Sans" panose="020B0606030504020204" pitchFamily="34" charset="0"/>
                <a:cs typeface="Open Sans" panose="020B0606030504020204" pitchFamily="34" charset="0"/>
              </a:endParaRPr>
            </a:p>
          </p:txBody>
        </p:sp>
      </p:grpSp>
      <p:sp>
        <p:nvSpPr>
          <p:cNvPr id="47" name="AutoShape 48">
            <a:extLst>
              <a:ext uri="{FF2B5EF4-FFF2-40B4-BE49-F238E27FC236}">
                <a16:creationId xmlns:a16="http://schemas.microsoft.com/office/drawing/2014/main" id="{B6D4FD30-099A-B1B9-6274-B4B15DC769E7}"/>
              </a:ext>
            </a:extLst>
          </p:cNvPr>
          <p:cNvSpPr/>
          <p:nvPr/>
        </p:nvSpPr>
        <p:spPr>
          <a:xfrm>
            <a:off x="3615300" y="3472570"/>
            <a:ext cx="8073114" cy="0"/>
          </a:xfrm>
          <a:prstGeom prst="line">
            <a:avLst/>
          </a:prstGeom>
          <a:ln w="19050" cap="flat">
            <a:solidFill>
              <a:srgbClr val="448CCA"/>
            </a:solidFill>
            <a:prstDash val="solid"/>
            <a:headEnd type="none" w="sm" len="sm"/>
            <a:tailEnd type="none" w="sm" len="sm"/>
          </a:ln>
        </p:spPr>
        <p:txBody>
          <a:bodyPr/>
          <a:lstStyle/>
          <a:p>
            <a:endParaRPr lang="en-UA" sz="120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49">
            <a:extLst>
              <a:ext uri="{FF2B5EF4-FFF2-40B4-BE49-F238E27FC236}">
                <a16:creationId xmlns:a16="http://schemas.microsoft.com/office/drawing/2014/main" id="{43B185AE-D31D-DC83-7325-3EA1D1A051BD}"/>
              </a:ext>
            </a:extLst>
          </p:cNvPr>
          <p:cNvSpPr/>
          <p:nvPr/>
        </p:nvSpPr>
        <p:spPr>
          <a:xfrm>
            <a:off x="6024804" y="3665026"/>
            <a:ext cx="359281" cy="359281"/>
          </a:xfrm>
          <a:custGeom>
            <a:avLst/>
            <a:gdLst/>
            <a:ahLst/>
            <a:cxnLst/>
            <a:rect l="l" t="t" r="r" b="b"/>
            <a:pathLst>
              <a:path w="538921" h="538921">
                <a:moveTo>
                  <a:pt x="0" y="0"/>
                </a:moveTo>
                <a:lnTo>
                  <a:pt x="538921" y="0"/>
                </a:lnTo>
                <a:lnTo>
                  <a:pt x="538921" y="538921"/>
                </a:lnTo>
                <a:lnTo>
                  <a:pt x="0" y="5389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A" sz="1200">
              <a:latin typeface="Open Sans" panose="020B0606030504020204" pitchFamily="34" charset="0"/>
              <a:ea typeface="Open Sans" panose="020B0606030504020204" pitchFamily="34" charset="0"/>
              <a:cs typeface="Open Sans" panose="020B0606030504020204" pitchFamily="34" charset="0"/>
            </a:endParaRPr>
          </a:p>
        </p:txBody>
      </p:sp>
      <p:grpSp>
        <p:nvGrpSpPr>
          <p:cNvPr id="49" name="Group 50">
            <a:extLst>
              <a:ext uri="{FF2B5EF4-FFF2-40B4-BE49-F238E27FC236}">
                <a16:creationId xmlns:a16="http://schemas.microsoft.com/office/drawing/2014/main" id="{2A9E88E2-07A0-18E2-AF10-4535F6B7C69D}"/>
              </a:ext>
            </a:extLst>
          </p:cNvPr>
          <p:cNvGrpSpPr/>
          <p:nvPr/>
        </p:nvGrpSpPr>
        <p:grpSpPr>
          <a:xfrm>
            <a:off x="3835528" y="4252200"/>
            <a:ext cx="1852467" cy="367069"/>
            <a:chOff x="0" y="0"/>
            <a:chExt cx="961403" cy="190504"/>
          </a:xfrm>
        </p:grpSpPr>
        <p:sp>
          <p:nvSpPr>
            <p:cNvPr id="50" name="Freeform 51">
              <a:extLst>
                <a:ext uri="{FF2B5EF4-FFF2-40B4-BE49-F238E27FC236}">
                  <a16:creationId xmlns:a16="http://schemas.microsoft.com/office/drawing/2014/main" id="{63160C82-8AD1-8CE4-973B-D1127067B8A2}"/>
                </a:ext>
              </a:extLst>
            </p:cNvPr>
            <p:cNvSpPr/>
            <p:nvPr/>
          </p:nvSpPr>
          <p:spPr>
            <a:xfrm>
              <a:off x="0" y="0"/>
              <a:ext cx="961403" cy="190504"/>
            </a:xfrm>
            <a:custGeom>
              <a:avLst/>
              <a:gdLst/>
              <a:ahLst/>
              <a:cxnLst/>
              <a:rect l="l" t="t" r="r" b="b"/>
              <a:pathLst>
                <a:path w="961403" h="190504">
                  <a:moveTo>
                    <a:pt x="961403" y="69654"/>
                  </a:moveTo>
                  <a:lnTo>
                    <a:pt x="961403" y="120849"/>
                  </a:lnTo>
                  <a:cubicBezTo>
                    <a:pt x="961403" y="139323"/>
                    <a:pt x="954064" y="157040"/>
                    <a:pt x="941002" y="170102"/>
                  </a:cubicBezTo>
                  <a:cubicBezTo>
                    <a:pt x="927939" y="183165"/>
                    <a:pt x="910222" y="190504"/>
                    <a:pt x="891749" y="190504"/>
                  </a:cubicBezTo>
                  <a:lnTo>
                    <a:pt x="69654" y="190504"/>
                  </a:lnTo>
                  <a:cubicBezTo>
                    <a:pt x="51181" y="190504"/>
                    <a:pt x="33464" y="183165"/>
                    <a:pt x="20401" y="170102"/>
                  </a:cubicBezTo>
                  <a:cubicBezTo>
                    <a:pt x="7339" y="157040"/>
                    <a:pt x="0" y="139323"/>
                    <a:pt x="0" y="120849"/>
                  </a:cubicBezTo>
                  <a:lnTo>
                    <a:pt x="0" y="69654"/>
                  </a:lnTo>
                  <a:cubicBezTo>
                    <a:pt x="0" y="51181"/>
                    <a:pt x="7339" y="33464"/>
                    <a:pt x="20401" y="20401"/>
                  </a:cubicBezTo>
                  <a:cubicBezTo>
                    <a:pt x="33464" y="7339"/>
                    <a:pt x="51181" y="0"/>
                    <a:pt x="69654" y="0"/>
                  </a:cubicBezTo>
                  <a:lnTo>
                    <a:pt x="891749" y="0"/>
                  </a:lnTo>
                  <a:cubicBezTo>
                    <a:pt x="910222" y="0"/>
                    <a:pt x="927939" y="7339"/>
                    <a:pt x="941002" y="20401"/>
                  </a:cubicBezTo>
                  <a:cubicBezTo>
                    <a:pt x="954064" y="33464"/>
                    <a:pt x="961403" y="51181"/>
                    <a:pt x="961403" y="69654"/>
                  </a:cubicBezTo>
                  <a:close/>
                </a:path>
              </a:pathLst>
            </a:custGeom>
            <a:solidFill>
              <a:srgbClr val="448CCA">
                <a:alpha val="40000"/>
              </a:srgbClr>
            </a:solidFill>
          </p:spPr>
          <p:txBody>
            <a:bodyPr/>
            <a:lstStyle/>
            <a:p>
              <a:endParaRPr lang="en-UA" sz="1200">
                <a:latin typeface="Open Sans" panose="020B0606030504020204" pitchFamily="34" charset="0"/>
                <a:ea typeface="Open Sans" panose="020B0606030504020204" pitchFamily="34" charset="0"/>
                <a:cs typeface="Open Sans" panose="020B0606030504020204" pitchFamily="34" charset="0"/>
              </a:endParaRPr>
            </a:p>
          </p:txBody>
        </p:sp>
        <p:sp>
          <p:nvSpPr>
            <p:cNvPr id="51" name="TextBox 52">
              <a:extLst>
                <a:ext uri="{FF2B5EF4-FFF2-40B4-BE49-F238E27FC236}">
                  <a16:creationId xmlns:a16="http://schemas.microsoft.com/office/drawing/2014/main" id="{60F9B530-7FC2-1F0F-1EAF-FF118BE014B8}"/>
                </a:ext>
              </a:extLst>
            </p:cNvPr>
            <p:cNvSpPr txBox="1"/>
            <p:nvPr/>
          </p:nvSpPr>
          <p:spPr>
            <a:xfrm>
              <a:off x="0" y="-38100"/>
              <a:ext cx="961403" cy="228604"/>
            </a:xfrm>
            <a:prstGeom prst="rect">
              <a:avLst/>
            </a:prstGeom>
          </p:spPr>
          <p:txBody>
            <a:bodyPr lIns="33867" tIns="33867" rIns="33867" bIns="33867" rtlCol="0" anchor="ctr"/>
            <a:lstStyle/>
            <a:p>
              <a:pPr algn="ctr">
                <a:lnSpc>
                  <a:spcPts val="1773"/>
                </a:lnSpc>
              </a:pPr>
              <a:endParaRPr sz="1200">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52" name="Group 53">
            <a:extLst>
              <a:ext uri="{FF2B5EF4-FFF2-40B4-BE49-F238E27FC236}">
                <a16:creationId xmlns:a16="http://schemas.microsoft.com/office/drawing/2014/main" id="{6E526D77-8818-5D29-D20B-BD8F72220F64}"/>
              </a:ext>
            </a:extLst>
          </p:cNvPr>
          <p:cNvGrpSpPr/>
          <p:nvPr/>
        </p:nvGrpSpPr>
        <p:grpSpPr>
          <a:xfrm>
            <a:off x="5814501" y="4252200"/>
            <a:ext cx="1852467" cy="367069"/>
            <a:chOff x="0" y="0"/>
            <a:chExt cx="961403" cy="190504"/>
          </a:xfrm>
        </p:grpSpPr>
        <p:sp>
          <p:nvSpPr>
            <p:cNvPr id="53" name="Freeform 54">
              <a:extLst>
                <a:ext uri="{FF2B5EF4-FFF2-40B4-BE49-F238E27FC236}">
                  <a16:creationId xmlns:a16="http://schemas.microsoft.com/office/drawing/2014/main" id="{7FDF268B-94FE-7938-1928-63D8901FE440}"/>
                </a:ext>
              </a:extLst>
            </p:cNvPr>
            <p:cNvSpPr/>
            <p:nvPr/>
          </p:nvSpPr>
          <p:spPr>
            <a:xfrm>
              <a:off x="0" y="0"/>
              <a:ext cx="961403" cy="190504"/>
            </a:xfrm>
            <a:custGeom>
              <a:avLst/>
              <a:gdLst/>
              <a:ahLst/>
              <a:cxnLst/>
              <a:rect l="l" t="t" r="r" b="b"/>
              <a:pathLst>
                <a:path w="961403" h="190504">
                  <a:moveTo>
                    <a:pt x="961403" y="69654"/>
                  </a:moveTo>
                  <a:lnTo>
                    <a:pt x="961403" y="120849"/>
                  </a:lnTo>
                  <a:cubicBezTo>
                    <a:pt x="961403" y="139323"/>
                    <a:pt x="954064" y="157040"/>
                    <a:pt x="941002" y="170102"/>
                  </a:cubicBezTo>
                  <a:cubicBezTo>
                    <a:pt x="927939" y="183165"/>
                    <a:pt x="910222" y="190504"/>
                    <a:pt x="891749" y="190504"/>
                  </a:cubicBezTo>
                  <a:lnTo>
                    <a:pt x="69654" y="190504"/>
                  </a:lnTo>
                  <a:cubicBezTo>
                    <a:pt x="51181" y="190504"/>
                    <a:pt x="33464" y="183165"/>
                    <a:pt x="20401" y="170102"/>
                  </a:cubicBezTo>
                  <a:cubicBezTo>
                    <a:pt x="7339" y="157040"/>
                    <a:pt x="0" y="139323"/>
                    <a:pt x="0" y="120849"/>
                  </a:cubicBezTo>
                  <a:lnTo>
                    <a:pt x="0" y="69654"/>
                  </a:lnTo>
                  <a:cubicBezTo>
                    <a:pt x="0" y="51181"/>
                    <a:pt x="7339" y="33464"/>
                    <a:pt x="20401" y="20401"/>
                  </a:cubicBezTo>
                  <a:cubicBezTo>
                    <a:pt x="33464" y="7339"/>
                    <a:pt x="51181" y="0"/>
                    <a:pt x="69654" y="0"/>
                  </a:cubicBezTo>
                  <a:lnTo>
                    <a:pt x="891749" y="0"/>
                  </a:lnTo>
                  <a:cubicBezTo>
                    <a:pt x="910222" y="0"/>
                    <a:pt x="927939" y="7339"/>
                    <a:pt x="941002" y="20401"/>
                  </a:cubicBezTo>
                  <a:cubicBezTo>
                    <a:pt x="954064" y="33464"/>
                    <a:pt x="961403" y="51181"/>
                    <a:pt x="961403" y="69654"/>
                  </a:cubicBezTo>
                  <a:close/>
                </a:path>
              </a:pathLst>
            </a:custGeom>
            <a:solidFill>
              <a:srgbClr val="448CCA">
                <a:alpha val="40000"/>
              </a:srgbClr>
            </a:solidFill>
          </p:spPr>
          <p:txBody>
            <a:bodyPr/>
            <a:lstStyle/>
            <a:p>
              <a:endParaRPr lang="en-UA" sz="1200">
                <a:latin typeface="Open Sans" panose="020B0606030504020204" pitchFamily="34" charset="0"/>
                <a:ea typeface="Open Sans" panose="020B0606030504020204" pitchFamily="34" charset="0"/>
                <a:cs typeface="Open Sans" panose="020B0606030504020204" pitchFamily="34" charset="0"/>
              </a:endParaRPr>
            </a:p>
          </p:txBody>
        </p:sp>
        <p:sp>
          <p:nvSpPr>
            <p:cNvPr id="54" name="TextBox 55">
              <a:extLst>
                <a:ext uri="{FF2B5EF4-FFF2-40B4-BE49-F238E27FC236}">
                  <a16:creationId xmlns:a16="http://schemas.microsoft.com/office/drawing/2014/main" id="{6A2C6CD4-98ED-14F1-498D-1EEB568E5EDF}"/>
                </a:ext>
              </a:extLst>
            </p:cNvPr>
            <p:cNvSpPr txBox="1"/>
            <p:nvPr/>
          </p:nvSpPr>
          <p:spPr>
            <a:xfrm>
              <a:off x="0" y="-38100"/>
              <a:ext cx="961403" cy="228604"/>
            </a:xfrm>
            <a:prstGeom prst="rect">
              <a:avLst/>
            </a:prstGeom>
          </p:spPr>
          <p:txBody>
            <a:bodyPr lIns="33867" tIns="33867" rIns="33867" bIns="33867" rtlCol="0" anchor="ctr"/>
            <a:lstStyle/>
            <a:p>
              <a:pPr algn="ctr">
                <a:lnSpc>
                  <a:spcPts val="1773"/>
                </a:lnSpc>
              </a:pPr>
              <a:endParaRPr sz="1200">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55" name="Group 56">
            <a:extLst>
              <a:ext uri="{FF2B5EF4-FFF2-40B4-BE49-F238E27FC236}">
                <a16:creationId xmlns:a16="http://schemas.microsoft.com/office/drawing/2014/main" id="{A72D375C-1913-1244-A573-C28558322307}"/>
              </a:ext>
            </a:extLst>
          </p:cNvPr>
          <p:cNvGrpSpPr/>
          <p:nvPr/>
        </p:nvGrpSpPr>
        <p:grpSpPr>
          <a:xfrm>
            <a:off x="7793474" y="4252200"/>
            <a:ext cx="1852467" cy="367069"/>
            <a:chOff x="0" y="0"/>
            <a:chExt cx="961403" cy="190504"/>
          </a:xfrm>
        </p:grpSpPr>
        <p:sp>
          <p:nvSpPr>
            <p:cNvPr id="56" name="Freeform 57">
              <a:extLst>
                <a:ext uri="{FF2B5EF4-FFF2-40B4-BE49-F238E27FC236}">
                  <a16:creationId xmlns:a16="http://schemas.microsoft.com/office/drawing/2014/main" id="{37CE0480-1AB6-AAE4-361A-CDC459A7616D}"/>
                </a:ext>
              </a:extLst>
            </p:cNvPr>
            <p:cNvSpPr/>
            <p:nvPr/>
          </p:nvSpPr>
          <p:spPr>
            <a:xfrm>
              <a:off x="0" y="0"/>
              <a:ext cx="961403" cy="190504"/>
            </a:xfrm>
            <a:custGeom>
              <a:avLst/>
              <a:gdLst/>
              <a:ahLst/>
              <a:cxnLst/>
              <a:rect l="l" t="t" r="r" b="b"/>
              <a:pathLst>
                <a:path w="961403" h="190504">
                  <a:moveTo>
                    <a:pt x="961403" y="69654"/>
                  </a:moveTo>
                  <a:lnTo>
                    <a:pt x="961403" y="120849"/>
                  </a:lnTo>
                  <a:cubicBezTo>
                    <a:pt x="961403" y="139323"/>
                    <a:pt x="954064" y="157040"/>
                    <a:pt x="941002" y="170102"/>
                  </a:cubicBezTo>
                  <a:cubicBezTo>
                    <a:pt x="927939" y="183165"/>
                    <a:pt x="910222" y="190504"/>
                    <a:pt x="891749" y="190504"/>
                  </a:cubicBezTo>
                  <a:lnTo>
                    <a:pt x="69654" y="190504"/>
                  </a:lnTo>
                  <a:cubicBezTo>
                    <a:pt x="51181" y="190504"/>
                    <a:pt x="33464" y="183165"/>
                    <a:pt x="20401" y="170102"/>
                  </a:cubicBezTo>
                  <a:cubicBezTo>
                    <a:pt x="7339" y="157040"/>
                    <a:pt x="0" y="139323"/>
                    <a:pt x="0" y="120849"/>
                  </a:cubicBezTo>
                  <a:lnTo>
                    <a:pt x="0" y="69654"/>
                  </a:lnTo>
                  <a:cubicBezTo>
                    <a:pt x="0" y="51181"/>
                    <a:pt x="7339" y="33464"/>
                    <a:pt x="20401" y="20401"/>
                  </a:cubicBezTo>
                  <a:cubicBezTo>
                    <a:pt x="33464" y="7339"/>
                    <a:pt x="51181" y="0"/>
                    <a:pt x="69654" y="0"/>
                  </a:cubicBezTo>
                  <a:lnTo>
                    <a:pt x="891749" y="0"/>
                  </a:lnTo>
                  <a:cubicBezTo>
                    <a:pt x="910222" y="0"/>
                    <a:pt x="927939" y="7339"/>
                    <a:pt x="941002" y="20401"/>
                  </a:cubicBezTo>
                  <a:cubicBezTo>
                    <a:pt x="954064" y="33464"/>
                    <a:pt x="961403" y="51181"/>
                    <a:pt x="961403" y="69654"/>
                  </a:cubicBezTo>
                  <a:close/>
                </a:path>
              </a:pathLst>
            </a:custGeom>
            <a:solidFill>
              <a:srgbClr val="448CCA">
                <a:alpha val="40000"/>
              </a:srgbClr>
            </a:solidFill>
          </p:spPr>
          <p:txBody>
            <a:bodyPr/>
            <a:lstStyle/>
            <a:p>
              <a:endParaRPr lang="en-UA" sz="1200">
                <a:latin typeface="Open Sans" panose="020B0606030504020204" pitchFamily="34" charset="0"/>
                <a:ea typeface="Open Sans" panose="020B0606030504020204" pitchFamily="34" charset="0"/>
                <a:cs typeface="Open Sans" panose="020B0606030504020204" pitchFamily="34" charset="0"/>
              </a:endParaRPr>
            </a:p>
          </p:txBody>
        </p:sp>
        <p:sp>
          <p:nvSpPr>
            <p:cNvPr id="57" name="TextBox 58">
              <a:extLst>
                <a:ext uri="{FF2B5EF4-FFF2-40B4-BE49-F238E27FC236}">
                  <a16:creationId xmlns:a16="http://schemas.microsoft.com/office/drawing/2014/main" id="{94392E62-BCFE-3ACD-CD25-6017F9341EAD}"/>
                </a:ext>
              </a:extLst>
            </p:cNvPr>
            <p:cNvSpPr txBox="1"/>
            <p:nvPr/>
          </p:nvSpPr>
          <p:spPr>
            <a:xfrm>
              <a:off x="0" y="-38100"/>
              <a:ext cx="961403" cy="228604"/>
            </a:xfrm>
            <a:prstGeom prst="rect">
              <a:avLst/>
            </a:prstGeom>
          </p:spPr>
          <p:txBody>
            <a:bodyPr lIns="33867" tIns="33867" rIns="33867" bIns="33867" rtlCol="0" anchor="ctr"/>
            <a:lstStyle/>
            <a:p>
              <a:pPr algn="ctr">
                <a:lnSpc>
                  <a:spcPts val="1773"/>
                </a:lnSpc>
              </a:pPr>
              <a:endParaRPr sz="1200">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58" name="Group 59">
            <a:extLst>
              <a:ext uri="{FF2B5EF4-FFF2-40B4-BE49-F238E27FC236}">
                <a16:creationId xmlns:a16="http://schemas.microsoft.com/office/drawing/2014/main" id="{1B322613-CE14-C996-7B8D-1EFBE67991FA}"/>
              </a:ext>
            </a:extLst>
          </p:cNvPr>
          <p:cNvGrpSpPr/>
          <p:nvPr/>
        </p:nvGrpSpPr>
        <p:grpSpPr>
          <a:xfrm>
            <a:off x="9772447" y="4252200"/>
            <a:ext cx="1852467" cy="367069"/>
            <a:chOff x="0" y="0"/>
            <a:chExt cx="961403" cy="190504"/>
          </a:xfrm>
        </p:grpSpPr>
        <p:sp>
          <p:nvSpPr>
            <p:cNvPr id="59" name="Freeform 60">
              <a:extLst>
                <a:ext uri="{FF2B5EF4-FFF2-40B4-BE49-F238E27FC236}">
                  <a16:creationId xmlns:a16="http://schemas.microsoft.com/office/drawing/2014/main" id="{3FF5E9DA-8AF5-1924-E412-800D7F2A61DC}"/>
                </a:ext>
              </a:extLst>
            </p:cNvPr>
            <p:cNvSpPr/>
            <p:nvPr/>
          </p:nvSpPr>
          <p:spPr>
            <a:xfrm>
              <a:off x="0" y="0"/>
              <a:ext cx="961403" cy="190504"/>
            </a:xfrm>
            <a:custGeom>
              <a:avLst/>
              <a:gdLst/>
              <a:ahLst/>
              <a:cxnLst/>
              <a:rect l="l" t="t" r="r" b="b"/>
              <a:pathLst>
                <a:path w="961403" h="190504">
                  <a:moveTo>
                    <a:pt x="961403" y="69654"/>
                  </a:moveTo>
                  <a:lnTo>
                    <a:pt x="961403" y="120849"/>
                  </a:lnTo>
                  <a:cubicBezTo>
                    <a:pt x="961403" y="139323"/>
                    <a:pt x="954064" y="157040"/>
                    <a:pt x="941002" y="170102"/>
                  </a:cubicBezTo>
                  <a:cubicBezTo>
                    <a:pt x="927939" y="183165"/>
                    <a:pt x="910222" y="190504"/>
                    <a:pt x="891749" y="190504"/>
                  </a:cubicBezTo>
                  <a:lnTo>
                    <a:pt x="69654" y="190504"/>
                  </a:lnTo>
                  <a:cubicBezTo>
                    <a:pt x="51181" y="190504"/>
                    <a:pt x="33464" y="183165"/>
                    <a:pt x="20401" y="170102"/>
                  </a:cubicBezTo>
                  <a:cubicBezTo>
                    <a:pt x="7339" y="157040"/>
                    <a:pt x="0" y="139323"/>
                    <a:pt x="0" y="120849"/>
                  </a:cubicBezTo>
                  <a:lnTo>
                    <a:pt x="0" y="69654"/>
                  </a:lnTo>
                  <a:cubicBezTo>
                    <a:pt x="0" y="51181"/>
                    <a:pt x="7339" y="33464"/>
                    <a:pt x="20401" y="20401"/>
                  </a:cubicBezTo>
                  <a:cubicBezTo>
                    <a:pt x="33464" y="7339"/>
                    <a:pt x="51181" y="0"/>
                    <a:pt x="69654" y="0"/>
                  </a:cubicBezTo>
                  <a:lnTo>
                    <a:pt x="891749" y="0"/>
                  </a:lnTo>
                  <a:cubicBezTo>
                    <a:pt x="910222" y="0"/>
                    <a:pt x="927939" y="7339"/>
                    <a:pt x="941002" y="20401"/>
                  </a:cubicBezTo>
                  <a:cubicBezTo>
                    <a:pt x="954064" y="33464"/>
                    <a:pt x="961403" y="51181"/>
                    <a:pt x="961403" y="69654"/>
                  </a:cubicBezTo>
                  <a:close/>
                </a:path>
              </a:pathLst>
            </a:custGeom>
            <a:solidFill>
              <a:srgbClr val="448CCA">
                <a:alpha val="40000"/>
              </a:srgbClr>
            </a:solidFill>
          </p:spPr>
          <p:txBody>
            <a:bodyPr/>
            <a:lstStyle/>
            <a:p>
              <a:endParaRPr lang="en-UA" sz="1200">
                <a:latin typeface="Open Sans" panose="020B0606030504020204" pitchFamily="34" charset="0"/>
                <a:ea typeface="Open Sans" panose="020B0606030504020204" pitchFamily="34" charset="0"/>
                <a:cs typeface="Open Sans" panose="020B0606030504020204" pitchFamily="34" charset="0"/>
              </a:endParaRPr>
            </a:p>
          </p:txBody>
        </p:sp>
        <p:sp>
          <p:nvSpPr>
            <p:cNvPr id="60" name="TextBox 61">
              <a:extLst>
                <a:ext uri="{FF2B5EF4-FFF2-40B4-BE49-F238E27FC236}">
                  <a16:creationId xmlns:a16="http://schemas.microsoft.com/office/drawing/2014/main" id="{C48680D5-2DAF-C7FB-B534-F1DB8DA869C4}"/>
                </a:ext>
              </a:extLst>
            </p:cNvPr>
            <p:cNvSpPr txBox="1"/>
            <p:nvPr/>
          </p:nvSpPr>
          <p:spPr>
            <a:xfrm>
              <a:off x="0" y="-38100"/>
              <a:ext cx="961403" cy="228604"/>
            </a:xfrm>
            <a:prstGeom prst="rect">
              <a:avLst/>
            </a:prstGeom>
          </p:spPr>
          <p:txBody>
            <a:bodyPr lIns="33867" tIns="33867" rIns="33867" bIns="33867" rtlCol="0" anchor="ctr"/>
            <a:lstStyle/>
            <a:p>
              <a:pPr algn="ctr">
                <a:lnSpc>
                  <a:spcPts val="1773"/>
                </a:lnSpc>
              </a:pPr>
              <a:endParaRPr sz="1200">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61" name="Group 62">
            <a:extLst>
              <a:ext uri="{FF2B5EF4-FFF2-40B4-BE49-F238E27FC236}">
                <a16:creationId xmlns:a16="http://schemas.microsoft.com/office/drawing/2014/main" id="{9ECDAC2E-682F-EA27-F043-03D98EF13480}"/>
              </a:ext>
            </a:extLst>
          </p:cNvPr>
          <p:cNvGrpSpPr/>
          <p:nvPr/>
        </p:nvGrpSpPr>
        <p:grpSpPr>
          <a:xfrm>
            <a:off x="3835035" y="5700803"/>
            <a:ext cx="1852467" cy="965015"/>
            <a:chOff x="0" y="0"/>
            <a:chExt cx="961403" cy="500829"/>
          </a:xfrm>
        </p:grpSpPr>
        <p:sp>
          <p:nvSpPr>
            <p:cNvPr id="62" name="Freeform 63">
              <a:extLst>
                <a:ext uri="{FF2B5EF4-FFF2-40B4-BE49-F238E27FC236}">
                  <a16:creationId xmlns:a16="http://schemas.microsoft.com/office/drawing/2014/main" id="{6D52DA27-96FF-56E8-1683-DD43D79BFE24}"/>
                </a:ext>
              </a:extLst>
            </p:cNvPr>
            <p:cNvSpPr/>
            <p:nvPr/>
          </p:nvSpPr>
          <p:spPr>
            <a:xfrm>
              <a:off x="0" y="0"/>
              <a:ext cx="961403" cy="500829"/>
            </a:xfrm>
            <a:custGeom>
              <a:avLst/>
              <a:gdLst/>
              <a:ahLst/>
              <a:cxnLst/>
              <a:rect l="l" t="t" r="r" b="b"/>
              <a:pathLst>
                <a:path w="961403" h="500829">
                  <a:moveTo>
                    <a:pt x="961403" y="69654"/>
                  </a:moveTo>
                  <a:lnTo>
                    <a:pt x="961403" y="431174"/>
                  </a:lnTo>
                  <a:cubicBezTo>
                    <a:pt x="961403" y="449648"/>
                    <a:pt x="954064" y="467365"/>
                    <a:pt x="941002" y="480427"/>
                  </a:cubicBezTo>
                  <a:cubicBezTo>
                    <a:pt x="927939" y="493490"/>
                    <a:pt x="910222" y="500829"/>
                    <a:pt x="891749" y="500829"/>
                  </a:cubicBezTo>
                  <a:lnTo>
                    <a:pt x="69654" y="500829"/>
                  </a:lnTo>
                  <a:cubicBezTo>
                    <a:pt x="51181" y="500829"/>
                    <a:pt x="33464" y="493490"/>
                    <a:pt x="20401" y="480427"/>
                  </a:cubicBezTo>
                  <a:cubicBezTo>
                    <a:pt x="7339" y="467365"/>
                    <a:pt x="0" y="449648"/>
                    <a:pt x="0" y="431174"/>
                  </a:cubicBezTo>
                  <a:lnTo>
                    <a:pt x="0" y="69654"/>
                  </a:lnTo>
                  <a:cubicBezTo>
                    <a:pt x="0" y="51181"/>
                    <a:pt x="7339" y="33464"/>
                    <a:pt x="20401" y="20401"/>
                  </a:cubicBezTo>
                  <a:cubicBezTo>
                    <a:pt x="33464" y="7339"/>
                    <a:pt x="51181" y="0"/>
                    <a:pt x="69654" y="0"/>
                  </a:cubicBezTo>
                  <a:lnTo>
                    <a:pt x="891749" y="0"/>
                  </a:lnTo>
                  <a:cubicBezTo>
                    <a:pt x="910222" y="0"/>
                    <a:pt x="927939" y="7339"/>
                    <a:pt x="941002" y="20401"/>
                  </a:cubicBezTo>
                  <a:cubicBezTo>
                    <a:pt x="954064" y="33464"/>
                    <a:pt x="961403" y="51181"/>
                    <a:pt x="961403" y="69654"/>
                  </a:cubicBezTo>
                  <a:close/>
                </a:path>
              </a:pathLst>
            </a:custGeom>
            <a:solidFill>
              <a:srgbClr val="F2C841">
                <a:alpha val="19608"/>
              </a:srgbClr>
            </a:solidFill>
          </p:spPr>
          <p:txBody>
            <a:bodyPr/>
            <a:lstStyle/>
            <a:p>
              <a:endParaRPr lang="en-UA" sz="1200">
                <a:latin typeface="Open Sans" panose="020B0606030504020204" pitchFamily="34" charset="0"/>
                <a:ea typeface="Open Sans" panose="020B0606030504020204" pitchFamily="34" charset="0"/>
                <a:cs typeface="Open Sans" panose="020B0606030504020204" pitchFamily="34" charset="0"/>
              </a:endParaRPr>
            </a:p>
          </p:txBody>
        </p:sp>
        <p:sp>
          <p:nvSpPr>
            <p:cNvPr id="63" name="TextBox 64">
              <a:extLst>
                <a:ext uri="{FF2B5EF4-FFF2-40B4-BE49-F238E27FC236}">
                  <a16:creationId xmlns:a16="http://schemas.microsoft.com/office/drawing/2014/main" id="{1BA870A3-7744-2AEA-CD65-7ED9697EAEE2}"/>
                </a:ext>
              </a:extLst>
            </p:cNvPr>
            <p:cNvSpPr txBox="1"/>
            <p:nvPr/>
          </p:nvSpPr>
          <p:spPr>
            <a:xfrm>
              <a:off x="0" y="-38100"/>
              <a:ext cx="961403" cy="538929"/>
            </a:xfrm>
            <a:prstGeom prst="rect">
              <a:avLst/>
            </a:prstGeom>
          </p:spPr>
          <p:txBody>
            <a:bodyPr lIns="33867" tIns="33867" rIns="33867" bIns="33867" rtlCol="0" anchor="ctr"/>
            <a:lstStyle/>
            <a:p>
              <a:pPr algn="ctr">
                <a:lnSpc>
                  <a:spcPts val="1773"/>
                </a:lnSpc>
              </a:pPr>
              <a:endParaRPr sz="1200">
                <a:latin typeface="Open Sans" panose="020B0606030504020204" pitchFamily="34" charset="0"/>
                <a:ea typeface="Open Sans" panose="020B0606030504020204" pitchFamily="34" charset="0"/>
                <a:cs typeface="Open Sans" panose="020B0606030504020204" pitchFamily="34" charset="0"/>
              </a:endParaRPr>
            </a:p>
          </p:txBody>
        </p:sp>
      </p:grpSp>
      <p:sp>
        <p:nvSpPr>
          <p:cNvPr id="64" name="TextBox 65">
            <a:extLst>
              <a:ext uri="{FF2B5EF4-FFF2-40B4-BE49-F238E27FC236}">
                <a16:creationId xmlns:a16="http://schemas.microsoft.com/office/drawing/2014/main" id="{9F823731-CA5F-12D4-287A-1325DCD435A6}"/>
              </a:ext>
            </a:extLst>
          </p:cNvPr>
          <p:cNvSpPr txBox="1"/>
          <p:nvPr/>
        </p:nvSpPr>
        <p:spPr>
          <a:xfrm>
            <a:off x="4403203" y="4965732"/>
            <a:ext cx="1017030" cy="512961"/>
          </a:xfrm>
          <a:prstGeom prst="rect">
            <a:avLst/>
          </a:prstGeom>
        </p:spPr>
        <p:txBody>
          <a:bodyPr wrap="square" lIns="0" tIns="0" rIns="0" bIns="0" rtlCol="0" anchor="t">
            <a:spAutoFit/>
          </a:bodyPr>
          <a:lstStyle/>
          <a:p>
            <a:pPr>
              <a:lnSpc>
                <a:spcPts val="1000"/>
              </a:lnSpc>
            </a:pPr>
            <a:r>
              <a:rPr lang="en-US" sz="1000" b="1">
                <a:solidFill>
                  <a:srgbClr val="000000"/>
                </a:solidFill>
                <a:latin typeface="Open Sans" panose="020B0606030504020204" pitchFamily="34" charset="0"/>
                <a:ea typeface="Open Sans" panose="020B0606030504020204" pitchFamily="34" charset="0"/>
                <a:cs typeface="Open Sans" panose="020B0606030504020204" pitchFamily="34" charset="0"/>
                <a:sym typeface="Montserrat Bold"/>
              </a:rPr>
              <a:t>of rehab </a:t>
            </a:r>
          </a:p>
          <a:p>
            <a:pPr>
              <a:lnSpc>
                <a:spcPts val="1000"/>
              </a:lnSpc>
            </a:pPr>
            <a:r>
              <a:rPr lang="en-US" sz="1000" b="1">
                <a:solidFill>
                  <a:srgbClr val="000000"/>
                </a:solidFill>
                <a:latin typeface="Open Sans" panose="020B0606030504020204" pitchFamily="34" charset="0"/>
                <a:ea typeface="Open Sans" panose="020B0606030504020204" pitchFamily="34" charset="0"/>
                <a:cs typeface="Open Sans" panose="020B0606030504020204" pitchFamily="34" charset="0"/>
                <a:sym typeface="Montserrat Bold"/>
              </a:rPr>
              <a:t>equipment delivered to 194 facilities</a:t>
            </a:r>
          </a:p>
        </p:txBody>
      </p:sp>
      <p:sp>
        <p:nvSpPr>
          <p:cNvPr id="65" name="TextBox 66">
            <a:extLst>
              <a:ext uri="{FF2B5EF4-FFF2-40B4-BE49-F238E27FC236}">
                <a16:creationId xmlns:a16="http://schemas.microsoft.com/office/drawing/2014/main" id="{C8000422-6527-A8EF-ACC5-D47FFD4F3649}"/>
              </a:ext>
            </a:extLst>
          </p:cNvPr>
          <p:cNvSpPr txBox="1"/>
          <p:nvPr/>
        </p:nvSpPr>
        <p:spPr>
          <a:xfrm>
            <a:off x="3975531" y="4710769"/>
            <a:ext cx="1044650" cy="256480"/>
          </a:xfrm>
          <a:prstGeom prst="rect">
            <a:avLst/>
          </a:prstGeom>
        </p:spPr>
        <p:txBody>
          <a:bodyPr lIns="0" tIns="0" rIns="0" bIns="0" rtlCol="0" anchor="t">
            <a:spAutoFit/>
          </a:bodyPr>
          <a:lstStyle/>
          <a:p>
            <a:pPr>
              <a:lnSpc>
                <a:spcPts val="2000"/>
              </a:lnSpc>
            </a:pPr>
            <a:r>
              <a:rPr lang="en-US" sz="2000" b="1">
                <a:solidFill>
                  <a:schemeClr val="tx2">
                    <a:lumMod val="90000"/>
                    <a:lumOff val="10000"/>
                  </a:schemeClr>
                </a:solidFill>
                <a:latin typeface="Open Sans" panose="020B0606030504020204" pitchFamily="34" charset="0"/>
                <a:ea typeface="Open Sans" panose="020B0606030504020204" pitchFamily="34" charset="0"/>
                <a:cs typeface="Open Sans" panose="020B0606030504020204" pitchFamily="34" charset="0"/>
                <a:sym typeface="Montserrat Heavy"/>
              </a:rPr>
              <a:t>3 000+</a:t>
            </a:r>
          </a:p>
        </p:txBody>
      </p:sp>
      <p:sp>
        <p:nvSpPr>
          <p:cNvPr id="66" name="TextBox 67">
            <a:extLst>
              <a:ext uri="{FF2B5EF4-FFF2-40B4-BE49-F238E27FC236}">
                <a16:creationId xmlns:a16="http://schemas.microsoft.com/office/drawing/2014/main" id="{AC96E81D-879D-7D2A-B5CD-7C73E1D82141}"/>
              </a:ext>
            </a:extLst>
          </p:cNvPr>
          <p:cNvSpPr txBox="1"/>
          <p:nvPr/>
        </p:nvSpPr>
        <p:spPr>
          <a:xfrm>
            <a:off x="6443323" y="4675957"/>
            <a:ext cx="1347799" cy="384721"/>
          </a:xfrm>
          <a:prstGeom prst="rect">
            <a:avLst/>
          </a:prstGeom>
        </p:spPr>
        <p:txBody>
          <a:bodyPr lIns="0" tIns="0" rIns="0" bIns="0" rtlCol="0" anchor="t">
            <a:spAutoFit/>
          </a:bodyPr>
          <a:lstStyle/>
          <a:p>
            <a:pPr>
              <a:lnSpc>
                <a:spcPts val="1000"/>
              </a:lnSpc>
            </a:pPr>
            <a:r>
              <a:rPr lang="en-US" sz="1000" b="1">
                <a:solidFill>
                  <a:srgbClr val="000000"/>
                </a:solidFill>
                <a:latin typeface="Open Sans" panose="020B0606030504020204" pitchFamily="34" charset="0"/>
                <a:ea typeface="Open Sans" panose="020B0606030504020204" pitchFamily="34" charset="0"/>
                <a:cs typeface="Open Sans" panose="020B0606030504020204" pitchFamily="34" charset="0"/>
                <a:sym typeface="Montserrat Bold"/>
              </a:rPr>
              <a:t>Vehicles</a:t>
            </a:r>
          </a:p>
          <a:p>
            <a:pPr>
              <a:lnSpc>
                <a:spcPts val="1000"/>
              </a:lnSpc>
            </a:pPr>
            <a:r>
              <a:rPr lang="en-US" sz="1000">
                <a:solidFill>
                  <a:srgbClr val="000000"/>
                </a:solidFill>
                <a:latin typeface="Open Sans" panose="020B0606030504020204" pitchFamily="34" charset="0"/>
                <a:ea typeface="Open Sans" panose="020B0606030504020204" pitchFamily="34" charset="0"/>
                <a:cs typeface="Open Sans" panose="020B0606030504020204" pitchFamily="34" charset="0"/>
                <a:sym typeface="Montserrat"/>
              </a:rPr>
              <a:t>(75 electric, 175 diesel)</a:t>
            </a:r>
          </a:p>
        </p:txBody>
      </p:sp>
      <p:sp>
        <p:nvSpPr>
          <p:cNvPr id="67" name="TextBox 68">
            <a:extLst>
              <a:ext uri="{FF2B5EF4-FFF2-40B4-BE49-F238E27FC236}">
                <a16:creationId xmlns:a16="http://schemas.microsoft.com/office/drawing/2014/main" id="{BDAC97D8-DBF1-60D7-2A69-851BCD1CE929}"/>
              </a:ext>
            </a:extLst>
          </p:cNvPr>
          <p:cNvSpPr txBox="1"/>
          <p:nvPr/>
        </p:nvSpPr>
        <p:spPr>
          <a:xfrm>
            <a:off x="4879944" y="4685234"/>
            <a:ext cx="1347799" cy="256480"/>
          </a:xfrm>
          <a:prstGeom prst="rect">
            <a:avLst/>
          </a:prstGeom>
        </p:spPr>
        <p:txBody>
          <a:bodyPr lIns="0" tIns="0" rIns="0" bIns="0" rtlCol="0" anchor="t">
            <a:spAutoFit/>
          </a:bodyPr>
          <a:lstStyle/>
          <a:p>
            <a:pPr>
              <a:lnSpc>
                <a:spcPts val="1000"/>
              </a:lnSpc>
            </a:pPr>
            <a:endParaRPr sz="1200">
              <a:solidFill>
                <a:schemeClr val="tx2">
                  <a:lumMod val="90000"/>
                  <a:lumOff val="10000"/>
                </a:schemeClr>
              </a:solidFill>
              <a:latin typeface="Open Sans" panose="020B0606030504020204" pitchFamily="34" charset="0"/>
              <a:ea typeface="Open Sans" panose="020B0606030504020204" pitchFamily="34" charset="0"/>
              <a:cs typeface="Open Sans" panose="020B0606030504020204" pitchFamily="34" charset="0"/>
            </a:endParaRPr>
          </a:p>
          <a:p>
            <a:pPr>
              <a:lnSpc>
                <a:spcPts val="1000"/>
              </a:lnSpc>
            </a:pPr>
            <a:r>
              <a:rPr lang="en-US" sz="1000" b="1">
                <a:solidFill>
                  <a:schemeClr val="tx2">
                    <a:lumMod val="90000"/>
                    <a:lumOff val="10000"/>
                  </a:schemeClr>
                </a:solidFill>
                <a:latin typeface="Open Sans" panose="020B0606030504020204" pitchFamily="34" charset="0"/>
                <a:ea typeface="Open Sans" panose="020B0606030504020204" pitchFamily="34" charset="0"/>
                <a:cs typeface="Open Sans" panose="020B0606030504020204" pitchFamily="34" charset="0"/>
                <a:sym typeface="Montserrat Heavy"/>
              </a:rPr>
              <a:t>units</a:t>
            </a:r>
          </a:p>
        </p:txBody>
      </p:sp>
      <p:sp>
        <p:nvSpPr>
          <p:cNvPr id="68" name="AutoShape 69">
            <a:extLst>
              <a:ext uri="{FF2B5EF4-FFF2-40B4-BE49-F238E27FC236}">
                <a16:creationId xmlns:a16="http://schemas.microsoft.com/office/drawing/2014/main" id="{B8B208AC-46E7-240E-AE07-0B9D570E4A19}"/>
              </a:ext>
            </a:extLst>
          </p:cNvPr>
          <p:cNvSpPr/>
          <p:nvPr/>
        </p:nvSpPr>
        <p:spPr>
          <a:xfrm flipV="1">
            <a:off x="5754176" y="4726757"/>
            <a:ext cx="0" cy="1278197"/>
          </a:xfrm>
          <a:prstGeom prst="line">
            <a:avLst/>
          </a:prstGeom>
          <a:ln w="9525" cap="flat">
            <a:solidFill>
              <a:srgbClr val="448CCA"/>
            </a:solidFill>
            <a:prstDash val="sysDash"/>
            <a:headEnd type="none" w="sm" len="sm"/>
            <a:tailEnd type="none" w="sm" len="sm"/>
          </a:ln>
        </p:spPr>
        <p:txBody>
          <a:bodyPr/>
          <a:lstStyle/>
          <a:p>
            <a:endParaRPr lang="en-UA" sz="1200">
              <a:latin typeface="Open Sans" panose="020B0606030504020204" pitchFamily="34" charset="0"/>
              <a:ea typeface="Open Sans" panose="020B0606030504020204" pitchFamily="34" charset="0"/>
              <a:cs typeface="Open Sans" panose="020B0606030504020204" pitchFamily="34" charset="0"/>
            </a:endParaRPr>
          </a:p>
        </p:txBody>
      </p:sp>
      <p:sp>
        <p:nvSpPr>
          <p:cNvPr id="69" name="AutoShape 70">
            <a:extLst>
              <a:ext uri="{FF2B5EF4-FFF2-40B4-BE49-F238E27FC236}">
                <a16:creationId xmlns:a16="http://schemas.microsoft.com/office/drawing/2014/main" id="{ADFA69C9-DE70-B2CB-8B72-8FCE40B808CE}"/>
              </a:ext>
            </a:extLst>
          </p:cNvPr>
          <p:cNvSpPr/>
          <p:nvPr/>
        </p:nvSpPr>
        <p:spPr>
          <a:xfrm flipV="1">
            <a:off x="7737205" y="4726757"/>
            <a:ext cx="0" cy="1278197"/>
          </a:xfrm>
          <a:prstGeom prst="line">
            <a:avLst/>
          </a:prstGeom>
          <a:ln w="9525" cap="flat">
            <a:solidFill>
              <a:srgbClr val="448CCA"/>
            </a:solidFill>
            <a:prstDash val="sysDash"/>
            <a:headEnd type="none" w="sm" len="sm"/>
            <a:tailEnd type="none" w="sm" len="sm"/>
          </a:ln>
        </p:spPr>
        <p:txBody>
          <a:bodyPr/>
          <a:lstStyle/>
          <a:p>
            <a:endParaRPr lang="en-UA" sz="1200">
              <a:latin typeface="Open Sans" panose="020B0606030504020204" pitchFamily="34" charset="0"/>
              <a:ea typeface="Open Sans" panose="020B0606030504020204" pitchFamily="34" charset="0"/>
              <a:cs typeface="Open Sans" panose="020B0606030504020204" pitchFamily="34" charset="0"/>
            </a:endParaRPr>
          </a:p>
        </p:txBody>
      </p:sp>
      <p:sp>
        <p:nvSpPr>
          <p:cNvPr id="70" name="AutoShape 71">
            <a:extLst>
              <a:ext uri="{FF2B5EF4-FFF2-40B4-BE49-F238E27FC236}">
                <a16:creationId xmlns:a16="http://schemas.microsoft.com/office/drawing/2014/main" id="{E4B3FB48-43CD-53C9-A3BF-531EE4F162CC}"/>
              </a:ext>
            </a:extLst>
          </p:cNvPr>
          <p:cNvSpPr/>
          <p:nvPr/>
        </p:nvSpPr>
        <p:spPr>
          <a:xfrm flipV="1">
            <a:off x="9726295" y="4739112"/>
            <a:ext cx="0" cy="1278197"/>
          </a:xfrm>
          <a:prstGeom prst="line">
            <a:avLst/>
          </a:prstGeom>
          <a:ln w="9525" cap="flat">
            <a:solidFill>
              <a:srgbClr val="448CCA"/>
            </a:solidFill>
            <a:prstDash val="sysDash"/>
            <a:headEnd type="none" w="sm" len="sm"/>
            <a:tailEnd type="none" w="sm" len="sm"/>
          </a:ln>
        </p:spPr>
        <p:txBody>
          <a:bodyPr/>
          <a:lstStyle/>
          <a:p>
            <a:endParaRPr lang="en-UA" sz="1200">
              <a:latin typeface="Open Sans" panose="020B0606030504020204" pitchFamily="34" charset="0"/>
              <a:ea typeface="Open Sans" panose="020B0606030504020204" pitchFamily="34" charset="0"/>
              <a:cs typeface="Open Sans" panose="020B0606030504020204" pitchFamily="34" charset="0"/>
            </a:endParaRPr>
          </a:p>
        </p:txBody>
      </p:sp>
      <p:sp>
        <p:nvSpPr>
          <p:cNvPr id="71" name="Freeform 72">
            <a:extLst>
              <a:ext uri="{FF2B5EF4-FFF2-40B4-BE49-F238E27FC236}">
                <a16:creationId xmlns:a16="http://schemas.microsoft.com/office/drawing/2014/main" id="{DFCED14C-1FDE-4B4C-87C2-A21AB9FC7BF9}"/>
              </a:ext>
            </a:extLst>
          </p:cNvPr>
          <p:cNvSpPr/>
          <p:nvPr/>
        </p:nvSpPr>
        <p:spPr>
          <a:xfrm>
            <a:off x="3912542" y="4318156"/>
            <a:ext cx="308574" cy="245702"/>
          </a:xfrm>
          <a:custGeom>
            <a:avLst/>
            <a:gdLst/>
            <a:ahLst/>
            <a:cxnLst/>
            <a:rect l="l" t="t" r="r" b="b"/>
            <a:pathLst>
              <a:path w="462861" h="368553">
                <a:moveTo>
                  <a:pt x="0" y="0"/>
                </a:moveTo>
                <a:lnTo>
                  <a:pt x="462861" y="0"/>
                </a:lnTo>
                <a:lnTo>
                  <a:pt x="462861" y="368553"/>
                </a:lnTo>
                <a:lnTo>
                  <a:pt x="0" y="3685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A" sz="1200">
              <a:latin typeface="Open Sans" panose="020B0606030504020204" pitchFamily="34" charset="0"/>
              <a:ea typeface="Open Sans" panose="020B0606030504020204" pitchFamily="34" charset="0"/>
              <a:cs typeface="Open Sans" panose="020B0606030504020204" pitchFamily="34" charset="0"/>
            </a:endParaRPr>
          </a:p>
        </p:txBody>
      </p:sp>
      <p:sp>
        <p:nvSpPr>
          <p:cNvPr id="72" name="Freeform 73">
            <a:extLst>
              <a:ext uri="{FF2B5EF4-FFF2-40B4-BE49-F238E27FC236}">
                <a16:creationId xmlns:a16="http://schemas.microsoft.com/office/drawing/2014/main" id="{9079A774-168A-4A70-ED65-EE51DE534764}"/>
              </a:ext>
            </a:extLst>
          </p:cNvPr>
          <p:cNvSpPr/>
          <p:nvPr/>
        </p:nvSpPr>
        <p:spPr>
          <a:xfrm>
            <a:off x="5947442" y="4306345"/>
            <a:ext cx="236331" cy="269324"/>
          </a:xfrm>
          <a:custGeom>
            <a:avLst/>
            <a:gdLst/>
            <a:ahLst/>
            <a:cxnLst/>
            <a:rect l="l" t="t" r="r" b="b"/>
            <a:pathLst>
              <a:path w="354497" h="403986">
                <a:moveTo>
                  <a:pt x="0" y="0"/>
                </a:moveTo>
                <a:lnTo>
                  <a:pt x="354497" y="0"/>
                </a:lnTo>
                <a:lnTo>
                  <a:pt x="354497" y="403986"/>
                </a:lnTo>
                <a:lnTo>
                  <a:pt x="0" y="40398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A" sz="1200">
              <a:latin typeface="Open Sans" panose="020B0606030504020204" pitchFamily="34" charset="0"/>
              <a:ea typeface="Open Sans" panose="020B0606030504020204" pitchFamily="34" charset="0"/>
              <a:cs typeface="Open Sans" panose="020B0606030504020204" pitchFamily="34" charset="0"/>
            </a:endParaRPr>
          </a:p>
        </p:txBody>
      </p:sp>
      <p:sp>
        <p:nvSpPr>
          <p:cNvPr id="73" name="Freeform 74">
            <a:extLst>
              <a:ext uri="{FF2B5EF4-FFF2-40B4-BE49-F238E27FC236}">
                <a16:creationId xmlns:a16="http://schemas.microsoft.com/office/drawing/2014/main" id="{FF0B5D25-1A43-6F49-83D1-E7E10986DD5D}"/>
              </a:ext>
            </a:extLst>
          </p:cNvPr>
          <p:cNvSpPr/>
          <p:nvPr/>
        </p:nvSpPr>
        <p:spPr>
          <a:xfrm>
            <a:off x="7927318" y="4298217"/>
            <a:ext cx="277799" cy="277452"/>
          </a:xfrm>
          <a:custGeom>
            <a:avLst/>
            <a:gdLst/>
            <a:ahLst/>
            <a:cxnLst/>
            <a:rect l="l" t="t" r="r" b="b"/>
            <a:pathLst>
              <a:path w="416699" h="416178">
                <a:moveTo>
                  <a:pt x="0" y="0"/>
                </a:moveTo>
                <a:lnTo>
                  <a:pt x="416700" y="0"/>
                </a:lnTo>
                <a:lnTo>
                  <a:pt x="416700" y="416178"/>
                </a:lnTo>
                <a:lnTo>
                  <a:pt x="0" y="41617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A" sz="1200">
              <a:latin typeface="Open Sans" panose="020B0606030504020204" pitchFamily="34" charset="0"/>
              <a:ea typeface="Open Sans" panose="020B0606030504020204" pitchFamily="34" charset="0"/>
              <a:cs typeface="Open Sans" panose="020B0606030504020204" pitchFamily="34" charset="0"/>
            </a:endParaRPr>
          </a:p>
        </p:txBody>
      </p:sp>
      <p:sp>
        <p:nvSpPr>
          <p:cNvPr id="74" name="Freeform 75">
            <a:extLst>
              <a:ext uri="{FF2B5EF4-FFF2-40B4-BE49-F238E27FC236}">
                <a16:creationId xmlns:a16="http://schemas.microsoft.com/office/drawing/2014/main" id="{4E3EBD35-E402-4DB7-DDC1-F1C388B9515D}"/>
              </a:ext>
            </a:extLst>
          </p:cNvPr>
          <p:cNvSpPr/>
          <p:nvPr/>
        </p:nvSpPr>
        <p:spPr>
          <a:xfrm>
            <a:off x="9900483" y="4306345"/>
            <a:ext cx="284099" cy="279483"/>
          </a:xfrm>
          <a:custGeom>
            <a:avLst/>
            <a:gdLst/>
            <a:ahLst/>
            <a:cxnLst/>
            <a:rect l="l" t="t" r="r" b="b"/>
            <a:pathLst>
              <a:path w="426149" h="419224">
                <a:moveTo>
                  <a:pt x="0" y="0"/>
                </a:moveTo>
                <a:lnTo>
                  <a:pt x="426149" y="0"/>
                </a:lnTo>
                <a:lnTo>
                  <a:pt x="426149" y="419224"/>
                </a:lnTo>
                <a:lnTo>
                  <a:pt x="0" y="41922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A" sz="1200">
              <a:latin typeface="Open Sans" panose="020B0606030504020204" pitchFamily="34" charset="0"/>
              <a:ea typeface="Open Sans" panose="020B0606030504020204" pitchFamily="34" charset="0"/>
              <a:cs typeface="Open Sans" panose="020B0606030504020204" pitchFamily="34" charset="0"/>
            </a:endParaRPr>
          </a:p>
        </p:txBody>
      </p:sp>
      <p:sp>
        <p:nvSpPr>
          <p:cNvPr id="75" name="Freeform 76">
            <a:extLst>
              <a:ext uri="{FF2B5EF4-FFF2-40B4-BE49-F238E27FC236}">
                <a16:creationId xmlns:a16="http://schemas.microsoft.com/office/drawing/2014/main" id="{AEB5CB7C-FA77-52EA-A726-321352AA6C20}"/>
              </a:ext>
            </a:extLst>
          </p:cNvPr>
          <p:cNvSpPr/>
          <p:nvPr/>
        </p:nvSpPr>
        <p:spPr>
          <a:xfrm>
            <a:off x="3974174" y="5757952"/>
            <a:ext cx="603439" cy="261044"/>
          </a:xfrm>
          <a:custGeom>
            <a:avLst/>
            <a:gdLst/>
            <a:ahLst/>
            <a:cxnLst/>
            <a:rect l="l" t="t" r="r" b="b"/>
            <a:pathLst>
              <a:path w="905158" h="391566">
                <a:moveTo>
                  <a:pt x="0" y="0"/>
                </a:moveTo>
                <a:lnTo>
                  <a:pt x="905158" y="0"/>
                </a:lnTo>
                <a:lnTo>
                  <a:pt x="905158" y="391566"/>
                </a:lnTo>
                <a:lnTo>
                  <a:pt x="0" y="391566"/>
                </a:lnTo>
                <a:lnTo>
                  <a:pt x="0" y="0"/>
                </a:lnTo>
                <a:close/>
              </a:path>
            </a:pathLst>
          </a:custGeom>
          <a:blipFill>
            <a:blip r:embed="rId12">
              <a:extLst>
                <a:ext uri="{96DAC541-7B7A-43D3-8B79-37D633B846F1}">
                  <asvg:svgBlip xmlns:asvg="http://schemas.microsoft.com/office/drawing/2016/SVG/main" r:embed="rId13"/>
                </a:ext>
              </a:extLst>
            </a:blip>
            <a:stretch>
              <a:fillRect b="-51701"/>
            </a:stretch>
          </a:blipFill>
        </p:spPr>
        <p:txBody>
          <a:bodyPr/>
          <a:lstStyle/>
          <a:p>
            <a:endParaRPr lang="en-UA" sz="1200">
              <a:latin typeface="Open Sans" panose="020B0606030504020204" pitchFamily="34" charset="0"/>
              <a:ea typeface="Open Sans" panose="020B0606030504020204" pitchFamily="34" charset="0"/>
              <a:cs typeface="Open Sans" panose="020B0606030504020204" pitchFamily="34" charset="0"/>
            </a:endParaRPr>
          </a:p>
        </p:txBody>
      </p:sp>
      <p:grpSp>
        <p:nvGrpSpPr>
          <p:cNvPr id="76" name="Group 77">
            <a:extLst>
              <a:ext uri="{FF2B5EF4-FFF2-40B4-BE49-F238E27FC236}">
                <a16:creationId xmlns:a16="http://schemas.microsoft.com/office/drawing/2014/main" id="{649730AA-C262-F1AB-E09B-20AC7FA89AE0}"/>
              </a:ext>
            </a:extLst>
          </p:cNvPr>
          <p:cNvGrpSpPr/>
          <p:nvPr/>
        </p:nvGrpSpPr>
        <p:grpSpPr>
          <a:xfrm>
            <a:off x="5820851" y="5705023"/>
            <a:ext cx="1852467" cy="984166"/>
            <a:chOff x="0" y="0"/>
            <a:chExt cx="961403" cy="444083"/>
          </a:xfrm>
        </p:grpSpPr>
        <p:sp>
          <p:nvSpPr>
            <p:cNvPr id="77" name="Freeform 78">
              <a:extLst>
                <a:ext uri="{FF2B5EF4-FFF2-40B4-BE49-F238E27FC236}">
                  <a16:creationId xmlns:a16="http://schemas.microsoft.com/office/drawing/2014/main" id="{874439E3-5919-C420-7809-C9C69951BB47}"/>
                </a:ext>
              </a:extLst>
            </p:cNvPr>
            <p:cNvSpPr/>
            <p:nvPr/>
          </p:nvSpPr>
          <p:spPr>
            <a:xfrm>
              <a:off x="0" y="0"/>
              <a:ext cx="961403" cy="444083"/>
            </a:xfrm>
            <a:custGeom>
              <a:avLst/>
              <a:gdLst/>
              <a:ahLst/>
              <a:cxnLst/>
              <a:rect l="l" t="t" r="r" b="b"/>
              <a:pathLst>
                <a:path w="961403" h="444083">
                  <a:moveTo>
                    <a:pt x="961403" y="69654"/>
                  </a:moveTo>
                  <a:lnTo>
                    <a:pt x="961403" y="374429"/>
                  </a:lnTo>
                  <a:cubicBezTo>
                    <a:pt x="961403" y="392902"/>
                    <a:pt x="954064" y="410619"/>
                    <a:pt x="941002" y="423682"/>
                  </a:cubicBezTo>
                  <a:cubicBezTo>
                    <a:pt x="927939" y="436744"/>
                    <a:pt x="910222" y="444083"/>
                    <a:pt x="891749" y="444083"/>
                  </a:cubicBezTo>
                  <a:lnTo>
                    <a:pt x="69654" y="444083"/>
                  </a:lnTo>
                  <a:cubicBezTo>
                    <a:pt x="51181" y="444083"/>
                    <a:pt x="33464" y="436744"/>
                    <a:pt x="20401" y="423682"/>
                  </a:cubicBezTo>
                  <a:cubicBezTo>
                    <a:pt x="7339" y="410619"/>
                    <a:pt x="0" y="392902"/>
                    <a:pt x="0" y="374429"/>
                  </a:cubicBezTo>
                  <a:lnTo>
                    <a:pt x="0" y="69654"/>
                  </a:lnTo>
                  <a:cubicBezTo>
                    <a:pt x="0" y="51181"/>
                    <a:pt x="7339" y="33464"/>
                    <a:pt x="20401" y="20401"/>
                  </a:cubicBezTo>
                  <a:cubicBezTo>
                    <a:pt x="33464" y="7339"/>
                    <a:pt x="51181" y="0"/>
                    <a:pt x="69654" y="0"/>
                  </a:cubicBezTo>
                  <a:lnTo>
                    <a:pt x="891749" y="0"/>
                  </a:lnTo>
                  <a:cubicBezTo>
                    <a:pt x="910222" y="0"/>
                    <a:pt x="927939" y="7339"/>
                    <a:pt x="941002" y="20401"/>
                  </a:cubicBezTo>
                  <a:cubicBezTo>
                    <a:pt x="954064" y="33464"/>
                    <a:pt x="961403" y="51181"/>
                    <a:pt x="961403" y="69654"/>
                  </a:cubicBezTo>
                  <a:close/>
                </a:path>
              </a:pathLst>
            </a:custGeom>
            <a:solidFill>
              <a:srgbClr val="F2C841">
                <a:alpha val="19608"/>
              </a:srgbClr>
            </a:solidFill>
          </p:spPr>
          <p:txBody>
            <a:bodyPr/>
            <a:lstStyle/>
            <a:p>
              <a:endParaRPr lang="en-UA" sz="1200">
                <a:latin typeface="Open Sans" panose="020B0606030504020204" pitchFamily="34" charset="0"/>
                <a:ea typeface="Open Sans" panose="020B0606030504020204" pitchFamily="34" charset="0"/>
                <a:cs typeface="Open Sans" panose="020B0606030504020204" pitchFamily="34" charset="0"/>
              </a:endParaRPr>
            </a:p>
          </p:txBody>
        </p:sp>
        <p:sp>
          <p:nvSpPr>
            <p:cNvPr id="78" name="TextBox 79">
              <a:extLst>
                <a:ext uri="{FF2B5EF4-FFF2-40B4-BE49-F238E27FC236}">
                  <a16:creationId xmlns:a16="http://schemas.microsoft.com/office/drawing/2014/main" id="{3F3C5B15-B199-29D7-4A77-314C51E418BF}"/>
                </a:ext>
              </a:extLst>
            </p:cNvPr>
            <p:cNvSpPr txBox="1"/>
            <p:nvPr/>
          </p:nvSpPr>
          <p:spPr>
            <a:xfrm>
              <a:off x="0" y="-38100"/>
              <a:ext cx="961403" cy="482183"/>
            </a:xfrm>
            <a:prstGeom prst="rect">
              <a:avLst/>
            </a:prstGeom>
          </p:spPr>
          <p:txBody>
            <a:bodyPr lIns="33867" tIns="33867" rIns="33867" bIns="33867" rtlCol="0" anchor="ctr"/>
            <a:lstStyle/>
            <a:p>
              <a:pPr algn="ctr">
                <a:lnSpc>
                  <a:spcPts val="1773"/>
                </a:lnSpc>
              </a:pPr>
              <a:endParaRPr sz="1200">
                <a:latin typeface="Open Sans" panose="020B0606030504020204" pitchFamily="34" charset="0"/>
                <a:ea typeface="Open Sans" panose="020B0606030504020204" pitchFamily="34" charset="0"/>
                <a:cs typeface="Open Sans" panose="020B0606030504020204" pitchFamily="34" charset="0"/>
              </a:endParaRPr>
            </a:p>
          </p:txBody>
        </p:sp>
      </p:grpSp>
      <p:sp>
        <p:nvSpPr>
          <p:cNvPr id="79" name="Freeform 80">
            <a:extLst>
              <a:ext uri="{FF2B5EF4-FFF2-40B4-BE49-F238E27FC236}">
                <a16:creationId xmlns:a16="http://schemas.microsoft.com/office/drawing/2014/main" id="{E6E75EE1-9930-3CA6-06E6-1687ACC4001D}"/>
              </a:ext>
            </a:extLst>
          </p:cNvPr>
          <p:cNvSpPr/>
          <p:nvPr/>
        </p:nvSpPr>
        <p:spPr>
          <a:xfrm>
            <a:off x="7018827" y="5813043"/>
            <a:ext cx="219215" cy="219215"/>
          </a:xfrm>
          <a:custGeom>
            <a:avLst/>
            <a:gdLst/>
            <a:ahLst/>
            <a:cxnLst/>
            <a:rect l="l" t="t" r="r" b="b"/>
            <a:pathLst>
              <a:path w="328823" h="328823">
                <a:moveTo>
                  <a:pt x="0" y="0"/>
                </a:moveTo>
                <a:lnTo>
                  <a:pt x="328823" y="0"/>
                </a:lnTo>
                <a:lnTo>
                  <a:pt x="328823" y="328823"/>
                </a:lnTo>
                <a:lnTo>
                  <a:pt x="0" y="32882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UA" sz="1200">
              <a:latin typeface="Open Sans" panose="020B0606030504020204" pitchFamily="34" charset="0"/>
              <a:ea typeface="Open Sans" panose="020B0606030504020204" pitchFamily="34" charset="0"/>
              <a:cs typeface="Open Sans" panose="020B0606030504020204" pitchFamily="34" charset="0"/>
            </a:endParaRPr>
          </a:p>
        </p:txBody>
      </p:sp>
      <p:sp>
        <p:nvSpPr>
          <p:cNvPr id="80" name="TextBox 81">
            <a:extLst>
              <a:ext uri="{FF2B5EF4-FFF2-40B4-BE49-F238E27FC236}">
                <a16:creationId xmlns:a16="http://schemas.microsoft.com/office/drawing/2014/main" id="{A1DE34B0-E32A-D567-1D1A-4C27709B0AAF}"/>
              </a:ext>
            </a:extLst>
          </p:cNvPr>
          <p:cNvSpPr txBox="1"/>
          <p:nvPr/>
        </p:nvSpPr>
        <p:spPr>
          <a:xfrm>
            <a:off x="5892913" y="5145166"/>
            <a:ext cx="491172" cy="256480"/>
          </a:xfrm>
          <a:prstGeom prst="rect">
            <a:avLst/>
          </a:prstGeom>
        </p:spPr>
        <p:txBody>
          <a:bodyPr lIns="0" tIns="0" rIns="0" bIns="0" rtlCol="0" anchor="t">
            <a:spAutoFit/>
          </a:bodyPr>
          <a:lstStyle/>
          <a:p>
            <a:pPr>
              <a:lnSpc>
                <a:spcPts val="2000"/>
              </a:lnSpc>
            </a:pPr>
            <a:r>
              <a:rPr lang="en-US" sz="2000" b="1">
                <a:solidFill>
                  <a:schemeClr val="tx2">
                    <a:lumMod val="90000"/>
                    <a:lumOff val="10000"/>
                  </a:schemeClr>
                </a:solidFill>
                <a:latin typeface="Open Sans" panose="020B0606030504020204" pitchFamily="34" charset="0"/>
                <a:ea typeface="Open Sans" panose="020B0606030504020204" pitchFamily="34" charset="0"/>
                <a:cs typeface="Open Sans" panose="020B0606030504020204" pitchFamily="34" charset="0"/>
                <a:sym typeface="Montserrat Heavy"/>
              </a:rPr>
              <a:t>1</a:t>
            </a:r>
            <a:r>
              <a:rPr lang="uk-UA" sz="2000" b="1">
                <a:solidFill>
                  <a:schemeClr val="tx2">
                    <a:lumMod val="90000"/>
                    <a:lumOff val="10000"/>
                  </a:schemeClr>
                </a:solidFill>
                <a:latin typeface="Open Sans" panose="020B0606030504020204" pitchFamily="34" charset="0"/>
                <a:ea typeface="Open Sans" panose="020B0606030504020204" pitchFamily="34" charset="0"/>
                <a:cs typeface="Open Sans" panose="020B0606030504020204" pitchFamily="34" charset="0"/>
                <a:sym typeface="Montserrat Heavy"/>
              </a:rPr>
              <a:t>29</a:t>
            </a:r>
            <a:endParaRPr lang="en-US" sz="2000" b="1">
              <a:solidFill>
                <a:schemeClr val="tx2">
                  <a:lumMod val="90000"/>
                  <a:lumOff val="10000"/>
                </a:schemeClr>
              </a:solidFill>
              <a:latin typeface="Open Sans" panose="020B0606030504020204" pitchFamily="34" charset="0"/>
              <a:ea typeface="Open Sans" panose="020B0606030504020204" pitchFamily="34" charset="0"/>
              <a:cs typeface="Open Sans" panose="020B0606030504020204" pitchFamily="34" charset="0"/>
              <a:sym typeface="Montserrat Heavy"/>
            </a:endParaRPr>
          </a:p>
        </p:txBody>
      </p:sp>
      <p:sp>
        <p:nvSpPr>
          <p:cNvPr id="81" name="TextBox 82">
            <a:extLst>
              <a:ext uri="{FF2B5EF4-FFF2-40B4-BE49-F238E27FC236}">
                <a16:creationId xmlns:a16="http://schemas.microsoft.com/office/drawing/2014/main" id="{7691E5F0-7564-19F1-E054-EBFBAE84C98C}"/>
              </a:ext>
            </a:extLst>
          </p:cNvPr>
          <p:cNvSpPr txBox="1"/>
          <p:nvPr/>
        </p:nvSpPr>
        <p:spPr>
          <a:xfrm>
            <a:off x="4403202" y="6070281"/>
            <a:ext cx="1221293" cy="256480"/>
          </a:xfrm>
          <a:prstGeom prst="rect">
            <a:avLst/>
          </a:prstGeom>
        </p:spPr>
        <p:txBody>
          <a:bodyPr lIns="0" tIns="0" rIns="0" bIns="0" rtlCol="0" anchor="t">
            <a:spAutoFit/>
          </a:bodyPr>
          <a:lstStyle/>
          <a:p>
            <a:pPr>
              <a:lnSpc>
                <a:spcPts val="1000"/>
              </a:lnSpc>
            </a:pPr>
            <a:r>
              <a:rPr lang="en-US" sz="1000" b="1">
                <a:solidFill>
                  <a:srgbClr val="000000"/>
                </a:solidFill>
                <a:latin typeface="Open Sans" panose="020B0606030504020204" pitchFamily="34" charset="0"/>
                <a:ea typeface="Open Sans" panose="020B0606030504020204" pitchFamily="34" charset="0"/>
                <a:cs typeface="Open Sans" panose="020B0606030504020204" pitchFamily="34" charset="0"/>
                <a:sym typeface="Montserrat Bold"/>
              </a:rPr>
              <a:t>Mental health</a:t>
            </a:r>
          </a:p>
          <a:p>
            <a:pPr>
              <a:lnSpc>
                <a:spcPts val="1000"/>
              </a:lnSpc>
            </a:pPr>
            <a:r>
              <a:rPr lang="en-US" sz="1000" b="1">
                <a:solidFill>
                  <a:srgbClr val="000000"/>
                </a:solidFill>
                <a:latin typeface="Open Sans" panose="020B0606030504020204" pitchFamily="34" charset="0"/>
                <a:ea typeface="Open Sans" panose="020B0606030504020204" pitchFamily="34" charset="0"/>
                <a:cs typeface="Open Sans" panose="020B0606030504020204" pitchFamily="34" charset="0"/>
                <a:sym typeface="Montserrat Bold"/>
              </a:rPr>
              <a:t>safe spaces</a:t>
            </a:r>
          </a:p>
        </p:txBody>
      </p:sp>
      <p:sp>
        <p:nvSpPr>
          <p:cNvPr id="82" name="TextBox 83">
            <a:extLst>
              <a:ext uri="{FF2B5EF4-FFF2-40B4-BE49-F238E27FC236}">
                <a16:creationId xmlns:a16="http://schemas.microsoft.com/office/drawing/2014/main" id="{BA9C6D1F-7192-E025-F643-27EBE735D7F6}"/>
              </a:ext>
            </a:extLst>
          </p:cNvPr>
          <p:cNvSpPr txBox="1"/>
          <p:nvPr/>
        </p:nvSpPr>
        <p:spPr>
          <a:xfrm>
            <a:off x="3978725" y="6095681"/>
            <a:ext cx="491172" cy="256480"/>
          </a:xfrm>
          <a:prstGeom prst="rect">
            <a:avLst/>
          </a:prstGeom>
        </p:spPr>
        <p:txBody>
          <a:bodyPr lIns="0" tIns="0" rIns="0" bIns="0" rtlCol="0" anchor="t">
            <a:spAutoFit/>
          </a:bodyPr>
          <a:lstStyle/>
          <a:p>
            <a:pPr>
              <a:lnSpc>
                <a:spcPts val="2000"/>
              </a:lnSpc>
            </a:pPr>
            <a:r>
              <a:rPr lang="en-US" sz="2000" b="1">
                <a:solidFill>
                  <a:srgbClr val="FFCC00"/>
                </a:solidFill>
                <a:latin typeface="Open Sans" panose="020B0606030504020204" pitchFamily="34" charset="0"/>
                <a:ea typeface="Open Sans" panose="020B0606030504020204" pitchFamily="34" charset="0"/>
                <a:cs typeface="Open Sans" panose="020B0606030504020204" pitchFamily="34" charset="0"/>
                <a:sym typeface="Montserrat Heavy"/>
              </a:rPr>
              <a:t>60</a:t>
            </a:r>
          </a:p>
        </p:txBody>
      </p:sp>
      <p:sp>
        <p:nvSpPr>
          <p:cNvPr id="83" name="TextBox 84">
            <a:extLst>
              <a:ext uri="{FF2B5EF4-FFF2-40B4-BE49-F238E27FC236}">
                <a16:creationId xmlns:a16="http://schemas.microsoft.com/office/drawing/2014/main" id="{A584CAC9-B4FA-6A42-89DA-B440051E236C}"/>
              </a:ext>
            </a:extLst>
          </p:cNvPr>
          <p:cNvSpPr txBox="1"/>
          <p:nvPr/>
        </p:nvSpPr>
        <p:spPr>
          <a:xfrm>
            <a:off x="4403202" y="6355283"/>
            <a:ext cx="1221293" cy="256480"/>
          </a:xfrm>
          <a:prstGeom prst="rect">
            <a:avLst/>
          </a:prstGeom>
        </p:spPr>
        <p:txBody>
          <a:bodyPr lIns="0" tIns="0" rIns="0" bIns="0" rtlCol="0" anchor="t">
            <a:spAutoFit/>
          </a:bodyPr>
          <a:lstStyle/>
          <a:p>
            <a:pPr>
              <a:lnSpc>
                <a:spcPts val="1000"/>
              </a:lnSpc>
            </a:pPr>
            <a:r>
              <a:rPr lang="en-US" sz="1000" b="1">
                <a:solidFill>
                  <a:srgbClr val="000000"/>
                </a:solidFill>
                <a:latin typeface="Open Sans" panose="020B0606030504020204" pitchFamily="34" charset="0"/>
                <a:ea typeface="Open Sans" panose="020B0606030504020204" pitchFamily="34" charset="0"/>
                <a:cs typeface="Open Sans" panose="020B0606030504020204" pitchFamily="34" charset="0"/>
                <a:sym typeface="Montserrat Bold"/>
              </a:rPr>
              <a:t>Rehab departments</a:t>
            </a:r>
          </a:p>
        </p:txBody>
      </p:sp>
      <p:sp>
        <p:nvSpPr>
          <p:cNvPr id="84" name="TextBox 85">
            <a:extLst>
              <a:ext uri="{FF2B5EF4-FFF2-40B4-BE49-F238E27FC236}">
                <a16:creationId xmlns:a16="http://schemas.microsoft.com/office/drawing/2014/main" id="{0BDE23E6-EF72-F7F1-DD7F-0EBE26B1C531}"/>
              </a:ext>
            </a:extLst>
          </p:cNvPr>
          <p:cNvSpPr txBox="1"/>
          <p:nvPr/>
        </p:nvSpPr>
        <p:spPr>
          <a:xfrm>
            <a:off x="3975531" y="6380683"/>
            <a:ext cx="491172" cy="256480"/>
          </a:xfrm>
          <a:prstGeom prst="rect">
            <a:avLst/>
          </a:prstGeom>
        </p:spPr>
        <p:txBody>
          <a:bodyPr lIns="0" tIns="0" rIns="0" bIns="0" rtlCol="0" anchor="t">
            <a:spAutoFit/>
          </a:bodyPr>
          <a:lstStyle/>
          <a:p>
            <a:pPr>
              <a:lnSpc>
                <a:spcPts val="2000"/>
              </a:lnSpc>
            </a:pPr>
            <a:r>
              <a:rPr lang="en-US" sz="2000" b="1">
                <a:solidFill>
                  <a:srgbClr val="FFCC00"/>
                </a:solidFill>
                <a:latin typeface="Open Sans" panose="020B0606030504020204" pitchFamily="34" charset="0"/>
                <a:ea typeface="Open Sans" panose="020B0606030504020204" pitchFamily="34" charset="0"/>
                <a:cs typeface="Open Sans" panose="020B0606030504020204" pitchFamily="34" charset="0"/>
                <a:sym typeface="Montserrat Heavy"/>
              </a:rPr>
              <a:t>8</a:t>
            </a:r>
          </a:p>
        </p:txBody>
      </p:sp>
      <p:sp>
        <p:nvSpPr>
          <p:cNvPr id="86" name="TextBox 87">
            <a:extLst>
              <a:ext uri="{FF2B5EF4-FFF2-40B4-BE49-F238E27FC236}">
                <a16:creationId xmlns:a16="http://schemas.microsoft.com/office/drawing/2014/main" id="{1FD74483-A6D0-7303-F046-1A9F0181F195}"/>
              </a:ext>
            </a:extLst>
          </p:cNvPr>
          <p:cNvSpPr txBox="1"/>
          <p:nvPr/>
        </p:nvSpPr>
        <p:spPr>
          <a:xfrm>
            <a:off x="519992" y="5057474"/>
            <a:ext cx="230017" cy="128240"/>
          </a:xfrm>
          <a:prstGeom prst="rect">
            <a:avLst/>
          </a:prstGeom>
        </p:spPr>
        <p:txBody>
          <a:bodyPr lIns="0" tIns="0" rIns="0" bIns="0" rtlCol="0" anchor="t">
            <a:spAutoFit/>
          </a:bodyPr>
          <a:lstStyle/>
          <a:p>
            <a:pPr algn="r">
              <a:lnSpc>
                <a:spcPts val="1000"/>
              </a:lnSpc>
            </a:pPr>
            <a:r>
              <a:rPr lang="en-US" sz="1000" b="1">
                <a:solidFill>
                  <a:srgbClr val="FFFFFF"/>
                </a:solidFill>
                <a:latin typeface="Open Sans" panose="020B0606030504020204" pitchFamily="34" charset="0"/>
                <a:ea typeface="Open Sans" panose="020B0606030504020204" pitchFamily="34" charset="0"/>
                <a:cs typeface="Open Sans" panose="020B0606030504020204" pitchFamily="34" charset="0"/>
                <a:sym typeface="Montserrat Bold"/>
              </a:rPr>
              <a:t>-</a:t>
            </a:r>
          </a:p>
        </p:txBody>
      </p:sp>
      <p:sp>
        <p:nvSpPr>
          <p:cNvPr id="87" name="TextBox 88">
            <a:extLst>
              <a:ext uri="{FF2B5EF4-FFF2-40B4-BE49-F238E27FC236}">
                <a16:creationId xmlns:a16="http://schemas.microsoft.com/office/drawing/2014/main" id="{B6540D77-3519-1B46-A6EC-34159C7ECC28}"/>
              </a:ext>
            </a:extLst>
          </p:cNvPr>
          <p:cNvSpPr txBox="1"/>
          <p:nvPr/>
        </p:nvSpPr>
        <p:spPr>
          <a:xfrm>
            <a:off x="519992" y="4710820"/>
            <a:ext cx="230017" cy="128240"/>
          </a:xfrm>
          <a:prstGeom prst="rect">
            <a:avLst/>
          </a:prstGeom>
        </p:spPr>
        <p:txBody>
          <a:bodyPr lIns="0" tIns="0" rIns="0" bIns="0" rtlCol="0" anchor="t">
            <a:spAutoFit/>
          </a:bodyPr>
          <a:lstStyle/>
          <a:p>
            <a:pPr algn="r">
              <a:lnSpc>
                <a:spcPts val="1000"/>
              </a:lnSpc>
            </a:pPr>
            <a:r>
              <a:rPr lang="en-US" sz="1000" b="1">
                <a:solidFill>
                  <a:srgbClr val="FFFFFF"/>
                </a:solidFill>
                <a:latin typeface="Open Sans" panose="020B0606030504020204" pitchFamily="34" charset="0"/>
                <a:ea typeface="Open Sans" panose="020B0606030504020204" pitchFamily="34" charset="0"/>
                <a:cs typeface="Open Sans" panose="020B0606030504020204" pitchFamily="34" charset="0"/>
                <a:sym typeface="Montserrat Bold"/>
              </a:rPr>
              <a:t>100</a:t>
            </a:r>
          </a:p>
        </p:txBody>
      </p:sp>
      <p:sp>
        <p:nvSpPr>
          <p:cNvPr id="88" name="TextBox 89">
            <a:extLst>
              <a:ext uri="{FF2B5EF4-FFF2-40B4-BE49-F238E27FC236}">
                <a16:creationId xmlns:a16="http://schemas.microsoft.com/office/drawing/2014/main" id="{2FFC7E7E-29F8-04CC-D87D-2CB65D4951D0}"/>
              </a:ext>
            </a:extLst>
          </p:cNvPr>
          <p:cNvSpPr txBox="1"/>
          <p:nvPr/>
        </p:nvSpPr>
        <p:spPr>
          <a:xfrm>
            <a:off x="457200" y="4367920"/>
            <a:ext cx="292808" cy="128240"/>
          </a:xfrm>
          <a:prstGeom prst="rect">
            <a:avLst/>
          </a:prstGeom>
        </p:spPr>
        <p:txBody>
          <a:bodyPr lIns="0" tIns="0" rIns="0" bIns="0" rtlCol="0" anchor="t">
            <a:spAutoFit/>
          </a:bodyPr>
          <a:lstStyle/>
          <a:p>
            <a:pPr algn="r">
              <a:lnSpc>
                <a:spcPts val="1000"/>
              </a:lnSpc>
            </a:pPr>
            <a:r>
              <a:rPr lang="en-US" sz="1000" b="1">
                <a:solidFill>
                  <a:srgbClr val="FFFFFF"/>
                </a:solidFill>
                <a:latin typeface="Open Sans" panose="020B0606030504020204" pitchFamily="34" charset="0"/>
                <a:ea typeface="Open Sans" panose="020B0606030504020204" pitchFamily="34" charset="0"/>
                <a:cs typeface="Open Sans" panose="020B0606030504020204" pitchFamily="34" charset="0"/>
                <a:sym typeface="Montserrat Bold"/>
              </a:rPr>
              <a:t>200</a:t>
            </a:r>
          </a:p>
        </p:txBody>
      </p:sp>
      <p:sp>
        <p:nvSpPr>
          <p:cNvPr id="89" name="TextBox 90">
            <a:extLst>
              <a:ext uri="{FF2B5EF4-FFF2-40B4-BE49-F238E27FC236}">
                <a16:creationId xmlns:a16="http://schemas.microsoft.com/office/drawing/2014/main" id="{E19EED0B-DEC7-9D45-88B4-C8EF24660545}"/>
              </a:ext>
            </a:extLst>
          </p:cNvPr>
          <p:cNvSpPr txBox="1"/>
          <p:nvPr/>
        </p:nvSpPr>
        <p:spPr>
          <a:xfrm>
            <a:off x="457200" y="4018670"/>
            <a:ext cx="292808" cy="128240"/>
          </a:xfrm>
          <a:prstGeom prst="rect">
            <a:avLst/>
          </a:prstGeom>
        </p:spPr>
        <p:txBody>
          <a:bodyPr lIns="0" tIns="0" rIns="0" bIns="0" rtlCol="0" anchor="t">
            <a:spAutoFit/>
          </a:bodyPr>
          <a:lstStyle/>
          <a:p>
            <a:pPr algn="r">
              <a:lnSpc>
                <a:spcPts val="1000"/>
              </a:lnSpc>
            </a:pPr>
            <a:r>
              <a:rPr lang="en-US" sz="1000" b="1">
                <a:solidFill>
                  <a:srgbClr val="FFFFFF"/>
                </a:solidFill>
                <a:latin typeface="Open Sans" panose="020B0606030504020204" pitchFamily="34" charset="0"/>
                <a:ea typeface="Open Sans" panose="020B0606030504020204" pitchFamily="34" charset="0"/>
                <a:cs typeface="Open Sans" panose="020B0606030504020204" pitchFamily="34" charset="0"/>
                <a:sym typeface="Montserrat Bold"/>
              </a:rPr>
              <a:t>300</a:t>
            </a:r>
          </a:p>
        </p:txBody>
      </p:sp>
      <p:sp>
        <p:nvSpPr>
          <p:cNvPr id="90" name="TextBox 91">
            <a:extLst>
              <a:ext uri="{FF2B5EF4-FFF2-40B4-BE49-F238E27FC236}">
                <a16:creationId xmlns:a16="http://schemas.microsoft.com/office/drawing/2014/main" id="{0C30BBAB-DD88-FBAF-C0EF-3B165F2D0435}"/>
              </a:ext>
            </a:extLst>
          </p:cNvPr>
          <p:cNvSpPr txBox="1"/>
          <p:nvPr/>
        </p:nvSpPr>
        <p:spPr>
          <a:xfrm>
            <a:off x="457200" y="3669420"/>
            <a:ext cx="292808" cy="128240"/>
          </a:xfrm>
          <a:prstGeom prst="rect">
            <a:avLst/>
          </a:prstGeom>
        </p:spPr>
        <p:txBody>
          <a:bodyPr lIns="0" tIns="0" rIns="0" bIns="0" rtlCol="0" anchor="t">
            <a:spAutoFit/>
          </a:bodyPr>
          <a:lstStyle/>
          <a:p>
            <a:pPr algn="r">
              <a:lnSpc>
                <a:spcPts val="1000"/>
              </a:lnSpc>
            </a:pPr>
            <a:r>
              <a:rPr lang="en-US" sz="1000" b="1">
                <a:solidFill>
                  <a:srgbClr val="FFFFFF"/>
                </a:solidFill>
                <a:latin typeface="Open Sans" panose="020B0606030504020204" pitchFamily="34" charset="0"/>
                <a:ea typeface="Open Sans" panose="020B0606030504020204" pitchFamily="34" charset="0"/>
                <a:cs typeface="Open Sans" panose="020B0606030504020204" pitchFamily="34" charset="0"/>
                <a:sym typeface="Montserrat Bold"/>
              </a:rPr>
              <a:t>400</a:t>
            </a:r>
          </a:p>
        </p:txBody>
      </p:sp>
      <p:sp>
        <p:nvSpPr>
          <p:cNvPr id="91" name="TextBox 92">
            <a:extLst>
              <a:ext uri="{FF2B5EF4-FFF2-40B4-BE49-F238E27FC236}">
                <a16:creationId xmlns:a16="http://schemas.microsoft.com/office/drawing/2014/main" id="{3B32F2F3-CFB7-C0B8-6FFF-1CAF4FF71377}"/>
              </a:ext>
            </a:extLst>
          </p:cNvPr>
          <p:cNvSpPr txBox="1"/>
          <p:nvPr/>
        </p:nvSpPr>
        <p:spPr>
          <a:xfrm>
            <a:off x="457200" y="3320170"/>
            <a:ext cx="292808" cy="128240"/>
          </a:xfrm>
          <a:prstGeom prst="rect">
            <a:avLst/>
          </a:prstGeom>
        </p:spPr>
        <p:txBody>
          <a:bodyPr lIns="0" tIns="0" rIns="0" bIns="0" rtlCol="0" anchor="t">
            <a:spAutoFit/>
          </a:bodyPr>
          <a:lstStyle/>
          <a:p>
            <a:pPr algn="r">
              <a:lnSpc>
                <a:spcPts val="1000"/>
              </a:lnSpc>
            </a:pPr>
            <a:r>
              <a:rPr lang="en-US" sz="1000" b="1">
                <a:solidFill>
                  <a:srgbClr val="FFFFFF"/>
                </a:solidFill>
                <a:latin typeface="Open Sans" panose="020B0606030504020204" pitchFamily="34" charset="0"/>
                <a:ea typeface="Open Sans" panose="020B0606030504020204" pitchFamily="34" charset="0"/>
                <a:cs typeface="Open Sans" panose="020B0606030504020204" pitchFamily="34" charset="0"/>
                <a:sym typeface="Montserrat Bold"/>
              </a:rPr>
              <a:t>500</a:t>
            </a:r>
          </a:p>
        </p:txBody>
      </p:sp>
      <p:sp>
        <p:nvSpPr>
          <p:cNvPr id="92" name="TextBox 93">
            <a:extLst>
              <a:ext uri="{FF2B5EF4-FFF2-40B4-BE49-F238E27FC236}">
                <a16:creationId xmlns:a16="http://schemas.microsoft.com/office/drawing/2014/main" id="{F21EC553-66E8-9DA9-E508-80B434693BE2}"/>
              </a:ext>
            </a:extLst>
          </p:cNvPr>
          <p:cNvSpPr txBox="1"/>
          <p:nvPr/>
        </p:nvSpPr>
        <p:spPr>
          <a:xfrm>
            <a:off x="457200" y="2970920"/>
            <a:ext cx="292808" cy="128240"/>
          </a:xfrm>
          <a:prstGeom prst="rect">
            <a:avLst/>
          </a:prstGeom>
        </p:spPr>
        <p:txBody>
          <a:bodyPr lIns="0" tIns="0" rIns="0" bIns="0" rtlCol="0" anchor="t">
            <a:spAutoFit/>
          </a:bodyPr>
          <a:lstStyle/>
          <a:p>
            <a:pPr algn="r">
              <a:lnSpc>
                <a:spcPts val="1000"/>
              </a:lnSpc>
            </a:pPr>
            <a:r>
              <a:rPr lang="en-US" sz="1000" b="1">
                <a:solidFill>
                  <a:srgbClr val="FFFFFF"/>
                </a:solidFill>
                <a:latin typeface="Open Sans" panose="020B0606030504020204" pitchFamily="34" charset="0"/>
                <a:ea typeface="Open Sans" panose="020B0606030504020204" pitchFamily="34" charset="0"/>
                <a:cs typeface="Open Sans" panose="020B0606030504020204" pitchFamily="34" charset="0"/>
                <a:sym typeface="Montserrat Bold"/>
              </a:rPr>
              <a:t>600</a:t>
            </a:r>
          </a:p>
        </p:txBody>
      </p:sp>
      <p:sp>
        <p:nvSpPr>
          <p:cNvPr id="93" name="TextBox 94">
            <a:extLst>
              <a:ext uri="{FF2B5EF4-FFF2-40B4-BE49-F238E27FC236}">
                <a16:creationId xmlns:a16="http://schemas.microsoft.com/office/drawing/2014/main" id="{9EBF7A7E-5A93-0EC4-5FA4-A0EBC8903EFF}"/>
              </a:ext>
            </a:extLst>
          </p:cNvPr>
          <p:cNvSpPr txBox="1"/>
          <p:nvPr/>
        </p:nvSpPr>
        <p:spPr>
          <a:xfrm>
            <a:off x="1212960" y="3669420"/>
            <a:ext cx="1192031" cy="179536"/>
          </a:xfrm>
          <a:prstGeom prst="rect">
            <a:avLst/>
          </a:prstGeom>
        </p:spPr>
        <p:txBody>
          <a:bodyPr lIns="0" tIns="0" rIns="0" bIns="0" rtlCol="0" anchor="t">
            <a:spAutoFit/>
          </a:bodyPr>
          <a:lstStyle/>
          <a:p>
            <a:pPr algn="ctr">
              <a:lnSpc>
                <a:spcPts val="666"/>
              </a:lnSpc>
            </a:pPr>
            <a:r>
              <a:rPr lang="en-US" sz="666" b="1">
                <a:solidFill>
                  <a:srgbClr val="000000"/>
                </a:solidFill>
                <a:latin typeface="Open Sans" panose="020B0606030504020204" pitchFamily="34" charset="0"/>
                <a:ea typeface="Open Sans" panose="020B0606030504020204" pitchFamily="34" charset="0"/>
                <a:cs typeface="Open Sans" panose="020B0606030504020204" pitchFamily="34" charset="0"/>
                <a:sym typeface="Montserrat Bold"/>
              </a:rPr>
              <a:t>FINANCING GAP</a:t>
            </a:r>
          </a:p>
          <a:p>
            <a:pPr algn="ctr">
              <a:lnSpc>
                <a:spcPts val="666"/>
              </a:lnSpc>
            </a:pPr>
            <a:r>
              <a:rPr lang="en-US" sz="666">
                <a:solidFill>
                  <a:srgbClr val="000000"/>
                </a:solidFill>
                <a:latin typeface="Open Sans" panose="020B0606030504020204" pitchFamily="34" charset="0"/>
                <a:ea typeface="Open Sans" panose="020B0606030504020204" pitchFamily="34" charset="0"/>
                <a:cs typeface="Open Sans" panose="020B0606030504020204" pitchFamily="34" charset="0"/>
                <a:sym typeface="Montserrat"/>
              </a:rPr>
              <a:t>$167 million (USD)</a:t>
            </a:r>
          </a:p>
        </p:txBody>
      </p:sp>
      <p:sp>
        <p:nvSpPr>
          <p:cNvPr id="94" name="TextBox 95">
            <a:extLst>
              <a:ext uri="{FF2B5EF4-FFF2-40B4-BE49-F238E27FC236}">
                <a16:creationId xmlns:a16="http://schemas.microsoft.com/office/drawing/2014/main" id="{8F1076F2-1B78-1765-05F0-D6E27BCA1F27}"/>
              </a:ext>
            </a:extLst>
          </p:cNvPr>
          <p:cNvSpPr txBox="1"/>
          <p:nvPr/>
        </p:nvSpPr>
        <p:spPr>
          <a:xfrm>
            <a:off x="1212960" y="4164340"/>
            <a:ext cx="1192031" cy="102592"/>
          </a:xfrm>
          <a:prstGeom prst="rect">
            <a:avLst/>
          </a:prstGeom>
        </p:spPr>
        <p:txBody>
          <a:bodyPr lIns="0" tIns="0" rIns="0" bIns="0" rtlCol="0" anchor="t">
            <a:spAutoFit/>
          </a:bodyPr>
          <a:lstStyle/>
          <a:p>
            <a:pPr algn="ctr">
              <a:lnSpc>
                <a:spcPts val="800"/>
              </a:lnSpc>
            </a:pPr>
            <a:r>
              <a:rPr lang="en-US" sz="800" b="1">
                <a:solidFill>
                  <a:srgbClr val="000000"/>
                </a:solidFill>
                <a:latin typeface="Open Sans" panose="020B0606030504020204" pitchFamily="34" charset="0"/>
                <a:ea typeface="Open Sans" panose="020B0606030504020204" pitchFamily="34" charset="0"/>
                <a:cs typeface="Open Sans" panose="020B0606030504020204" pitchFamily="34" charset="0"/>
                <a:sym typeface="Montserrat Bold"/>
              </a:rPr>
              <a:t>URTF</a:t>
            </a:r>
            <a:r>
              <a:rPr lang="en-US" sz="800">
                <a:solidFill>
                  <a:srgbClr val="000000"/>
                </a:solidFill>
                <a:latin typeface="Open Sans" panose="020B0606030504020204" pitchFamily="34" charset="0"/>
                <a:ea typeface="Open Sans" panose="020B0606030504020204" pitchFamily="34" charset="0"/>
                <a:cs typeface="Open Sans" panose="020B0606030504020204" pitchFamily="34" charset="0"/>
                <a:sym typeface="Montserrat"/>
              </a:rPr>
              <a:t> </a:t>
            </a:r>
          </a:p>
        </p:txBody>
      </p:sp>
      <p:sp>
        <p:nvSpPr>
          <p:cNvPr id="95" name="TextBox 96">
            <a:extLst>
              <a:ext uri="{FF2B5EF4-FFF2-40B4-BE49-F238E27FC236}">
                <a16:creationId xmlns:a16="http://schemas.microsoft.com/office/drawing/2014/main" id="{F8527DF7-A05E-1337-B7AE-0788B4694B6D}"/>
              </a:ext>
            </a:extLst>
          </p:cNvPr>
          <p:cNvSpPr txBox="1"/>
          <p:nvPr/>
        </p:nvSpPr>
        <p:spPr>
          <a:xfrm>
            <a:off x="1194989" y="4499444"/>
            <a:ext cx="1192031" cy="102592"/>
          </a:xfrm>
          <a:prstGeom prst="rect">
            <a:avLst/>
          </a:prstGeom>
        </p:spPr>
        <p:txBody>
          <a:bodyPr lIns="0" tIns="0" rIns="0" bIns="0" rtlCol="0" anchor="t">
            <a:spAutoFit/>
          </a:bodyPr>
          <a:lstStyle/>
          <a:p>
            <a:pPr algn="ctr">
              <a:lnSpc>
                <a:spcPts val="800"/>
              </a:lnSpc>
            </a:pPr>
            <a:r>
              <a:rPr lang="en-US" sz="800" b="1">
                <a:solidFill>
                  <a:srgbClr val="000000"/>
                </a:solidFill>
                <a:latin typeface="Open Sans" panose="020B0606030504020204" pitchFamily="34" charset="0"/>
                <a:ea typeface="Open Sans" panose="020B0606030504020204" pitchFamily="34" charset="0"/>
                <a:cs typeface="Open Sans" panose="020B0606030504020204" pitchFamily="34" charset="0"/>
                <a:sym typeface="Montserrat Bold"/>
              </a:rPr>
              <a:t>CEB</a:t>
            </a:r>
          </a:p>
        </p:txBody>
      </p:sp>
      <p:sp>
        <p:nvSpPr>
          <p:cNvPr id="96" name="TextBox 97">
            <a:extLst>
              <a:ext uri="{FF2B5EF4-FFF2-40B4-BE49-F238E27FC236}">
                <a16:creationId xmlns:a16="http://schemas.microsoft.com/office/drawing/2014/main" id="{43DAE39F-EEDE-CB52-3C86-CDA40B7293F0}"/>
              </a:ext>
            </a:extLst>
          </p:cNvPr>
          <p:cNvSpPr txBox="1"/>
          <p:nvPr/>
        </p:nvSpPr>
        <p:spPr>
          <a:xfrm>
            <a:off x="1194989" y="4703914"/>
            <a:ext cx="1192031" cy="102592"/>
          </a:xfrm>
          <a:prstGeom prst="rect">
            <a:avLst/>
          </a:prstGeom>
        </p:spPr>
        <p:txBody>
          <a:bodyPr lIns="0" tIns="0" rIns="0" bIns="0" rtlCol="0" anchor="t">
            <a:spAutoFit/>
          </a:bodyPr>
          <a:lstStyle/>
          <a:p>
            <a:pPr algn="ctr">
              <a:lnSpc>
                <a:spcPts val="800"/>
              </a:lnSpc>
            </a:pPr>
            <a:r>
              <a:rPr lang="en-US" sz="800" b="1">
                <a:solidFill>
                  <a:srgbClr val="FFFFFF"/>
                </a:solidFill>
                <a:latin typeface="Open Sans" panose="020B0606030504020204" pitchFamily="34" charset="0"/>
                <a:ea typeface="Open Sans" panose="020B0606030504020204" pitchFamily="34" charset="0"/>
                <a:cs typeface="Open Sans" panose="020B0606030504020204" pitchFamily="34" charset="0"/>
                <a:sym typeface="Montserrat Bold"/>
              </a:rPr>
              <a:t>GFF</a:t>
            </a:r>
          </a:p>
        </p:txBody>
      </p:sp>
      <p:sp>
        <p:nvSpPr>
          <p:cNvPr id="97" name="TextBox 98">
            <a:extLst>
              <a:ext uri="{FF2B5EF4-FFF2-40B4-BE49-F238E27FC236}">
                <a16:creationId xmlns:a16="http://schemas.microsoft.com/office/drawing/2014/main" id="{3FE56B22-67C2-E538-6E53-F81C32239D7D}"/>
              </a:ext>
            </a:extLst>
          </p:cNvPr>
          <p:cNvSpPr txBox="1"/>
          <p:nvPr/>
        </p:nvSpPr>
        <p:spPr>
          <a:xfrm>
            <a:off x="1194989" y="4872796"/>
            <a:ext cx="1192031" cy="205184"/>
          </a:xfrm>
          <a:prstGeom prst="rect">
            <a:avLst/>
          </a:prstGeom>
        </p:spPr>
        <p:txBody>
          <a:bodyPr lIns="0" tIns="0" rIns="0" bIns="0" rtlCol="0" anchor="t">
            <a:spAutoFit/>
          </a:bodyPr>
          <a:lstStyle/>
          <a:p>
            <a:pPr algn="ctr">
              <a:lnSpc>
                <a:spcPts val="800"/>
              </a:lnSpc>
            </a:pPr>
            <a:r>
              <a:rPr lang="en-US" sz="800" b="1">
                <a:solidFill>
                  <a:srgbClr val="FFFFFF"/>
                </a:solidFill>
                <a:latin typeface="Open Sans" panose="020B0606030504020204" pitchFamily="34" charset="0"/>
                <a:ea typeface="Open Sans" panose="020B0606030504020204" pitchFamily="34" charset="0"/>
                <a:cs typeface="Open Sans" panose="020B0606030504020204" pitchFamily="34" charset="0"/>
                <a:sym typeface="Montserrat Bold"/>
              </a:rPr>
              <a:t>IBRD</a:t>
            </a:r>
          </a:p>
          <a:p>
            <a:pPr algn="ctr">
              <a:lnSpc>
                <a:spcPts val="800"/>
              </a:lnSpc>
            </a:pPr>
            <a:r>
              <a:rPr lang="en-US" sz="800">
                <a:solidFill>
                  <a:srgbClr val="FFFFFF"/>
                </a:solidFill>
                <a:latin typeface="Open Sans" panose="020B0606030504020204" pitchFamily="34" charset="0"/>
                <a:ea typeface="Open Sans" panose="020B0606030504020204" pitchFamily="34" charset="0"/>
                <a:cs typeface="Open Sans" panose="020B0606030504020204" pitchFamily="34" charset="0"/>
                <a:sym typeface="Montserrat"/>
              </a:rPr>
              <a:t>(Guarantee-Spain)</a:t>
            </a:r>
          </a:p>
        </p:txBody>
      </p:sp>
      <p:sp>
        <p:nvSpPr>
          <p:cNvPr id="98" name="TextBox 99">
            <a:extLst>
              <a:ext uri="{FF2B5EF4-FFF2-40B4-BE49-F238E27FC236}">
                <a16:creationId xmlns:a16="http://schemas.microsoft.com/office/drawing/2014/main" id="{953753BE-C62C-9752-F3ED-1974C4FEC3D3}"/>
              </a:ext>
            </a:extLst>
          </p:cNvPr>
          <p:cNvSpPr txBox="1"/>
          <p:nvPr/>
        </p:nvSpPr>
        <p:spPr>
          <a:xfrm>
            <a:off x="533402" y="6204092"/>
            <a:ext cx="2990293" cy="307777"/>
          </a:xfrm>
          <a:prstGeom prst="rect">
            <a:avLst/>
          </a:prstGeom>
        </p:spPr>
        <p:txBody>
          <a:bodyPr wrap="square" lIns="0" tIns="0" rIns="0" bIns="0" rtlCol="0" anchor="t">
            <a:spAutoFit/>
          </a:bodyPr>
          <a:lstStyle/>
          <a:p>
            <a:pPr>
              <a:lnSpc>
                <a:spcPts val="800"/>
              </a:lnSpc>
            </a:pPr>
            <a:r>
              <a:rPr lang="en-US" sz="800">
                <a:solidFill>
                  <a:srgbClr val="FFFFFF"/>
                </a:solidFill>
                <a:latin typeface="Open Sans" panose="020B0606030504020204" pitchFamily="34" charset="0"/>
                <a:ea typeface="Open Sans" panose="020B0606030504020204" pitchFamily="34" charset="0"/>
                <a:cs typeface="Open Sans" panose="020B0606030504020204" pitchFamily="34" charset="0"/>
                <a:sym typeface="Montserrat Heavy"/>
              </a:rPr>
              <a:t>* $100m KEXIM</a:t>
            </a:r>
            <a:r>
              <a:rPr lang="en-US" sz="800">
                <a:solidFill>
                  <a:srgbClr val="FFFFFF"/>
                </a:solidFill>
                <a:latin typeface="Open Sans" panose="020B0606030504020204" pitchFamily="34" charset="0"/>
                <a:ea typeface="Open Sans" panose="020B0606030504020204" pitchFamily="34" charset="0"/>
                <a:cs typeface="Open Sans" panose="020B0606030504020204" pitchFamily="34" charset="0"/>
                <a:sym typeface="Montserrat Bold"/>
              </a:rPr>
              <a:t> parallel financing does not formally count toward filling the project gap within the Word Bank's systems</a:t>
            </a:r>
          </a:p>
        </p:txBody>
      </p:sp>
      <p:sp>
        <p:nvSpPr>
          <p:cNvPr id="99" name="TextBox 100">
            <a:extLst>
              <a:ext uri="{FF2B5EF4-FFF2-40B4-BE49-F238E27FC236}">
                <a16:creationId xmlns:a16="http://schemas.microsoft.com/office/drawing/2014/main" id="{973BD228-F465-8B8F-7E9D-F40370D33385}"/>
              </a:ext>
            </a:extLst>
          </p:cNvPr>
          <p:cNvSpPr txBox="1"/>
          <p:nvPr/>
        </p:nvSpPr>
        <p:spPr>
          <a:xfrm>
            <a:off x="2485624" y="3925247"/>
            <a:ext cx="961869" cy="89768"/>
          </a:xfrm>
          <a:prstGeom prst="rect">
            <a:avLst/>
          </a:prstGeom>
        </p:spPr>
        <p:txBody>
          <a:bodyPr lIns="0" tIns="0" rIns="0" bIns="0" rtlCol="0" anchor="t">
            <a:spAutoFit/>
          </a:bodyPr>
          <a:lstStyle/>
          <a:p>
            <a:pPr algn="r">
              <a:lnSpc>
                <a:spcPts val="666"/>
              </a:lnSpc>
            </a:pPr>
            <a:r>
              <a:rPr lang="en-US" sz="666" b="1">
                <a:solidFill>
                  <a:srgbClr val="FFFFFF"/>
                </a:solidFill>
                <a:latin typeface="Open Sans" panose="020B0606030504020204" pitchFamily="34" charset="0"/>
                <a:ea typeface="Open Sans" panose="020B0606030504020204" pitchFamily="34" charset="0"/>
                <a:cs typeface="Open Sans" panose="020B0606030504020204" pitchFamily="34" charset="0"/>
                <a:sym typeface="Montserrat Bold"/>
              </a:rPr>
              <a:t>URTF Base case</a:t>
            </a:r>
          </a:p>
        </p:txBody>
      </p:sp>
      <p:sp>
        <p:nvSpPr>
          <p:cNvPr id="100" name="TextBox 101">
            <a:extLst>
              <a:ext uri="{FF2B5EF4-FFF2-40B4-BE49-F238E27FC236}">
                <a16:creationId xmlns:a16="http://schemas.microsoft.com/office/drawing/2014/main" id="{7609CC1F-248D-D80E-FD2A-E2F28DE1A350}"/>
              </a:ext>
            </a:extLst>
          </p:cNvPr>
          <p:cNvSpPr txBox="1"/>
          <p:nvPr/>
        </p:nvSpPr>
        <p:spPr>
          <a:xfrm>
            <a:off x="2325644" y="3204812"/>
            <a:ext cx="1121849" cy="179536"/>
          </a:xfrm>
          <a:prstGeom prst="rect">
            <a:avLst/>
          </a:prstGeom>
        </p:spPr>
        <p:txBody>
          <a:bodyPr lIns="0" tIns="0" rIns="0" bIns="0" rtlCol="0" anchor="t">
            <a:spAutoFit/>
          </a:bodyPr>
          <a:lstStyle/>
          <a:p>
            <a:pPr algn="r">
              <a:lnSpc>
                <a:spcPts val="666"/>
              </a:lnSpc>
            </a:pPr>
            <a:r>
              <a:rPr lang="en-US" sz="666" b="1">
                <a:solidFill>
                  <a:srgbClr val="FFFFFF"/>
                </a:solidFill>
                <a:latin typeface="Open Sans" panose="020B0606030504020204" pitchFamily="34" charset="0"/>
                <a:ea typeface="Open Sans" panose="020B0606030504020204" pitchFamily="34" charset="0"/>
                <a:cs typeface="Open Sans" panose="020B0606030504020204" pitchFamily="34" charset="0"/>
                <a:sym typeface="Montserrat Bold"/>
              </a:rPr>
              <a:t>Appraised</a:t>
            </a:r>
          </a:p>
          <a:p>
            <a:pPr algn="r">
              <a:lnSpc>
                <a:spcPts val="666"/>
              </a:lnSpc>
            </a:pPr>
            <a:r>
              <a:rPr lang="en-US" sz="666" b="1">
                <a:solidFill>
                  <a:srgbClr val="FFFFFF"/>
                </a:solidFill>
                <a:latin typeface="Open Sans" panose="020B0606030504020204" pitchFamily="34" charset="0"/>
                <a:ea typeface="Open Sans" panose="020B0606030504020204" pitchFamily="34" charset="0"/>
                <a:cs typeface="Open Sans" panose="020B0606030504020204" pitchFamily="34" charset="0"/>
                <a:sym typeface="Montserrat Bold"/>
              </a:rPr>
              <a:t>project cost</a:t>
            </a:r>
          </a:p>
        </p:txBody>
      </p:sp>
      <p:sp>
        <p:nvSpPr>
          <p:cNvPr id="101" name="TextBox 102">
            <a:extLst>
              <a:ext uri="{FF2B5EF4-FFF2-40B4-BE49-F238E27FC236}">
                <a16:creationId xmlns:a16="http://schemas.microsoft.com/office/drawing/2014/main" id="{85EBDA4F-C2CF-1071-E661-17A49D1893CA}"/>
              </a:ext>
            </a:extLst>
          </p:cNvPr>
          <p:cNvSpPr txBox="1"/>
          <p:nvPr/>
        </p:nvSpPr>
        <p:spPr>
          <a:xfrm>
            <a:off x="3802843" y="1847455"/>
            <a:ext cx="2561675" cy="384721"/>
          </a:xfrm>
          <a:prstGeom prst="rect">
            <a:avLst/>
          </a:prstGeom>
        </p:spPr>
        <p:txBody>
          <a:bodyPr lIns="0" tIns="0" rIns="0" bIns="0" rtlCol="0" anchor="t">
            <a:spAutoFit/>
          </a:bodyPr>
          <a:lstStyle/>
          <a:p>
            <a:pPr algn="ctr">
              <a:lnSpc>
                <a:spcPts val="1000"/>
              </a:lnSpc>
            </a:pPr>
            <a:r>
              <a:rPr lang="en-US" sz="1000">
                <a:solidFill>
                  <a:srgbClr val="FFFFFF"/>
                </a:solidFill>
                <a:latin typeface="Open Sans" panose="020B0606030504020204" pitchFamily="34" charset="0"/>
                <a:ea typeface="Open Sans" panose="020B0606030504020204" pitchFamily="34" charset="0"/>
                <a:cs typeface="Open Sans" panose="020B0606030504020204" pitchFamily="34" charset="0"/>
                <a:sym typeface="Montserrat Bold"/>
              </a:rPr>
              <a:t>doses of essential childhood vaccinations provided</a:t>
            </a:r>
          </a:p>
          <a:p>
            <a:pPr algn="ctr">
              <a:lnSpc>
                <a:spcPts val="1000"/>
              </a:lnSpc>
            </a:pPr>
            <a:r>
              <a:rPr lang="en-US" sz="1000">
                <a:solidFill>
                  <a:srgbClr val="FFFFFF"/>
                </a:solidFill>
                <a:latin typeface="Open Sans" panose="020B0606030504020204" pitchFamily="34" charset="0"/>
                <a:ea typeface="Open Sans" panose="020B0606030504020204" pitchFamily="34" charset="0"/>
                <a:cs typeface="Open Sans" panose="020B0606030504020204" pitchFamily="34" charset="0"/>
                <a:sym typeface="Montserrat Bold"/>
              </a:rPr>
              <a:t>to children </a:t>
            </a:r>
          </a:p>
        </p:txBody>
      </p:sp>
      <p:sp>
        <p:nvSpPr>
          <p:cNvPr id="102" name="TextBox 105">
            <a:extLst>
              <a:ext uri="{FF2B5EF4-FFF2-40B4-BE49-F238E27FC236}">
                <a16:creationId xmlns:a16="http://schemas.microsoft.com/office/drawing/2014/main" id="{E5CEE814-8A23-FC27-71C9-3D56895BD540}"/>
              </a:ext>
            </a:extLst>
          </p:cNvPr>
          <p:cNvSpPr txBox="1"/>
          <p:nvPr/>
        </p:nvSpPr>
        <p:spPr>
          <a:xfrm>
            <a:off x="6905524" y="1509065"/>
            <a:ext cx="1311489" cy="300210"/>
          </a:xfrm>
          <a:prstGeom prst="rect">
            <a:avLst/>
          </a:prstGeom>
        </p:spPr>
        <p:txBody>
          <a:bodyPr lIns="0" tIns="0" rIns="0" bIns="0" rtlCol="0" anchor="t">
            <a:spAutoFit/>
          </a:bodyPr>
          <a:lstStyle/>
          <a:p>
            <a:pPr algn="ctr">
              <a:lnSpc>
                <a:spcPts val="2333"/>
              </a:lnSpc>
            </a:pPr>
            <a:r>
              <a:rPr lang="en-US" sz="2333" b="1">
                <a:solidFill>
                  <a:srgbClr val="FFFFFF"/>
                </a:solidFill>
                <a:latin typeface="Open Sans" panose="020B0606030504020204" pitchFamily="34" charset="0"/>
                <a:ea typeface="Open Sans" panose="020B0606030504020204" pitchFamily="34" charset="0"/>
                <a:cs typeface="Open Sans" panose="020B0606030504020204" pitchFamily="34" charset="0"/>
                <a:sym typeface="Montserrat Heavy"/>
              </a:rPr>
              <a:t>624K</a:t>
            </a:r>
          </a:p>
        </p:txBody>
      </p:sp>
      <p:sp>
        <p:nvSpPr>
          <p:cNvPr id="103" name="TextBox 108">
            <a:extLst>
              <a:ext uri="{FF2B5EF4-FFF2-40B4-BE49-F238E27FC236}">
                <a16:creationId xmlns:a16="http://schemas.microsoft.com/office/drawing/2014/main" id="{A250A0E3-E943-51C4-C735-F84E4CA012BB}"/>
              </a:ext>
            </a:extLst>
          </p:cNvPr>
          <p:cNvSpPr txBox="1"/>
          <p:nvPr/>
        </p:nvSpPr>
        <p:spPr>
          <a:xfrm>
            <a:off x="4421356" y="1500172"/>
            <a:ext cx="1311489" cy="300210"/>
          </a:xfrm>
          <a:prstGeom prst="rect">
            <a:avLst/>
          </a:prstGeom>
        </p:spPr>
        <p:txBody>
          <a:bodyPr lIns="0" tIns="0" rIns="0" bIns="0" rtlCol="0" anchor="t">
            <a:spAutoFit/>
          </a:bodyPr>
          <a:lstStyle/>
          <a:p>
            <a:pPr algn="ctr">
              <a:lnSpc>
                <a:spcPts val="2333"/>
              </a:lnSpc>
            </a:pPr>
            <a:r>
              <a:rPr lang="en-US" sz="2333" b="1"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Montserrat Heavy"/>
              </a:rPr>
              <a:t>6.4M</a:t>
            </a:r>
          </a:p>
        </p:txBody>
      </p:sp>
      <p:sp>
        <p:nvSpPr>
          <p:cNvPr id="104" name="TextBox 110">
            <a:extLst>
              <a:ext uri="{FF2B5EF4-FFF2-40B4-BE49-F238E27FC236}">
                <a16:creationId xmlns:a16="http://schemas.microsoft.com/office/drawing/2014/main" id="{F962AEB3-EB23-CA25-DDB7-BE35D7A3251C}"/>
              </a:ext>
            </a:extLst>
          </p:cNvPr>
          <p:cNvSpPr txBox="1"/>
          <p:nvPr/>
        </p:nvSpPr>
        <p:spPr>
          <a:xfrm>
            <a:off x="9319975" y="1500172"/>
            <a:ext cx="1311489" cy="300210"/>
          </a:xfrm>
          <a:prstGeom prst="rect">
            <a:avLst/>
          </a:prstGeom>
        </p:spPr>
        <p:txBody>
          <a:bodyPr lIns="0" tIns="0" rIns="0" bIns="0" rtlCol="0" anchor="t">
            <a:spAutoFit/>
          </a:bodyPr>
          <a:lstStyle/>
          <a:p>
            <a:pPr algn="ctr">
              <a:lnSpc>
                <a:spcPts val="2333"/>
              </a:lnSpc>
            </a:pPr>
            <a:r>
              <a:rPr lang="uk-UA" sz="2333" b="1">
                <a:solidFill>
                  <a:srgbClr val="FFFFFF"/>
                </a:solidFill>
                <a:latin typeface="Open Sans" panose="020B0606030504020204" pitchFamily="34" charset="0"/>
                <a:ea typeface="Open Sans" panose="020B0606030504020204" pitchFamily="34" charset="0"/>
                <a:cs typeface="Open Sans" panose="020B0606030504020204" pitchFamily="34" charset="0"/>
                <a:sym typeface="Montserrat Heavy"/>
              </a:rPr>
              <a:t>5.</a:t>
            </a:r>
            <a:r>
              <a:rPr lang="en-US" sz="2333" b="1">
                <a:solidFill>
                  <a:srgbClr val="FFFFFF"/>
                </a:solidFill>
                <a:latin typeface="Open Sans" panose="020B0606030504020204" pitchFamily="34" charset="0"/>
                <a:ea typeface="Open Sans" panose="020B0606030504020204" pitchFamily="34" charset="0"/>
                <a:cs typeface="Open Sans" panose="020B0606030504020204" pitchFamily="34" charset="0"/>
                <a:sym typeface="Montserrat Heavy"/>
              </a:rPr>
              <a:t>6M</a:t>
            </a:r>
          </a:p>
        </p:txBody>
      </p:sp>
      <p:sp>
        <p:nvSpPr>
          <p:cNvPr id="105" name="TextBox 112">
            <a:extLst>
              <a:ext uri="{FF2B5EF4-FFF2-40B4-BE49-F238E27FC236}">
                <a16:creationId xmlns:a16="http://schemas.microsoft.com/office/drawing/2014/main" id="{33BCC021-642F-FD0B-F7D4-D9F2D5F166A9}"/>
              </a:ext>
            </a:extLst>
          </p:cNvPr>
          <p:cNvSpPr txBox="1"/>
          <p:nvPr/>
        </p:nvSpPr>
        <p:spPr>
          <a:xfrm>
            <a:off x="6249992" y="1847455"/>
            <a:ext cx="2561675" cy="256480"/>
          </a:xfrm>
          <a:prstGeom prst="rect">
            <a:avLst/>
          </a:prstGeom>
        </p:spPr>
        <p:txBody>
          <a:bodyPr lIns="0" tIns="0" rIns="0" bIns="0" rtlCol="0" anchor="t">
            <a:spAutoFit/>
          </a:bodyPr>
          <a:lstStyle/>
          <a:p>
            <a:pPr algn="ctr">
              <a:lnSpc>
                <a:spcPts val="1000"/>
              </a:lnSpc>
            </a:pPr>
            <a:r>
              <a:rPr lang="en-US" sz="1000">
                <a:solidFill>
                  <a:srgbClr val="FFFFFF"/>
                </a:solidFill>
                <a:latin typeface="Open Sans" panose="020B0606030504020204" pitchFamily="34" charset="0"/>
                <a:ea typeface="Open Sans" panose="020B0606030504020204" pitchFamily="34" charset="0"/>
                <a:cs typeface="Open Sans" panose="020B0606030504020204" pitchFamily="34" charset="0"/>
                <a:sym typeface="Montserrat Bold"/>
              </a:rPr>
              <a:t>people have received</a:t>
            </a:r>
          </a:p>
          <a:p>
            <a:pPr algn="ctr">
              <a:lnSpc>
                <a:spcPts val="1000"/>
              </a:lnSpc>
            </a:pPr>
            <a:r>
              <a:rPr lang="en-US" sz="1000">
                <a:solidFill>
                  <a:srgbClr val="FFFFFF"/>
                </a:solidFill>
                <a:latin typeface="Open Sans" panose="020B0606030504020204" pitchFamily="34" charset="0"/>
                <a:ea typeface="Open Sans" panose="020B0606030504020204" pitchFamily="34" charset="0"/>
                <a:cs typeface="Open Sans" panose="020B0606030504020204" pitchFamily="34" charset="0"/>
                <a:sym typeface="Montserrat Bold"/>
              </a:rPr>
              <a:t>mental health services</a:t>
            </a:r>
          </a:p>
        </p:txBody>
      </p:sp>
      <p:sp>
        <p:nvSpPr>
          <p:cNvPr id="106" name="TextBox 113">
            <a:extLst>
              <a:ext uri="{FF2B5EF4-FFF2-40B4-BE49-F238E27FC236}">
                <a16:creationId xmlns:a16="http://schemas.microsoft.com/office/drawing/2014/main" id="{B85BC43C-5B4A-6D73-C75A-0E90E8DACB35}"/>
              </a:ext>
            </a:extLst>
          </p:cNvPr>
          <p:cNvSpPr txBox="1"/>
          <p:nvPr/>
        </p:nvSpPr>
        <p:spPr>
          <a:xfrm>
            <a:off x="8694883" y="1847455"/>
            <a:ext cx="2561675" cy="384721"/>
          </a:xfrm>
          <a:prstGeom prst="rect">
            <a:avLst/>
          </a:prstGeom>
        </p:spPr>
        <p:txBody>
          <a:bodyPr lIns="0" tIns="0" rIns="0" bIns="0" rtlCol="0" anchor="t">
            <a:spAutoFit/>
          </a:bodyPr>
          <a:lstStyle/>
          <a:p>
            <a:pPr algn="ctr">
              <a:lnSpc>
                <a:spcPts val="1000"/>
              </a:lnSpc>
            </a:pPr>
            <a:r>
              <a:rPr lang="en-US" sz="1000"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Montserrat Bold"/>
              </a:rPr>
              <a:t>people received medications under            the reimbursement</a:t>
            </a:r>
          </a:p>
          <a:p>
            <a:pPr algn="ctr">
              <a:lnSpc>
                <a:spcPts val="1000"/>
              </a:lnSpc>
            </a:pPr>
            <a:r>
              <a:rPr lang="en-US" sz="1000"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Montserrat Bold"/>
              </a:rPr>
              <a:t>“Affordable Medicines Program”</a:t>
            </a:r>
          </a:p>
        </p:txBody>
      </p:sp>
      <p:sp>
        <p:nvSpPr>
          <p:cNvPr id="107" name="TextBox 114">
            <a:extLst>
              <a:ext uri="{FF2B5EF4-FFF2-40B4-BE49-F238E27FC236}">
                <a16:creationId xmlns:a16="http://schemas.microsoft.com/office/drawing/2014/main" id="{38567D22-FBCD-4CD1-94B7-E1684678CB2D}"/>
              </a:ext>
            </a:extLst>
          </p:cNvPr>
          <p:cNvSpPr txBox="1"/>
          <p:nvPr/>
        </p:nvSpPr>
        <p:spPr>
          <a:xfrm>
            <a:off x="3802843" y="2916990"/>
            <a:ext cx="2561675" cy="384721"/>
          </a:xfrm>
          <a:prstGeom prst="rect">
            <a:avLst/>
          </a:prstGeom>
        </p:spPr>
        <p:txBody>
          <a:bodyPr lIns="0" tIns="0" rIns="0" bIns="0" rtlCol="0" anchor="t">
            <a:spAutoFit/>
          </a:bodyPr>
          <a:lstStyle/>
          <a:p>
            <a:pPr algn="ctr">
              <a:lnSpc>
                <a:spcPts val="1000"/>
              </a:lnSpc>
            </a:pPr>
            <a:r>
              <a:rPr lang="en-US" sz="1000">
                <a:solidFill>
                  <a:srgbClr val="0354A7"/>
                </a:solidFill>
                <a:latin typeface="Open Sans" panose="020B0606030504020204" pitchFamily="34" charset="0"/>
                <a:ea typeface="Open Sans" panose="020B0606030504020204" pitchFamily="34" charset="0"/>
                <a:cs typeface="Open Sans" panose="020B0606030504020204" pitchFamily="34" charset="0"/>
                <a:sym typeface="Montserrat Bold"/>
              </a:rPr>
              <a:t>people received</a:t>
            </a:r>
          </a:p>
          <a:p>
            <a:pPr algn="ctr">
              <a:lnSpc>
                <a:spcPts val="1000"/>
              </a:lnSpc>
            </a:pPr>
            <a:r>
              <a:rPr lang="en-US" sz="1000">
                <a:solidFill>
                  <a:srgbClr val="0354A7"/>
                </a:solidFill>
                <a:latin typeface="Open Sans" panose="020B0606030504020204" pitchFamily="34" charset="0"/>
                <a:ea typeface="Open Sans" panose="020B0606030504020204" pitchFamily="34" charset="0"/>
                <a:cs typeface="Open Sans" panose="020B0606030504020204" pitchFamily="34" charset="0"/>
                <a:sym typeface="Montserrat Bold"/>
              </a:rPr>
              <a:t>expanded primary health</a:t>
            </a:r>
          </a:p>
          <a:p>
            <a:pPr algn="ctr">
              <a:lnSpc>
                <a:spcPts val="1000"/>
              </a:lnSpc>
            </a:pPr>
            <a:r>
              <a:rPr lang="en-US" sz="1000">
                <a:solidFill>
                  <a:srgbClr val="0354A7"/>
                </a:solidFill>
                <a:latin typeface="Open Sans" panose="020B0606030504020204" pitchFamily="34" charset="0"/>
                <a:ea typeface="Open Sans" panose="020B0606030504020204" pitchFamily="34" charset="0"/>
                <a:cs typeface="Open Sans" panose="020B0606030504020204" pitchFamily="34" charset="0"/>
                <a:sym typeface="Montserrat Bold"/>
              </a:rPr>
              <a:t>care examinations </a:t>
            </a:r>
          </a:p>
        </p:txBody>
      </p:sp>
      <p:grpSp>
        <p:nvGrpSpPr>
          <p:cNvPr id="108" name="Group 115">
            <a:extLst>
              <a:ext uri="{FF2B5EF4-FFF2-40B4-BE49-F238E27FC236}">
                <a16:creationId xmlns:a16="http://schemas.microsoft.com/office/drawing/2014/main" id="{0F6E497A-4B20-829A-3C94-2A308D1079D7}"/>
              </a:ext>
            </a:extLst>
          </p:cNvPr>
          <p:cNvGrpSpPr/>
          <p:nvPr/>
        </p:nvGrpSpPr>
        <p:grpSpPr>
          <a:xfrm>
            <a:off x="6620776" y="2579711"/>
            <a:ext cx="1596237" cy="300210"/>
            <a:chOff x="0" y="219824"/>
            <a:chExt cx="3192473" cy="641894"/>
          </a:xfrm>
        </p:grpSpPr>
        <p:sp>
          <p:nvSpPr>
            <p:cNvPr id="109" name="TextBox 116">
              <a:extLst>
                <a:ext uri="{FF2B5EF4-FFF2-40B4-BE49-F238E27FC236}">
                  <a16:creationId xmlns:a16="http://schemas.microsoft.com/office/drawing/2014/main" id="{D0A12583-0F93-13F6-0299-192CF6435FF7}"/>
                </a:ext>
              </a:extLst>
            </p:cNvPr>
            <p:cNvSpPr txBox="1"/>
            <p:nvPr/>
          </p:nvSpPr>
          <p:spPr>
            <a:xfrm>
              <a:off x="0" y="342900"/>
              <a:ext cx="1017236" cy="363859"/>
            </a:xfrm>
            <a:prstGeom prst="rect">
              <a:avLst/>
            </a:prstGeom>
          </p:spPr>
          <p:txBody>
            <a:bodyPr lIns="0" tIns="0" rIns="0" bIns="0" rtlCol="0" anchor="t">
              <a:spAutoFit/>
            </a:bodyPr>
            <a:lstStyle/>
            <a:p>
              <a:pPr algn="ctr">
                <a:lnSpc>
                  <a:spcPts val="1333"/>
                </a:lnSpc>
              </a:pPr>
              <a:endParaRPr lang="en-US" sz="1333" b="1">
                <a:solidFill>
                  <a:srgbClr val="0354A7"/>
                </a:solidFill>
                <a:latin typeface="Open Sans" panose="020B0606030504020204" pitchFamily="34" charset="0"/>
                <a:ea typeface="Open Sans" panose="020B0606030504020204" pitchFamily="34" charset="0"/>
                <a:cs typeface="Open Sans" panose="020B0606030504020204" pitchFamily="34" charset="0"/>
                <a:sym typeface="Montserrat Heavy"/>
              </a:endParaRPr>
            </a:p>
          </p:txBody>
        </p:sp>
        <p:sp>
          <p:nvSpPr>
            <p:cNvPr id="110" name="TextBox 117">
              <a:extLst>
                <a:ext uri="{FF2B5EF4-FFF2-40B4-BE49-F238E27FC236}">
                  <a16:creationId xmlns:a16="http://schemas.microsoft.com/office/drawing/2014/main" id="{8709937E-0286-ABF8-766E-26F2F47C2AD4}"/>
                </a:ext>
              </a:extLst>
            </p:cNvPr>
            <p:cNvSpPr txBox="1"/>
            <p:nvPr/>
          </p:nvSpPr>
          <p:spPr>
            <a:xfrm>
              <a:off x="569496" y="219824"/>
              <a:ext cx="2622977" cy="641894"/>
            </a:xfrm>
            <a:prstGeom prst="rect">
              <a:avLst/>
            </a:prstGeom>
          </p:spPr>
          <p:txBody>
            <a:bodyPr lIns="0" tIns="0" rIns="0" bIns="0" rtlCol="0" anchor="t">
              <a:spAutoFit/>
            </a:bodyPr>
            <a:lstStyle/>
            <a:p>
              <a:pPr algn="ctr">
                <a:lnSpc>
                  <a:spcPts val="2333"/>
                </a:lnSpc>
              </a:pPr>
              <a:r>
                <a:rPr lang="en-US" sz="2333" b="1">
                  <a:solidFill>
                    <a:srgbClr val="0354A7"/>
                  </a:solidFill>
                  <a:latin typeface="Open Sans" panose="020B0606030504020204" pitchFamily="34" charset="0"/>
                  <a:ea typeface="Open Sans" panose="020B0606030504020204" pitchFamily="34" charset="0"/>
                  <a:cs typeface="Open Sans" panose="020B0606030504020204" pitchFamily="34" charset="0"/>
                  <a:sym typeface="Montserrat Heavy"/>
                </a:rPr>
                <a:t>670K</a:t>
              </a:r>
            </a:p>
          </p:txBody>
        </p:sp>
      </p:grpSp>
      <p:sp>
        <p:nvSpPr>
          <p:cNvPr id="111" name="TextBox 120">
            <a:extLst>
              <a:ext uri="{FF2B5EF4-FFF2-40B4-BE49-F238E27FC236}">
                <a16:creationId xmlns:a16="http://schemas.microsoft.com/office/drawing/2014/main" id="{7060AE35-7EE7-29A5-5146-34FF14B34B95}"/>
              </a:ext>
            </a:extLst>
          </p:cNvPr>
          <p:cNvSpPr txBox="1"/>
          <p:nvPr/>
        </p:nvSpPr>
        <p:spPr>
          <a:xfrm>
            <a:off x="4403202" y="2562052"/>
            <a:ext cx="1311489" cy="300210"/>
          </a:xfrm>
          <a:prstGeom prst="rect">
            <a:avLst/>
          </a:prstGeom>
        </p:spPr>
        <p:txBody>
          <a:bodyPr lIns="0" tIns="0" rIns="0" bIns="0" rtlCol="0" anchor="t">
            <a:spAutoFit/>
          </a:bodyPr>
          <a:lstStyle/>
          <a:p>
            <a:pPr algn="ctr">
              <a:lnSpc>
                <a:spcPts val="2333"/>
              </a:lnSpc>
            </a:pPr>
            <a:r>
              <a:rPr lang="en-US" sz="2333" b="1">
                <a:solidFill>
                  <a:srgbClr val="0354A7"/>
                </a:solidFill>
                <a:latin typeface="Open Sans" panose="020B0606030504020204" pitchFamily="34" charset="0"/>
                <a:ea typeface="Open Sans" panose="020B0606030504020204" pitchFamily="34" charset="0"/>
                <a:cs typeface="Open Sans" panose="020B0606030504020204" pitchFamily="34" charset="0"/>
                <a:sym typeface="Montserrat Heavy"/>
              </a:rPr>
              <a:t>&lt;10.4M</a:t>
            </a:r>
          </a:p>
        </p:txBody>
      </p:sp>
      <p:sp>
        <p:nvSpPr>
          <p:cNvPr id="112" name="TextBox 122">
            <a:extLst>
              <a:ext uri="{FF2B5EF4-FFF2-40B4-BE49-F238E27FC236}">
                <a16:creationId xmlns:a16="http://schemas.microsoft.com/office/drawing/2014/main" id="{1A70F280-53A2-304E-641B-EA2AF625DB69}"/>
              </a:ext>
            </a:extLst>
          </p:cNvPr>
          <p:cNvSpPr txBox="1"/>
          <p:nvPr/>
        </p:nvSpPr>
        <p:spPr>
          <a:xfrm>
            <a:off x="9319974" y="2562052"/>
            <a:ext cx="1311489" cy="300210"/>
          </a:xfrm>
          <a:prstGeom prst="rect">
            <a:avLst/>
          </a:prstGeom>
        </p:spPr>
        <p:txBody>
          <a:bodyPr lIns="0" tIns="0" rIns="0" bIns="0" rtlCol="0" anchor="t">
            <a:spAutoFit/>
          </a:bodyPr>
          <a:lstStyle/>
          <a:p>
            <a:pPr algn="ctr">
              <a:lnSpc>
                <a:spcPts val="2333"/>
              </a:lnSpc>
            </a:pPr>
            <a:r>
              <a:rPr lang="en-US" sz="2333" b="1">
                <a:solidFill>
                  <a:srgbClr val="0354A7"/>
                </a:solidFill>
                <a:latin typeface="Open Sans" panose="020B0606030504020204" pitchFamily="34" charset="0"/>
                <a:ea typeface="Open Sans" panose="020B0606030504020204" pitchFamily="34" charset="0"/>
                <a:cs typeface="Open Sans" panose="020B0606030504020204" pitchFamily="34" charset="0"/>
                <a:sym typeface="Montserrat Heavy"/>
              </a:rPr>
              <a:t>&lt;5,</a:t>
            </a:r>
            <a:r>
              <a:rPr lang="uk-UA" sz="2333" b="1">
                <a:solidFill>
                  <a:srgbClr val="0354A7"/>
                </a:solidFill>
                <a:latin typeface="Open Sans" panose="020B0606030504020204" pitchFamily="34" charset="0"/>
                <a:ea typeface="Open Sans" panose="020B0606030504020204" pitchFamily="34" charset="0"/>
                <a:cs typeface="Open Sans" panose="020B0606030504020204" pitchFamily="34" charset="0"/>
                <a:sym typeface="Montserrat Heavy"/>
              </a:rPr>
              <a:t>3</a:t>
            </a:r>
            <a:r>
              <a:rPr lang="en-US" sz="2333" b="1">
                <a:solidFill>
                  <a:srgbClr val="0354A7"/>
                </a:solidFill>
                <a:latin typeface="Open Sans" panose="020B0606030504020204" pitchFamily="34" charset="0"/>
                <a:ea typeface="Open Sans" panose="020B0606030504020204" pitchFamily="34" charset="0"/>
                <a:cs typeface="Open Sans" panose="020B0606030504020204" pitchFamily="34" charset="0"/>
                <a:sym typeface="Montserrat Heavy"/>
              </a:rPr>
              <a:t>00</a:t>
            </a:r>
          </a:p>
        </p:txBody>
      </p:sp>
      <p:sp>
        <p:nvSpPr>
          <p:cNvPr id="113" name="TextBox 123">
            <a:extLst>
              <a:ext uri="{FF2B5EF4-FFF2-40B4-BE49-F238E27FC236}">
                <a16:creationId xmlns:a16="http://schemas.microsoft.com/office/drawing/2014/main" id="{76191041-4462-3884-E3D2-8D967F899138}"/>
              </a:ext>
            </a:extLst>
          </p:cNvPr>
          <p:cNvSpPr txBox="1"/>
          <p:nvPr/>
        </p:nvSpPr>
        <p:spPr>
          <a:xfrm>
            <a:off x="6249992" y="2916990"/>
            <a:ext cx="2561675" cy="512961"/>
          </a:xfrm>
          <a:prstGeom prst="rect">
            <a:avLst/>
          </a:prstGeom>
        </p:spPr>
        <p:txBody>
          <a:bodyPr lIns="0" tIns="0" rIns="0" bIns="0" rtlCol="0" anchor="t">
            <a:spAutoFit/>
          </a:bodyPr>
          <a:lstStyle/>
          <a:p>
            <a:pPr algn="ctr">
              <a:lnSpc>
                <a:spcPts val="1000"/>
              </a:lnSpc>
            </a:pPr>
            <a:r>
              <a:rPr lang="en-US" sz="1000" dirty="0">
                <a:solidFill>
                  <a:srgbClr val="0354A7"/>
                </a:solidFill>
                <a:latin typeface="Open Sans" panose="020B0606030504020204" pitchFamily="34" charset="0"/>
                <a:ea typeface="Open Sans" panose="020B0606030504020204" pitchFamily="34" charset="0"/>
                <a:cs typeface="Open Sans" panose="020B0606030504020204" pitchFamily="34" charset="0"/>
                <a:sym typeface="Montserrat Bold"/>
              </a:rPr>
              <a:t>people completed</a:t>
            </a:r>
          </a:p>
          <a:p>
            <a:pPr algn="ctr">
              <a:lnSpc>
                <a:spcPts val="1000"/>
              </a:lnSpc>
            </a:pPr>
            <a:r>
              <a:rPr lang="en-US" sz="1000" dirty="0">
                <a:solidFill>
                  <a:srgbClr val="0354A7"/>
                </a:solidFill>
                <a:latin typeface="Open Sans" panose="020B0606030504020204" pitchFamily="34" charset="0"/>
                <a:ea typeface="Open Sans" panose="020B0606030504020204" pitchFamily="34" charset="0"/>
                <a:cs typeface="Open Sans" panose="020B0606030504020204" pitchFamily="34" charset="0"/>
                <a:sym typeface="Montserrat Bold"/>
              </a:rPr>
              <a:t>a course of rehabilitation</a:t>
            </a:r>
          </a:p>
          <a:p>
            <a:pPr algn="ctr">
              <a:lnSpc>
                <a:spcPts val="1000"/>
              </a:lnSpc>
            </a:pPr>
            <a:r>
              <a:rPr lang="en-US" sz="1000" dirty="0">
                <a:solidFill>
                  <a:srgbClr val="0354A7"/>
                </a:solidFill>
                <a:latin typeface="Open Sans" panose="020B0606030504020204" pitchFamily="34" charset="0"/>
                <a:ea typeface="Open Sans" panose="020B0606030504020204" pitchFamily="34" charset="0"/>
                <a:cs typeface="Open Sans" panose="020B0606030504020204" pitchFamily="34" charset="0"/>
                <a:sym typeface="Montserrat Bold"/>
              </a:rPr>
              <a:t>services</a:t>
            </a:r>
          </a:p>
          <a:p>
            <a:pPr algn="ctr">
              <a:lnSpc>
                <a:spcPts val="1000"/>
              </a:lnSpc>
            </a:pPr>
            <a:endParaRPr lang="en-US" sz="1000" b="1" dirty="0">
              <a:solidFill>
                <a:srgbClr val="0354A7"/>
              </a:solidFill>
              <a:latin typeface="Open Sans" panose="020B0606030504020204" pitchFamily="34" charset="0"/>
              <a:ea typeface="Open Sans" panose="020B0606030504020204" pitchFamily="34" charset="0"/>
              <a:cs typeface="Open Sans" panose="020B0606030504020204" pitchFamily="34" charset="0"/>
              <a:sym typeface="Montserrat Bold"/>
            </a:endParaRPr>
          </a:p>
        </p:txBody>
      </p:sp>
      <p:sp>
        <p:nvSpPr>
          <p:cNvPr id="114" name="TextBox 124">
            <a:extLst>
              <a:ext uri="{FF2B5EF4-FFF2-40B4-BE49-F238E27FC236}">
                <a16:creationId xmlns:a16="http://schemas.microsoft.com/office/drawing/2014/main" id="{B4A1EA89-5C4E-C9D3-9A9F-FA76657D40C4}"/>
              </a:ext>
            </a:extLst>
          </p:cNvPr>
          <p:cNvSpPr txBox="1"/>
          <p:nvPr/>
        </p:nvSpPr>
        <p:spPr>
          <a:xfrm>
            <a:off x="8694883" y="2916990"/>
            <a:ext cx="2561675" cy="256480"/>
          </a:xfrm>
          <a:prstGeom prst="rect">
            <a:avLst/>
          </a:prstGeom>
        </p:spPr>
        <p:txBody>
          <a:bodyPr lIns="0" tIns="0" rIns="0" bIns="0" rtlCol="0" anchor="t">
            <a:spAutoFit/>
          </a:bodyPr>
          <a:lstStyle/>
          <a:p>
            <a:pPr algn="ctr">
              <a:lnSpc>
                <a:spcPts val="1000"/>
              </a:lnSpc>
            </a:pPr>
            <a:r>
              <a:rPr lang="en-US" sz="1000">
                <a:solidFill>
                  <a:srgbClr val="0354A7"/>
                </a:solidFill>
                <a:latin typeface="Open Sans" panose="020B0606030504020204" pitchFamily="34" charset="0"/>
                <a:ea typeface="Open Sans" panose="020B0606030504020204" pitchFamily="34" charset="0"/>
                <a:cs typeface="Open Sans" panose="020B0606030504020204" pitchFamily="34" charset="0"/>
                <a:sym typeface="Montserrat Bold"/>
              </a:rPr>
              <a:t>PHC staff provide care</a:t>
            </a:r>
          </a:p>
          <a:p>
            <a:pPr algn="ctr">
              <a:lnSpc>
                <a:spcPts val="1000"/>
              </a:lnSpc>
            </a:pPr>
            <a:r>
              <a:rPr lang="en-US" sz="1000">
                <a:solidFill>
                  <a:srgbClr val="0354A7"/>
                </a:solidFill>
                <a:latin typeface="Open Sans" panose="020B0606030504020204" pitchFamily="34" charset="0"/>
                <a:ea typeface="Open Sans" panose="020B0606030504020204" pitchFamily="34" charset="0"/>
                <a:cs typeface="Open Sans" panose="020B0606030504020204" pitchFamily="34" charset="0"/>
                <a:sym typeface="Montserrat Bold"/>
              </a:rPr>
              <a:t>for survivors of GBV</a:t>
            </a:r>
          </a:p>
        </p:txBody>
      </p:sp>
      <p:sp>
        <p:nvSpPr>
          <p:cNvPr id="115" name="TextBox 125">
            <a:extLst>
              <a:ext uri="{FF2B5EF4-FFF2-40B4-BE49-F238E27FC236}">
                <a16:creationId xmlns:a16="http://schemas.microsoft.com/office/drawing/2014/main" id="{43E7C895-7C02-E75B-245F-DF303DED220B}"/>
              </a:ext>
            </a:extLst>
          </p:cNvPr>
          <p:cNvSpPr txBox="1"/>
          <p:nvPr/>
        </p:nvSpPr>
        <p:spPr>
          <a:xfrm>
            <a:off x="7117222" y="3728731"/>
            <a:ext cx="4381465" cy="300210"/>
          </a:xfrm>
          <a:prstGeom prst="rect">
            <a:avLst/>
          </a:prstGeom>
        </p:spPr>
        <p:txBody>
          <a:bodyPr wrap="square" lIns="0" tIns="0" rIns="0" bIns="0" rtlCol="0" anchor="t">
            <a:spAutoFit/>
          </a:bodyPr>
          <a:lstStyle/>
          <a:p>
            <a:pPr algn="r">
              <a:lnSpc>
                <a:spcPts val="2333"/>
              </a:lnSpc>
            </a:pPr>
            <a:r>
              <a:rPr lang="en-US" sz="2333" b="1">
                <a:solidFill>
                  <a:schemeClr val="tx2">
                    <a:lumMod val="90000"/>
                    <a:lumOff val="10000"/>
                  </a:schemeClr>
                </a:solidFill>
                <a:latin typeface="Open Sans" panose="020B0606030504020204" pitchFamily="34" charset="0"/>
                <a:ea typeface="Open Sans" panose="020B0606030504020204" pitchFamily="34" charset="0"/>
                <a:cs typeface="Open Sans" panose="020B0606030504020204" pitchFamily="34" charset="0"/>
                <a:sym typeface="Montserrat Heavy"/>
              </a:rPr>
              <a:t>million has been disbursed</a:t>
            </a:r>
          </a:p>
        </p:txBody>
      </p:sp>
      <p:sp>
        <p:nvSpPr>
          <p:cNvPr id="116" name="TextBox 126">
            <a:extLst>
              <a:ext uri="{FF2B5EF4-FFF2-40B4-BE49-F238E27FC236}">
                <a16:creationId xmlns:a16="http://schemas.microsoft.com/office/drawing/2014/main" id="{24D83083-70CE-D16C-6387-6BCF2C189A73}"/>
              </a:ext>
            </a:extLst>
          </p:cNvPr>
          <p:cNvSpPr txBox="1"/>
          <p:nvPr/>
        </p:nvSpPr>
        <p:spPr>
          <a:xfrm>
            <a:off x="6170203" y="3575643"/>
            <a:ext cx="1196587" cy="571823"/>
          </a:xfrm>
          <a:prstGeom prst="rect">
            <a:avLst/>
          </a:prstGeom>
        </p:spPr>
        <p:txBody>
          <a:bodyPr lIns="0" tIns="0" rIns="0" bIns="0" rtlCol="0" anchor="t">
            <a:spAutoFit/>
          </a:bodyPr>
          <a:lstStyle/>
          <a:p>
            <a:pPr algn="r">
              <a:lnSpc>
                <a:spcPts val="4390"/>
              </a:lnSpc>
            </a:pPr>
            <a:r>
              <a:rPr lang="en-US" sz="4390" b="1">
                <a:solidFill>
                  <a:schemeClr val="tx2">
                    <a:lumMod val="90000"/>
                    <a:lumOff val="10000"/>
                  </a:schemeClr>
                </a:solidFill>
                <a:latin typeface="Open Sans" panose="020B0606030504020204" pitchFamily="34" charset="0"/>
                <a:ea typeface="Open Sans" panose="020B0606030504020204" pitchFamily="34" charset="0"/>
                <a:cs typeface="Open Sans" panose="020B0606030504020204" pitchFamily="34" charset="0"/>
                <a:sym typeface="Montserrat Heavy"/>
              </a:rPr>
              <a:t>171 </a:t>
            </a:r>
          </a:p>
        </p:txBody>
      </p:sp>
      <p:sp>
        <p:nvSpPr>
          <p:cNvPr id="117" name="TextBox 129">
            <a:extLst>
              <a:ext uri="{FF2B5EF4-FFF2-40B4-BE49-F238E27FC236}">
                <a16:creationId xmlns:a16="http://schemas.microsoft.com/office/drawing/2014/main" id="{FA571978-6BBD-E08B-B859-331625A0A604}"/>
              </a:ext>
            </a:extLst>
          </p:cNvPr>
          <p:cNvSpPr txBox="1"/>
          <p:nvPr/>
        </p:nvSpPr>
        <p:spPr>
          <a:xfrm>
            <a:off x="3904355" y="863351"/>
            <a:ext cx="2323388" cy="300660"/>
          </a:xfrm>
          <a:prstGeom prst="rect">
            <a:avLst/>
          </a:prstGeom>
        </p:spPr>
        <p:txBody>
          <a:bodyPr wrap="square" lIns="0" tIns="0" rIns="0" bIns="0" rtlCol="0" anchor="t">
            <a:spAutoFit/>
          </a:bodyPr>
          <a:lstStyle/>
          <a:p>
            <a:pPr>
              <a:lnSpc>
                <a:spcPts val="2333"/>
              </a:lnSpc>
            </a:pPr>
            <a:r>
              <a:rPr lang="en-US" sz="2400" b="1" dirty="0">
                <a:solidFill>
                  <a:schemeClr val="tx2">
                    <a:lumMod val="90000"/>
                    <a:lumOff val="10000"/>
                  </a:schemeClr>
                </a:solidFill>
                <a:latin typeface="Open Sans" panose="020B0606030504020204" pitchFamily="34" charset="0"/>
                <a:ea typeface="Open Sans" panose="020B0606030504020204" pitchFamily="34" charset="0"/>
                <a:cs typeface="Open Sans" panose="020B0606030504020204" pitchFamily="34" charset="0"/>
                <a:sym typeface="Montserrat Heavy"/>
              </a:rPr>
              <a:t>KEY RESULTS</a:t>
            </a:r>
          </a:p>
        </p:txBody>
      </p:sp>
      <p:sp>
        <p:nvSpPr>
          <p:cNvPr id="118" name="TextBox 130">
            <a:extLst>
              <a:ext uri="{FF2B5EF4-FFF2-40B4-BE49-F238E27FC236}">
                <a16:creationId xmlns:a16="http://schemas.microsoft.com/office/drawing/2014/main" id="{63116FB5-F5F2-5AF6-5473-31B9C2214880}"/>
              </a:ext>
            </a:extLst>
          </p:cNvPr>
          <p:cNvSpPr txBox="1"/>
          <p:nvPr/>
        </p:nvSpPr>
        <p:spPr>
          <a:xfrm>
            <a:off x="4318280" y="4335779"/>
            <a:ext cx="1180030" cy="256480"/>
          </a:xfrm>
          <a:prstGeom prst="rect">
            <a:avLst/>
          </a:prstGeom>
        </p:spPr>
        <p:txBody>
          <a:bodyPr lIns="0" tIns="0" rIns="0" bIns="0" rtlCol="0" anchor="t">
            <a:spAutoFit/>
          </a:bodyPr>
          <a:lstStyle/>
          <a:p>
            <a:pPr>
              <a:lnSpc>
                <a:spcPts val="1000"/>
              </a:lnSpc>
            </a:pPr>
            <a:r>
              <a:rPr lang="en-US" sz="1000" b="1">
                <a:solidFill>
                  <a:srgbClr val="448CCA"/>
                </a:solidFill>
                <a:latin typeface="Open Sans" panose="020B0606030504020204" pitchFamily="34" charset="0"/>
                <a:ea typeface="Open Sans" panose="020B0606030504020204" pitchFamily="34" charset="0"/>
                <a:cs typeface="Open Sans" panose="020B0606030504020204" pitchFamily="34" charset="0"/>
                <a:sym typeface="Montserrat Heavy"/>
              </a:rPr>
              <a:t>Mental health &amp;</a:t>
            </a:r>
          </a:p>
          <a:p>
            <a:pPr>
              <a:lnSpc>
                <a:spcPts val="1000"/>
              </a:lnSpc>
            </a:pPr>
            <a:r>
              <a:rPr lang="en-US" sz="1000" b="1">
                <a:solidFill>
                  <a:srgbClr val="448CCA"/>
                </a:solidFill>
                <a:latin typeface="Open Sans" panose="020B0606030504020204" pitchFamily="34" charset="0"/>
                <a:ea typeface="Open Sans" panose="020B0606030504020204" pitchFamily="34" charset="0"/>
                <a:cs typeface="Open Sans" panose="020B0606030504020204" pitchFamily="34" charset="0"/>
                <a:sym typeface="Montserrat Heavy"/>
              </a:rPr>
              <a:t>Rehabilitation </a:t>
            </a:r>
          </a:p>
        </p:txBody>
      </p:sp>
      <p:sp>
        <p:nvSpPr>
          <p:cNvPr id="119" name="TextBox 131">
            <a:extLst>
              <a:ext uri="{FF2B5EF4-FFF2-40B4-BE49-F238E27FC236}">
                <a16:creationId xmlns:a16="http://schemas.microsoft.com/office/drawing/2014/main" id="{045D56D8-D07A-F912-6155-339A9EEDE217}"/>
              </a:ext>
            </a:extLst>
          </p:cNvPr>
          <p:cNvSpPr txBox="1"/>
          <p:nvPr/>
        </p:nvSpPr>
        <p:spPr>
          <a:xfrm>
            <a:off x="6303945" y="4319621"/>
            <a:ext cx="1180030" cy="256480"/>
          </a:xfrm>
          <a:prstGeom prst="rect">
            <a:avLst/>
          </a:prstGeom>
        </p:spPr>
        <p:txBody>
          <a:bodyPr lIns="0" tIns="0" rIns="0" bIns="0" rtlCol="0" anchor="t">
            <a:spAutoFit/>
          </a:bodyPr>
          <a:lstStyle/>
          <a:p>
            <a:pPr>
              <a:lnSpc>
                <a:spcPts val="1000"/>
              </a:lnSpc>
            </a:pPr>
            <a:r>
              <a:rPr lang="en-US" sz="1000" b="1">
                <a:solidFill>
                  <a:srgbClr val="448CCA"/>
                </a:solidFill>
                <a:latin typeface="Open Sans" panose="020B0606030504020204" pitchFamily="34" charset="0"/>
                <a:ea typeface="Open Sans" panose="020B0606030504020204" pitchFamily="34" charset="0"/>
                <a:cs typeface="Open Sans" panose="020B0606030504020204" pitchFamily="34" charset="0"/>
                <a:sym typeface="Montserrat Heavy"/>
              </a:rPr>
              <a:t>Primary</a:t>
            </a:r>
          </a:p>
          <a:p>
            <a:pPr>
              <a:lnSpc>
                <a:spcPts val="1000"/>
              </a:lnSpc>
            </a:pPr>
            <a:r>
              <a:rPr lang="en-US" sz="1000" b="1">
                <a:solidFill>
                  <a:srgbClr val="448CCA"/>
                </a:solidFill>
                <a:latin typeface="Open Sans" panose="020B0606030504020204" pitchFamily="34" charset="0"/>
                <a:ea typeface="Open Sans" panose="020B0606030504020204" pitchFamily="34" charset="0"/>
                <a:cs typeface="Open Sans" panose="020B0606030504020204" pitchFamily="34" charset="0"/>
                <a:sym typeface="Montserrat Heavy"/>
              </a:rPr>
              <a:t>Health Care</a:t>
            </a:r>
          </a:p>
        </p:txBody>
      </p:sp>
      <p:sp>
        <p:nvSpPr>
          <p:cNvPr id="120" name="TextBox 132">
            <a:extLst>
              <a:ext uri="{FF2B5EF4-FFF2-40B4-BE49-F238E27FC236}">
                <a16:creationId xmlns:a16="http://schemas.microsoft.com/office/drawing/2014/main" id="{B63231B9-B9D7-ED35-7340-F8245EF9DB4C}"/>
              </a:ext>
            </a:extLst>
          </p:cNvPr>
          <p:cNvSpPr txBox="1"/>
          <p:nvPr/>
        </p:nvSpPr>
        <p:spPr>
          <a:xfrm>
            <a:off x="8282918" y="4319621"/>
            <a:ext cx="1180030" cy="256480"/>
          </a:xfrm>
          <a:prstGeom prst="rect">
            <a:avLst/>
          </a:prstGeom>
        </p:spPr>
        <p:txBody>
          <a:bodyPr lIns="0" tIns="0" rIns="0" bIns="0" rtlCol="0" anchor="t">
            <a:spAutoFit/>
          </a:bodyPr>
          <a:lstStyle/>
          <a:p>
            <a:pPr>
              <a:lnSpc>
                <a:spcPts val="1000"/>
              </a:lnSpc>
            </a:pPr>
            <a:r>
              <a:rPr lang="en-US" sz="1000" b="1">
                <a:solidFill>
                  <a:srgbClr val="448CCA"/>
                </a:solidFill>
                <a:latin typeface="Open Sans" panose="020B0606030504020204" pitchFamily="34" charset="0"/>
                <a:ea typeface="Open Sans" panose="020B0606030504020204" pitchFamily="34" charset="0"/>
                <a:cs typeface="Open Sans" panose="020B0606030504020204" pitchFamily="34" charset="0"/>
                <a:sym typeface="Montserrat Heavy"/>
              </a:rPr>
              <a:t>Hospital modernization</a:t>
            </a:r>
          </a:p>
        </p:txBody>
      </p:sp>
      <p:sp>
        <p:nvSpPr>
          <p:cNvPr id="121" name="TextBox 133">
            <a:extLst>
              <a:ext uri="{FF2B5EF4-FFF2-40B4-BE49-F238E27FC236}">
                <a16:creationId xmlns:a16="http://schemas.microsoft.com/office/drawing/2014/main" id="{CA225B7A-EA66-0097-1173-EE92FE2B64B2}"/>
              </a:ext>
            </a:extLst>
          </p:cNvPr>
          <p:cNvSpPr txBox="1"/>
          <p:nvPr/>
        </p:nvSpPr>
        <p:spPr>
          <a:xfrm>
            <a:off x="10261891" y="4326677"/>
            <a:ext cx="1180030" cy="256480"/>
          </a:xfrm>
          <a:prstGeom prst="rect">
            <a:avLst/>
          </a:prstGeom>
        </p:spPr>
        <p:txBody>
          <a:bodyPr lIns="0" tIns="0" rIns="0" bIns="0" rtlCol="0" anchor="t">
            <a:spAutoFit/>
          </a:bodyPr>
          <a:lstStyle/>
          <a:p>
            <a:pPr>
              <a:lnSpc>
                <a:spcPts val="1000"/>
              </a:lnSpc>
            </a:pPr>
            <a:r>
              <a:rPr lang="en-US" sz="1000" b="1">
                <a:solidFill>
                  <a:srgbClr val="448CCA"/>
                </a:solidFill>
                <a:latin typeface="Open Sans" panose="020B0606030504020204" pitchFamily="34" charset="0"/>
                <a:ea typeface="Open Sans" panose="020B0606030504020204" pitchFamily="34" charset="0"/>
                <a:cs typeface="Open Sans" panose="020B0606030504020204" pitchFamily="34" charset="0"/>
                <a:sym typeface="Montserrat Heavy"/>
              </a:rPr>
              <a:t>Capacity &amp; Digitalization</a:t>
            </a:r>
          </a:p>
        </p:txBody>
      </p:sp>
      <p:sp>
        <p:nvSpPr>
          <p:cNvPr id="122" name="TextBox 134">
            <a:extLst>
              <a:ext uri="{FF2B5EF4-FFF2-40B4-BE49-F238E27FC236}">
                <a16:creationId xmlns:a16="http://schemas.microsoft.com/office/drawing/2014/main" id="{91622B8C-8EC0-67D7-BD5C-39D0B56F4736}"/>
              </a:ext>
            </a:extLst>
          </p:cNvPr>
          <p:cNvSpPr txBox="1"/>
          <p:nvPr/>
        </p:nvSpPr>
        <p:spPr>
          <a:xfrm>
            <a:off x="5892913" y="4701357"/>
            <a:ext cx="491172" cy="256480"/>
          </a:xfrm>
          <a:prstGeom prst="rect">
            <a:avLst/>
          </a:prstGeom>
        </p:spPr>
        <p:txBody>
          <a:bodyPr lIns="0" tIns="0" rIns="0" bIns="0" rtlCol="0" anchor="t">
            <a:spAutoFit/>
          </a:bodyPr>
          <a:lstStyle/>
          <a:p>
            <a:pPr>
              <a:lnSpc>
                <a:spcPts val="2000"/>
              </a:lnSpc>
            </a:pPr>
            <a:r>
              <a:rPr lang="en-US" sz="2000" b="1">
                <a:solidFill>
                  <a:schemeClr val="tx2">
                    <a:lumMod val="90000"/>
                    <a:lumOff val="10000"/>
                  </a:schemeClr>
                </a:solidFill>
                <a:latin typeface="Open Sans" panose="020B0606030504020204" pitchFamily="34" charset="0"/>
                <a:ea typeface="Open Sans" panose="020B0606030504020204" pitchFamily="34" charset="0"/>
                <a:cs typeface="Open Sans" panose="020B0606030504020204" pitchFamily="34" charset="0"/>
                <a:sym typeface="Montserrat Heavy"/>
              </a:rPr>
              <a:t>250</a:t>
            </a:r>
          </a:p>
        </p:txBody>
      </p:sp>
      <p:sp>
        <p:nvSpPr>
          <p:cNvPr id="123" name="TextBox 135">
            <a:extLst>
              <a:ext uri="{FF2B5EF4-FFF2-40B4-BE49-F238E27FC236}">
                <a16:creationId xmlns:a16="http://schemas.microsoft.com/office/drawing/2014/main" id="{E42843C3-6067-685D-1909-9245FFA372FA}"/>
              </a:ext>
            </a:extLst>
          </p:cNvPr>
          <p:cNvSpPr txBox="1"/>
          <p:nvPr/>
        </p:nvSpPr>
        <p:spPr>
          <a:xfrm>
            <a:off x="6443324" y="5129869"/>
            <a:ext cx="1036674" cy="512961"/>
          </a:xfrm>
          <a:prstGeom prst="rect">
            <a:avLst/>
          </a:prstGeom>
        </p:spPr>
        <p:txBody>
          <a:bodyPr wrap="square" lIns="0" tIns="0" rIns="0" bIns="0" rtlCol="0" anchor="t">
            <a:spAutoFit/>
          </a:bodyPr>
          <a:lstStyle/>
          <a:p>
            <a:pPr>
              <a:lnSpc>
                <a:spcPts val="1000"/>
              </a:lnSpc>
            </a:pPr>
            <a:r>
              <a:rPr lang="en-US" sz="1000" b="1">
                <a:solidFill>
                  <a:srgbClr val="000000"/>
                </a:solidFill>
                <a:latin typeface="Open Sans" panose="020B0606030504020204" pitchFamily="34" charset="0"/>
                <a:ea typeface="Open Sans" panose="020B0606030504020204" pitchFamily="34" charset="0"/>
                <a:cs typeface="Open Sans" panose="020B0606030504020204" pitchFamily="34" charset="0"/>
                <a:sym typeface="Montserrat Bold"/>
              </a:rPr>
              <a:t>PHC solar power stations across 19 regions</a:t>
            </a:r>
          </a:p>
        </p:txBody>
      </p:sp>
      <p:sp>
        <p:nvSpPr>
          <p:cNvPr id="124" name="TextBox 140">
            <a:extLst>
              <a:ext uri="{FF2B5EF4-FFF2-40B4-BE49-F238E27FC236}">
                <a16:creationId xmlns:a16="http://schemas.microsoft.com/office/drawing/2014/main" id="{CF90BAD3-B9B0-EF28-092F-560D881CCA77}"/>
              </a:ext>
            </a:extLst>
          </p:cNvPr>
          <p:cNvSpPr txBox="1"/>
          <p:nvPr/>
        </p:nvSpPr>
        <p:spPr>
          <a:xfrm>
            <a:off x="9856470" y="4701357"/>
            <a:ext cx="1044650" cy="256480"/>
          </a:xfrm>
          <a:prstGeom prst="rect">
            <a:avLst/>
          </a:prstGeom>
        </p:spPr>
        <p:txBody>
          <a:bodyPr lIns="0" tIns="0" rIns="0" bIns="0" rtlCol="0" anchor="t">
            <a:spAutoFit/>
          </a:bodyPr>
          <a:lstStyle/>
          <a:p>
            <a:pPr>
              <a:lnSpc>
                <a:spcPts val="2000"/>
              </a:lnSpc>
            </a:pPr>
            <a:r>
              <a:rPr lang="en-US" sz="2000" b="1">
                <a:solidFill>
                  <a:schemeClr val="tx2">
                    <a:lumMod val="90000"/>
                    <a:lumOff val="10000"/>
                  </a:schemeClr>
                </a:solidFill>
                <a:latin typeface="Open Sans" panose="020B0606030504020204" pitchFamily="34" charset="0"/>
                <a:ea typeface="Open Sans" panose="020B0606030504020204" pitchFamily="34" charset="0"/>
                <a:cs typeface="Open Sans" panose="020B0606030504020204" pitchFamily="34" charset="0"/>
                <a:sym typeface="Montserrat Heavy"/>
              </a:rPr>
              <a:t>1 500+</a:t>
            </a:r>
          </a:p>
        </p:txBody>
      </p:sp>
      <p:sp>
        <p:nvSpPr>
          <p:cNvPr id="125" name="TextBox 141">
            <a:extLst>
              <a:ext uri="{FF2B5EF4-FFF2-40B4-BE49-F238E27FC236}">
                <a16:creationId xmlns:a16="http://schemas.microsoft.com/office/drawing/2014/main" id="{75725692-02FB-B622-718F-32B3916EE2E6}"/>
              </a:ext>
            </a:extLst>
          </p:cNvPr>
          <p:cNvSpPr txBox="1"/>
          <p:nvPr/>
        </p:nvSpPr>
        <p:spPr>
          <a:xfrm>
            <a:off x="10721100" y="4782848"/>
            <a:ext cx="1347799" cy="128240"/>
          </a:xfrm>
          <a:prstGeom prst="rect">
            <a:avLst/>
          </a:prstGeom>
        </p:spPr>
        <p:txBody>
          <a:bodyPr lIns="0" tIns="0" rIns="0" bIns="0" rtlCol="0" anchor="t">
            <a:spAutoFit/>
          </a:bodyPr>
          <a:lstStyle/>
          <a:p>
            <a:pPr>
              <a:lnSpc>
                <a:spcPts val="1000"/>
              </a:lnSpc>
            </a:pPr>
            <a:r>
              <a:rPr lang="en-US" sz="1000" b="1">
                <a:solidFill>
                  <a:schemeClr val="tx2">
                    <a:lumMod val="90000"/>
                    <a:lumOff val="10000"/>
                  </a:schemeClr>
                </a:solidFill>
                <a:latin typeface="Open Sans" panose="020B0606030504020204" pitchFamily="34" charset="0"/>
                <a:ea typeface="Open Sans" panose="020B0606030504020204" pitchFamily="34" charset="0"/>
                <a:cs typeface="Open Sans" panose="020B0606030504020204" pitchFamily="34" charset="0"/>
                <a:sym typeface="Montserrat Heavy"/>
              </a:rPr>
              <a:t>laptops</a:t>
            </a:r>
          </a:p>
        </p:txBody>
      </p:sp>
      <p:sp>
        <p:nvSpPr>
          <p:cNvPr id="126" name="TextBox 142">
            <a:extLst>
              <a:ext uri="{FF2B5EF4-FFF2-40B4-BE49-F238E27FC236}">
                <a16:creationId xmlns:a16="http://schemas.microsoft.com/office/drawing/2014/main" id="{36B0E471-0031-9F87-A3FF-01B7D12D1997}"/>
              </a:ext>
            </a:extLst>
          </p:cNvPr>
          <p:cNvSpPr txBox="1"/>
          <p:nvPr/>
        </p:nvSpPr>
        <p:spPr>
          <a:xfrm>
            <a:off x="9856470" y="4977469"/>
            <a:ext cx="1044650" cy="256480"/>
          </a:xfrm>
          <a:prstGeom prst="rect">
            <a:avLst/>
          </a:prstGeom>
        </p:spPr>
        <p:txBody>
          <a:bodyPr lIns="0" tIns="0" rIns="0" bIns="0" rtlCol="0" anchor="t">
            <a:spAutoFit/>
          </a:bodyPr>
          <a:lstStyle/>
          <a:p>
            <a:pPr>
              <a:lnSpc>
                <a:spcPts val="2000"/>
              </a:lnSpc>
            </a:pPr>
            <a:r>
              <a:rPr lang="en-US" sz="2000" b="1">
                <a:solidFill>
                  <a:schemeClr val="tx2">
                    <a:lumMod val="90000"/>
                    <a:lumOff val="10000"/>
                  </a:schemeClr>
                </a:solidFill>
                <a:latin typeface="Open Sans" panose="020B0606030504020204" pitchFamily="34" charset="0"/>
                <a:ea typeface="Open Sans" panose="020B0606030504020204" pitchFamily="34" charset="0"/>
                <a:cs typeface="Open Sans" panose="020B0606030504020204" pitchFamily="34" charset="0"/>
                <a:sym typeface="Montserrat Heavy"/>
              </a:rPr>
              <a:t>200</a:t>
            </a:r>
          </a:p>
        </p:txBody>
      </p:sp>
      <p:sp>
        <p:nvSpPr>
          <p:cNvPr id="127" name="TextBox 143">
            <a:extLst>
              <a:ext uri="{FF2B5EF4-FFF2-40B4-BE49-F238E27FC236}">
                <a16:creationId xmlns:a16="http://schemas.microsoft.com/office/drawing/2014/main" id="{6B72D797-82D2-F05A-4051-18FB8C251512}"/>
              </a:ext>
            </a:extLst>
          </p:cNvPr>
          <p:cNvSpPr txBox="1"/>
          <p:nvPr/>
        </p:nvSpPr>
        <p:spPr>
          <a:xfrm>
            <a:off x="10391495" y="5043566"/>
            <a:ext cx="1347799" cy="128240"/>
          </a:xfrm>
          <a:prstGeom prst="rect">
            <a:avLst/>
          </a:prstGeom>
        </p:spPr>
        <p:txBody>
          <a:bodyPr lIns="0" tIns="0" rIns="0" bIns="0" rtlCol="0" anchor="t">
            <a:spAutoFit/>
          </a:bodyPr>
          <a:lstStyle/>
          <a:p>
            <a:pPr>
              <a:lnSpc>
                <a:spcPts val="1000"/>
              </a:lnSpc>
            </a:pPr>
            <a:r>
              <a:rPr lang="en-US" sz="1000" b="1">
                <a:solidFill>
                  <a:schemeClr val="tx2">
                    <a:lumMod val="90000"/>
                    <a:lumOff val="10000"/>
                  </a:schemeClr>
                </a:solidFill>
                <a:latin typeface="Open Sans" panose="020B0606030504020204" pitchFamily="34" charset="0"/>
                <a:ea typeface="Open Sans" panose="020B0606030504020204" pitchFamily="34" charset="0"/>
                <a:cs typeface="Open Sans" panose="020B0606030504020204" pitchFamily="34" charset="0"/>
                <a:sym typeface="Montserrat Heavy"/>
              </a:rPr>
              <a:t>units of network</a:t>
            </a:r>
          </a:p>
        </p:txBody>
      </p:sp>
      <p:sp>
        <p:nvSpPr>
          <p:cNvPr id="128" name="TextBox 144">
            <a:extLst>
              <a:ext uri="{FF2B5EF4-FFF2-40B4-BE49-F238E27FC236}">
                <a16:creationId xmlns:a16="http://schemas.microsoft.com/office/drawing/2014/main" id="{D617A124-091C-9F62-6286-6471BD89F208}"/>
              </a:ext>
            </a:extLst>
          </p:cNvPr>
          <p:cNvSpPr txBox="1"/>
          <p:nvPr/>
        </p:nvSpPr>
        <p:spPr>
          <a:xfrm>
            <a:off x="10256521" y="5236634"/>
            <a:ext cx="1368394" cy="513987"/>
          </a:xfrm>
          <a:prstGeom prst="rect">
            <a:avLst/>
          </a:prstGeom>
        </p:spPr>
        <p:txBody>
          <a:bodyPr wrap="square" lIns="0" tIns="0" rIns="0" bIns="0" rtlCol="0" anchor="t">
            <a:spAutoFit/>
          </a:bodyPr>
          <a:lstStyle/>
          <a:p>
            <a:pPr>
              <a:lnSpc>
                <a:spcPts val="1000"/>
              </a:lnSpc>
            </a:pPr>
            <a:r>
              <a:rPr lang="en-US" sz="1000" b="1">
                <a:solidFill>
                  <a:srgbClr val="000000"/>
                </a:solidFill>
                <a:latin typeface="Open Sans" panose="020B0606030504020204" pitchFamily="34" charset="0"/>
                <a:ea typeface="Open Sans" panose="020B0606030504020204" pitchFamily="34" charset="0"/>
                <a:cs typeface="Open Sans" panose="020B0606030504020204" pitchFamily="34" charset="0"/>
                <a:sym typeface="Montserrat Bold"/>
              </a:rPr>
              <a:t>and server IT equipment delivered to healthcare institutions</a:t>
            </a:r>
          </a:p>
        </p:txBody>
      </p:sp>
      <p:sp>
        <p:nvSpPr>
          <p:cNvPr id="129" name="TextBox 145">
            <a:extLst>
              <a:ext uri="{FF2B5EF4-FFF2-40B4-BE49-F238E27FC236}">
                <a16:creationId xmlns:a16="http://schemas.microsoft.com/office/drawing/2014/main" id="{81D6D362-E9AF-9D6C-1710-7CA84D4611A7}"/>
              </a:ext>
            </a:extLst>
          </p:cNvPr>
          <p:cNvSpPr txBox="1"/>
          <p:nvPr/>
        </p:nvSpPr>
        <p:spPr>
          <a:xfrm>
            <a:off x="9856470" y="5934476"/>
            <a:ext cx="1044650" cy="256480"/>
          </a:xfrm>
          <a:prstGeom prst="rect">
            <a:avLst/>
          </a:prstGeom>
        </p:spPr>
        <p:txBody>
          <a:bodyPr lIns="0" tIns="0" rIns="0" bIns="0" rtlCol="0" anchor="t">
            <a:spAutoFit/>
          </a:bodyPr>
          <a:lstStyle/>
          <a:p>
            <a:pPr>
              <a:lnSpc>
                <a:spcPts val="2000"/>
              </a:lnSpc>
            </a:pPr>
            <a:r>
              <a:rPr lang="en-US" sz="2000" b="1">
                <a:solidFill>
                  <a:schemeClr val="tx2">
                    <a:lumMod val="90000"/>
                    <a:lumOff val="10000"/>
                  </a:schemeClr>
                </a:solidFill>
                <a:latin typeface="Open Sans" panose="020B0606030504020204" pitchFamily="34" charset="0"/>
                <a:ea typeface="Open Sans" panose="020B0606030504020204" pitchFamily="34" charset="0"/>
                <a:cs typeface="Open Sans" panose="020B0606030504020204" pitchFamily="34" charset="0"/>
                <a:sym typeface="Montserrat Heavy"/>
              </a:rPr>
              <a:t>900+</a:t>
            </a:r>
          </a:p>
        </p:txBody>
      </p:sp>
      <p:sp>
        <p:nvSpPr>
          <p:cNvPr id="130" name="TextBox 146">
            <a:extLst>
              <a:ext uri="{FF2B5EF4-FFF2-40B4-BE49-F238E27FC236}">
                <a16:creationId xmlns:a16="http://schemas.microsoft.com/office/drawing/2014/main" id="{F4DFC5FE-70C0-2514-0927-531473C21E6D}"/>
              </a:ext>
            </a:extLst>
          </p:cNvPr>
          <p:cNvSpPr txBox="1"/>
          <p:nvPr/>
        </p:nvSpPr>
        <p:spPr>
          <a:xfrm>
            <a:off x="10553644" y="6009073"/>
            <a:ext cx="1347799" cy="128240"/>
          </a:xfrm>
          <a:prstGeom prst="rect">
            <a:avLst/>
          </a:prstGeom>
        </p:spPr>
        <p:txBody>
          <a:bodyPr lIns="0" tIns="0" rIns="0" bIns="0" rtlCol="0" anchor="t">
            <a:spAutoFit/>
          </a:bodyPr>
          <a:lstStyle/>
          <a:p>
            <a:pPr>
              <a:lnSpc>
                <a:spcPts val="1000"/>
              </a:lnSpc>
            </a:pPr>
            <a:r>
              <a:rPr lang="en-US" sz="1000" b="1">
                <a:solidFill>
                  <a:schemeClr val="tx2">
                    <a:lumMod val="90000"/>
                    <a:lumOff val="10000"/>
                  </a:schemeClr>
                </a:solidFill>
                <a:latin typeface="Open Sans" panose="020B0606030504020204" pitchFamily="34" charset="0"/>
                <a:ea typeface="Open Sans" panose="020B0606030504020204" pitchFamily="34" charset="0"/>
                <a:cs typeface="Open Sans" panose="020B0606030504020204" pitchFamily="34" charset="0"/>
                <a:sym typeface="Montserrat Heavy"/>
              </a:rPr>
              <a:t>users</a:t>
            </a:r>
          </a:p>
        </p:txBody>
      </p:sp>
      <p:sp>
        <p:nvSpPr>
          <p:cNvPr id="131" name="TextBox 147">
            <a:extLst>
              <a:ext uri="{FF2B5EF4-FFF2-40B4-BE49-F238E27FC236}">
                <a16:creationId xmlns:a16="http://schemas.microsoft.com/office/drawing/2014/main" id="{095DA475-C50D-7ACA-A32D-A5BC32075912}"/>
              </a:ext>
            </a:extLst>
          </p:cNvPr>
          <p:cNvSpPr txBox="1"/>
          <p:nvPr/>
        </p:nvSpPr>
        <p:spPr>
          <a:xfrm>
            <a:off x="10261891" y="6213680"/>
            <a:ext cx="1347799" cy="257506"/>
          </a:xfrm>
          <a:prstGeom prst="rect">
            <a:avLst/>
          </a:prstGeom>
        </p:spPr>
        <p:txBody>
          <a:bodyPr wrap="square" lIns="0" tIns="0" rIns="0" bIns="0" rtlCol="0" anchor="t">
            <a:spAutoFit/>
          </a:bodyPr>
          <a:lstStyle/>
          <a:p>
            <a:pPr>
              <a:lnSpc>
                <a:spcPts val="1000"/>
              </a:lnSpc>
            </a:pPr>
            <a:r>
              <a:rPr lang="en-US" sz="1000" b="1">
                <a:solidFill>
                  <a:srgbClr val="000000"/>
                </a:solidFill>
                <a:latin typeface="Open Sans" panose="020B0606030504020204" pitchFamily="34" charset="0"/>
                <a:ea typeface="Open Sans" panose="020B0606030504020204" pitchFamily="34" charset="0"/>
                <a:cs typeface="Open Sans" panose="020B0606030504020204" pitchFamily="34" charset="0"/>
                <a:sym typeface="Montserrat Bold"/>
              </a:rPr>
              <a:t>with e-Document System implemented</a:t>
            </a:r>
          </a:p>
        </p:txBody>
      </p:sp>
      <p:sp>
        <p:nvSpPr>
          <p:cNvPr id="132" name="TextBox 148">
            <a:extLst>
              <a:ext uri="{FF2B5EF4-FFF2-40B4-BE49-F238E27FC236}">
                <a16:creationId xmlns:a16="http://schemas.microsoft.com/office/drawing/2014/main" id="{82CCB17C-F477-62B2-FD6D-459FD36F4E94}"/>
              </a:ext>
            </a:extLst>
          </p:cNvPr>
          <p:cNvSpPr txBox="1"/>
          <p:nvPr/>
        </p:nvSpPr>
        <p:spPr>
          <a:xfrm>
            <a:off x="356837" y="2820088"/>
            <a:ext cx="556326" cy="102592"/>
          </a:xfrm>
          <a:prstGeom prst="rect">
            <a:avLst/>
          </a:prstGeom>
        </p:spPr>
        <p:txBody>
          <a:bodyPr lIns="0" tIns="0" rIns="0" bIns="0" rtlCol="0" anchor="t">
            <a:spAutoFit/>
          </a:bodyPr>
          <a:lstStyle/>
          <a:p>
            <a:pPr algn="ctr">
              <a:lnSpc>
                <a:spcPts val="800"/>
              </a:lnSpc>
            </a:pPr>
            <a:r>
              <a:rPr lang="en-US" sz="800" b="1">
                <a:solidFill>
                  <a:srgbClr val="FFFFFF"/>
                </a:solidFill>
                <a:latin typeface="Open Sans" panose="020B0606030504020204" pitchFamily="34" charset="0"/>
                <a:ea typeface="Open Sans" panose="020B0606030504020204" pitchFamily="34" charset="0"/>
                <a:cs typeface="Open Sans" panose="020B0606030504020204" pitchFamily="34" charset="0"/>
                <a:sym typeface="Montserrat Bold"/>
              </a:rPr>
              <a:t>$ million</a:t>
            </a:r>
          </a:p>
        </p:txBody>
      </p:sp>
      <p:sp>
        <p:nvSpPr>
          <p:cNvPr id="133" name="TextBox 149">
            <a:extLst>
              <a:ext uri="{FF2B5EF4-FFF2-40B4-BE49-F238E27FC236}">
                <a16:creationId xmlns:a16="http://schemas.microsoft.com/office/drawing/2014/main" id="{1159AB97-9C78-B112-76D5-4F4FA856989B}"/>
              </a:ext>
            </a:extLst>
          </p:cNvPr>
          <p:cNvSpPr txBox="1"/>
          <p:nvPr/>
        </p:nvSpPr>
        <p:spPr>
          <a:xfrm>
            <a:off x="5892913" y="6130500"/>
            <a:ext cx="550410" cy="256480"/>
          </a:xfrm>
          <a:prstGeom prst="rect">
            <a:avLst/>
          </a:prstGeom>
        </p:spPr>
        <p:txBody>
          <a:bodyPr lIns="0" tIns="0" rIns="0" bIns="0" rtlCol="0" anchor="t">
            <a:spAutoFit/>
          </a:bodyPr>
          <a:lstStyle/>
          <a:p>
            <a:pPr>
              <a:lnSpc>
                <a:spcPts val="2000"/>
              </a:lnSpc>
            </a:pPr>
            <a:r>
              <a:rPr lang="en-US" sz="2000" b="1">
                <a:solidFill>
                  <a:srgbClr val="FFCC00"/>
                </a:solidFill>
                <a:latin typeface="Open Sans" panose="020B0606030504020204" pitchFamily="34" charset="0"/>
                <a:ea typeface="Open Sans" panose="020B0606030504020204" pitchFamily="34" charset="0"/>
                <a:cs typeface="Open Sans" panose="020B0606030504020204" pitchFamily="34" charset="0"/>
                <a:sym typeface="Montserrat Heavy"/>
              </a:rPr>
              <a:t>200</a:t>
            </a:r>
          </a:p>
        </p:txBody>
      </p:sp>
      <p:sp>
        <p:nvSpPr>
          <p:cNvPr id="134" name="TextBox 150">
            <a:extLst>
              <a:ext uri="{FF2B5EF4-FFF2-40B4-BE49-F238E27FC236}">
                <a16:creationId xmlns:a16="http://schemas.microsoft.com/office/drawing/2014/main" id="{DD3A8C07-7F5A-05B3-83B5-77DFACC7BE6F}"/>
              </a:ext>
            </a:extLst>
          </p:cNvPr>
          <p:cNvSpPr txBox="1"/>
          <p:nvPr/>
        </p:nvSpPr>
        <p:spPr>
          <a:xfrm>
            <a:off x="6443323" y="6105100"/>
            <a:ext cx="1221293" cy="384721"/>
          </a:xfrm>
          <a:prstGeom prst="rect">
            <a:avLst/>
          </a:prstGeom>
        </p:spPr>
        <p:txBody>
          <a:bodyPr lIns="0" tIns="0" rIns="0" bIns="0" rtlCol="0" anchor="t">
            <a:spAutoFit/>
          </a:bodyPr>
          <a:lstStyle/>
          <a:p>
            <a:pPr>
              <a:lnSpc>
                <a:spcPts val="1000"/>
              </a:lnSpc>
            </a:pPr>
            <a:r>
              <a:rPr lang="en-US" sz="1000" b="1">
                <a:solidFill>
                  <a:srgbClr val="000000"/>
                </a:solidFill>
                <a:latin typeface="Open Sans" panose="020B0606030504020204" pitchFamily="34" charset="0"/>
                <a:ea typeface="Open Sans" panose="020B0606030504020204" pitchFamily="34" charset="0"/>
                <a:cs typeface="Open Sans" panose="020B0606030504020204" pitchFamily="34" charset="0"/>
                <a:sym typeface="Montserrat Bold"/>
              </a:rPr>
              <a:t>PHC solar power stations across</a:t>
            </a:r>
          </a:p>
          <a:p>
            <a:pPr>
              <a:lnSpc>
                <a:spcPts val="1000"/>
              </a:lnSpc>
            </a:pPr>
            <a:r>
              <a:rPr lang="en-US" sz="1000" b="1">
                <a:solidFill>
                  <a:srgbClr val="000000"/>
                </a:solidFill>
                <a:latin typeface="Open Sans" panose="020B0606030504020204" pitchFamily="34" charset="0"/>
                <a:ea typeface="Open Sans" panose="020B0606030504020204" pitchFamily="34" charset="0"/>
                <a:cs typeface="Open Sans" panose="020B0606030504020204" pitchFamily="34" charset="0"/>
                <a:sym typeface="Montserrat Bold"/>
              </a:rPr>
              <a:t>20 regions</a:t>
            </a:r>
          </a:p>
        </p:txBody>
      </p:sp>
      <p:sp>
        <p:nvSpPr>
          <p:cNvPr id="135" name="TextBox 151">
            <a:extLst>
              <a:ext uri="{FF2B5EF4-FFF2-40B4-BE49-F238E27FC236}">
                <a16:creationId xmlns:a16="http://schemas.microsoft.com/office/drawing/2014/main" id="{289ED2B9-BC7A-433E-6767-6BEB3D117FDC}"/>
              </a:ext>
            </a:extLst>
          </p:cNvPr>
          <p:cNvSpPr txBox="1"/>
          <p:nvPr/>
        </p:nvSpPr>
        <p:spPr>
          <a:xfrm>
            <a:off x="5892913" y="5814877"/>
            <a:ext cx="1180030" cy="256480"/>
          </a:xfrm>
          <a:prstGeom prst="rect">
            <a:avLst/>
          </a:prstGeom>
        </p:spPr>
        <p:txBody>
          <a:bodyPr lIns="0" tIns="0" rIns="0" bIns="0" rtlCol="0" anchor="t">
            <a:spAutoFit/>
          </a:bodyPr>
          <a:lstStyle/>
          <a:p>
            <a:pPr>
              <a:lnSpc>
                <a:spcPts val="1000"/>
              </a:lnSpc>
            </a:pPr>
            <a:r>
              <a:rPr lang="en-US" sz="1000" b="1">
                <a:solidFill>
                  <a:srgbClr val="FFCC00"/>
                </a:solidFill>
                <a:latin typeface="Open Sans" panose="020B0606030504020204" pitchFamily="34" charset="0"/>
                <a:ea typeface="Open Sans" panose="020B0606030504020204" pitchFamily="34" charset="0"/>
                <a:cs typeface="Open Sans" panose="020B0606030504020204" pitchFamily="34" charset="0"/>
                <a:sym typeface="Montserrat Heavy"/>
              </a:rPr>
              <a:t>ADDITIONALLY PLANNED</a:t>
            </a:r>
          </a:p>
        </p:txBody>
      </p:sp>
      <p:sp>
        <p:nvSpPr>
          <p:cNvPr id="136" name="TextBox 136">
            <a:extLst>
              <a:ext uri="{FF2B5EF4-FFF2-40B4-BE49-F238E27FC236}">
                <a16:creationId xmlns:a16="http://schemas.microsoft.com/office/drawing/2014/main" id="{4BCC82D6-4A9A-DB43-4F65-DBF5E5515805}"/>
              </a:ext>
            </a:extLst>
          </p:cNvPr>
          <p:cNvSpPr txBox="1"/>
          <p:nvPr/>
        </p:nvSpPr>
        <p:spPr>
          <a:xfrm>
            <a:off x="8318172" y="4674080"/>
            <a:ext cx="1208098" cy="923330"/>
          </a:xfrm>
          <a:prstGeom prst="rect">
            <a:avLst/>
          </a:prstGeom>
        </p:spPr>
        <p:txBody>
          <a:bodyPr wrap="square" lIns="0" tIns="0" rIns="0" bIns="0" rtlCol="0" anchor="t">
            <a:spAutoFit/>
          </a:bodyPr>
          <a:lstStyle/>
          <a:p>
            <a:pPr>
              <a:lnSpc>
                <a:spcPts val="1000"/>
              </a:lnSpc>
            </a:pPr>
            <a:r>
              <a:rPr lang="en-US" sz="1000"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Montserrat Bold"/>
              </a:rPr>
              <a:t>Large-scale civil works in healthcare facilities</a:t>
            </a:r>
          </a:p>
          <a:p>
            <a:pPr>
              <a:lnSpc>
                <a:spcPts val="800"/>
              </a:lnSpc>
            </a:pPr>
            <a:r>
              <a:rPr lang="en-US" sz="800"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Montserrat"/>
              </a:rPr>
              <a:t>(7 PHC centers &amp; outpatient specialized care facilities &amp; 8 hospitals</a:t>
            </a:r>
          </a:p>
        </p:txBody>
      </p:sp>
      <p:sp>
        <p:nvSpPr>
          <p:cNvPr id="137" name="TextBox 137">
            <a:extLst>
              <a:ext uri="{FF2B5EF4-FFF2-40B4-BE49-F238E27FC236}">
                <a16:creationId xmlns:a16="http://schemas.microsoft.com/office/drawing/2014/main" id="{9EE13992-AB61-34A8-27BC-B5EE0EC15D3C}"/>
              </a:ext>
            </a:extLst>
          </p:cNvPr>
          <p:cNvSpPr txBox="1"/>
          <p:nvPr/>
        </p:nvSpPr>
        <p:spPr>
          <a:xfrm>
            <a:off x="7930821" y="4699480"/>
            <a:ext cx="491172" cy="256480"/>
          </a:xfrm>
          <a:prstGeom prst="rect">
            <a:avLst/>
          </a:prstGeom>
        </p:spPr>
        <p:txBody>
          <a:bodyPr lIns="0" tIns="0" rIns="0" bIns="0" rtlCol="0" anchor="t">
            <a:spAutoFit/>
          </a:bodyPr>
          <a:lstStyle/>
          <a:p>
            <a:pPr>
              <a:lnSpc>
                <a:spcPts val="2000"/>
              </a:lnSpc>
            </a:pPr>
            <a:r>
              <a:rPr lang="en-US" sz="2000" b="1">
                <a:solidFill>
                  <a:schemeClr val="tx2">
                    <a:lumMod val="90000"/>
                    <a:lumOff val="10000"/>
                  </a:schemeClr>
                </a:solidFill>
                <a:latin typeface="Open Sans" panose="020B0606030504020204" pitchFamily="34" charset="0"/>
                <a:ea typeface="Open Sans" panose="020B0606030504020204" pitchFamily="34" charset="0"/>
                <a:cs typeface="Open Sans" panose="020B0606030504020204" pitchFamily="34" charset="0"/>
                <a:sym typeface="Montserrat Heavy"/>
              </a:rPr>
              <a:t>15</a:t>
            </a:r>
          </a:p>
        </p:txBody>
      </p:sp>
      <p:sp>
        <p:nvSpPr>
          <p:cNvPr id="138" name="TextBox 138">
            <a:extLst>
              <a:ext uri="{FF2B5EF4-FFF2-40B4-BE49-F238E27FC236}">
                <a16:creationId xmlns:a16="http://schemas.microsoft.com/office/drawing/2014/main" id="{A50B5251-F73C-49F2-3DA5-D94F88EE315D}"/>
              </a:ext>
            </a:extLst>
          </p:cNvPr>
          <p:cNvSpPr txBox="1"/>
          <p:nvPr/>
        </p:nvSpPr>
        <p:spPr>
          <a:xfrm>
            <a:off x="8318172" y="6097101"/>
            <a:ext cx="1208097" cy="384721"/>
          </a:xfrm>
          <a:prstGeom prst="rect">
            <a:avLst/>
          </a:prstGeom>
        </p:spPr>
        <p:txBody>
          <a:bodyPr lIns="0" tIns="0" rIns="0" bIns="0" rtlCol="0" anchor="t">
            <a:spAutoFit/>
          </a:bodyPr>
          <a:lstStyle/>
          <a:p>
            <a:pPr>
              <a:lnSpc>
                <a:spcPts val="1000"/>
              </a:lnSpc>
            </a:pPr>
            <a:r>
              <a:rPr lang="en-US" sz="1000" b="1">
                <a:solidFill>
                  <a:srgbClr val="000000"/>
                </a:solidFill>
                <a:latin typeface="Open Sans" panose="020B0606030504020204" pitchFamily="34" charset="0"/>
                <a:ea typeface="Open Sans" panose="020B0606030504020204" pitchFamily="34" charset="0"/>
                <a:cs typeface="Open Sans" panose="020B0606030504020204" pitchFamily="34" charset="0"/>
                <a:sym typeface="Montserrat Bold"/>
              </a:rPr>
              <a:t>Additional facilities in pipeline</a:t>
            </a:r>
          </a:p>
        </p:txBody>
      </p:sp>
      <p:sp>
        <p:nvSpPr>
          <p:cNvPr id="139" name="TextBox 139">
            <a:extLst>
              <a:ext uri="{FF2B5EF4-FFF2-40B4-BE49-F238E27FC236}">
                <a16:creationId xmlns:a16="http://schemas.microsoft.com/office/drawing/2014/main" id="{F81684BB-D7F9-AD40-F6B9-0D8A92AC416F}"/>
              </a:ext>
            </a:extLst>
          </p:cNvPr>
          <p:cNvSpPr txBox="1"/>
          <p:nvPr/>
        </p:nvSpPr>
        <p:spPr>
          <a:xfrm>
            <a:off x="7930821" y="6112397"/>
            <a:ext cx="491172" cy="256480"/>
          </a:xfrm>
          <a:prstGeom prst="rect">
            <a:avLst/>
          </a:prstGeom>
        </p:spPr>
        <p:txBody>
          <a:bodyPr lIns="0" tIns="0" rIns="0" bIns="0" rtlCol="0" anchor="t">
            <a:spAutoFit/>
          </a:bodyPr>
          <a:lstStyle/>
          <a:p>
            <a:pPr>
              <a:lnSpc>
                <a:spcPts val="2000"/>
              </a:lnSpc>
            </a:pPr>
            <a:r>
              <a:rPr lang="en-US" sz="2000" b="1">
                <a:solidFill>
                  <a:schemeClr val="tx2">
                    <a:lumMod val="90000"/>
                    <a:lumOff val="10000"/>
                  </a:schemeClr>
                </a:solidFill>
                <a:latin typeface="Open Sans" panose="020B0606030504020204" pitchFamily="34" charset="0"/>
                <a:ea typeface="Open Sans" panose="020B0606030504020204" pitchFamily="34" charset="0"/>
                <a:cs typeface="Open Sans" panose="020B0606030504020204" pitchFamily="34" charset="0"/>
                <a:sym typeface="Montserrat Heavy"/>
              </a:rPr>
              <a:t>5</a:t>
            </a:r>
          </a:p>
        </p:txBody>
      </p:sp>
      <p:sp>
        <p:nvSpPr>
          <p:cNvPr id="140" name="TextBox 152">
            <a:extLst>
              <a:ext uri="{FF2B5EF4-FFF2-40B4-BE49-F238E27FC236}">
                <a16:creationId xmlns:a16="http://schemas.microsoft.com/office/drawing/2014/main" id="{C6E9A5D6-B115-2508-193D-29A021089EBB}"/>
              </a:ext>
            </a:extLst>
          </p:cNvPr>
          <p:cNvSpPr txBox="1"/>
          <p:nvPr/>
        </p:nvSpPr>
        <p:spPr>
          <a:xfrm>
            <a:off x="8321377" y="5644820"/>
            <a:ext cx="1274743" cy="384721"/>
          </a:xfrm>
          <a:prstGeom prst="rect">
            <a:avLst/>
          </a:prstGeom>
        </p:spPr>
        <p:txBody>
          <a:bodyPr lIns="0" tIns="0" rIns="0" bIns="0" rtlCol="0" anchor="t">
            <a:spAutoFit/>
          </a:bodyPr>
          <a:lstStyle/>
          <a:p>
            <a:pPr>
              <a:lnSpc>
                <a:spcPts val="1000"/>
              </a:lnSpc>
            </a:pPr>
            <a:r>
              <a:rPr lang="en-US" sz="1000" b="1">
                <a:solidFill>
                  <a:srgbClr val="000000"/>
                </a:solidFill>
                <a:latin typeface="Open Sans" panose="020B0606030504020204" pitchFamily="34" charset="0"/>
                <a:ea typeface="Open Sans" panose="020B0606030504020204" pitchFamily="34" charset="0"/>
                <a:cs typeface="Open Sans" panose="020B0606030504020204" pitchFamily="34" charset="0"/>
                <a:sym typeface="Montserrat Bold"/>
              </a:rPr>
              <a:t>Design &amp; cost documentation stage</a:t>
            </a:r>
          </a:p>
        </p:txBody>
      </p:sp>
      <p:sp>
        <p:nvSpPr>
          <p:cNvPr id="141" name="TextBox 153">
            <a:extLst>
              <a:ext uri="{FF2B5EF4-FFF2-40B4-BE49-F238E27FC236}">
                <a16:creationId xmlns:a16="http://schemas.microsoft.com/office/drawing/2014/main" id="{FF78DE4A-4B06-A6CE-CC5F-D99A73981754}"/>
              </a:ext>
            </a:extLst>
          </p:cNvPr>
          <p:cNvSpPr txBox="1"/>
          <p:nvPr/>
        </p:nvSpPr>
        <p:spPr>
          <a:xfrm>
            <a:off x="7934027" y="5660117"/>
            <a:ext cx="491172" cy="256480"/>
          </a:xfrm>
          <a:prstGeom prst="rect">
            <a:avLst/>
          </a:prstGeom>
        </p:spPr>
        <p:txBody>
          <a:bodyPr lIns="0" tIns="0" rIns="0" bIns="0" rtlCol="0" anchor="t">
            <a:spAutoFit/>
          </a:bodyPr>
          <a:lstStyle/>
          <a:p>
            <a:pPr>
              <a:lnSpc>
                <a:spcPts val="2000"/>
              </a:lnSpc>
            </a:pPr>
            <a:r>
              <a:rPr lang="uk-UA" sz="2000" b="1">
                <a:solidFill>
                  <a:schemeClr val="tx2">
                    <a:lumMod val="90000"/>
                    <a:lumOff val="10000"/>
                  </a:schemeClr>
                </a:solidFill>
                <a:latin typeface="Open Sans" panose="020B0606030504020204" pitchFamily="34" charset="0"/>
                <a:ea typeface="Open Sans" panose="020B0606030504020204" pitchFamily="34" charset="0"/>
                <a:cs typeface="Open Sans" panose="020B0606030504020204" pitchFamily="34" charset="0"/>
                <a:sym typeface="Montserrat Heavy"/>
              </a:rPr>
              <a:t>3</a:t>
            </a:r>
            <a:endParaRPr lang="en-US" sz="2000" b="1">
              <a:solidFill>
                <a:schemeClr val="tx2">
                  <a:lumMod val="90000"/>
                  <a:lumOff val="10000"/>
                </a:schemeClr>
              </a:solidFill>
              <a:latin typeface="Open Sans" panose="020B0606030504020204" pitchFamily="34" charset="0"/>
              <a:ea typeface="Open Sans" panose="020B0606030504020204" pitchFamily="34" charset="0"/>
              <a:cs typeface="Open Sans" panose="020B0606030504020204" pitchFamily="34" charset="0"/>
              <a:sym typeface="Montserrat Heavy"/>
            </a:endParaRPr>
          </a:p>
        </p:txBody>
      </p:sp>
      <p:sp>
        <p:nvSpPr>
          <p:cNvPr id="142" name="AutoShape 6">
            <a:extLst>
              <a:ext uri="{FF2B5EF4-FFF2-40B4-BE49-F238E27FC236}">
                <a16:creationId xmlns:a16="http://schemas.microsoft.com/office/drawing/2014/main" id="{6DF5D254-47D3-5E28-198E-676845CDF445}"/>
              </a:ext>
            </a:extLst>
          </p:cNvPr>
          <p:cNvSpPr/>
          <p:nvPr/>
        </p:nvSpPr>
        <p:spPr>
          <a:xfrm>
            <a:off x="812800" y="6077259"/>
            <a:ext cx="2634693" cy="0"/>
          </a:xfrm>
          <a:prstGeom prst="line">
            <a:avLst/>
          </a:prstGeom>
          <a:ln w="19050" cap="flat">
            <a:solidFill>
              <a:srgbClr val="FFFFFF"/>
            </a:solidFill>
            <a:prstDash val="solid"/>
            <a:headEnd type="none" w="sm" len="sm"/>
            <a:tailEnd type="none" w="sm" len="sm"/>
          </a:ln>
        </p:spPr>
        <p:txBody>
          <a:bodyPr/>
          <a:lstStyle/>
          <a:p>
            <a:endParaRPr lang="en-UA" sz="1200">
              <a:latin typeface="Open Sans" panose="020B0606030504020204" pitchFamily="34" charset="0"/>
              <a:ea typeface="Open Sans" panose="020B0606030504020204" pitchFamily="34" charset="0"/>
              <a:cs typeface="Open Sans" panose="020B0606030504020204" pitchFamily="34" charset="0"/>
            </a:endParaRPr>
          </a:p>
        </p:txBody>
      </p:sp>
      <p:sp>
        <p:nvSpPr>
          <p:cNvPr id="143" name="AutoShape 20">
            <a:extLst>
              <a:ext uri="{FF2B5EF4-FFF2-40B4-BE49-F238E27FC236}">
                <a16:creationId xmlns:a16="http://schemas.microsoft.com/office/drawing/2014/main" id="{8903F047-747E-D5DC-7A0A-226EA2FB0E47}"/>
              </a:ext>
            </a:extLst>
          </p:cNvPr>
          <p:cNvSpPr/>
          <p:nvPr/>
        </p:nvSpPr>
        <p:spPr>
          <a:xfrm>
            <a:off x="812800" y="5730605"/>
            <a:ext cx="2634693" cy="0"/>
          </a:xfrm>
          <a:prstGeom prst="line">
            <a:avLst/>
          </a:prstGeom>
          <a:ln w="9525" cap="flat">
            <a:solidFill>
              <a:srgbClr val="FFFFFF"/>
            </a:solidFill>
            <a:prstDash val="sysDash"/>
            <a:headEnd type="none" w="sm" len="sm"/>
            <a:tailEnd type="none" w="sm" len="sm"/>
          </a:ln>
        </p:spPr>
        <p:txBody>
          <a:bodyPr/>
          <a:lstStyle/>
          <a:p>
            <a:endParaRPr lang="en-UA" sz="1200">
              <a:latin typeface="Open Sans" panose="020B0606030504020204" pitchFamily="34" charset="0"/>
              <a:ea typeface="Open Sans" panose="020B0606030504020204" pitchFamily="34" charset="0"/>
              <a:cs typeface="Open Sans" panose="020B0606030504020204" pitchFamily="34" charset="0"/>
            </a:endParaRPr>
          </a:p>
        </p:txBody>
      </p:sp>
      <p:sp>
        <p:nvSpPr>
          <p:cNvPr id="144" name="TextBox 87">
            <a:extLst>
              <a:ext uri="{FF2B5EF4-FFF2-40B4-BE49-F238E27FC236}">
                <a16:creationId xmlns:a16="http://schemas.microsoft.com/office/drawing/2014/main" id="{AA315AD3-57F5-56E9-DD9B-6295BF3C869B}"/>
              </a:ext>
            </a:extLst>
          </p:cNvPr>
          <p:cNvSpPr txBox="1"/>
          <p:nvPr/>
        </p:nvSpPr>
        <p:spPr>
          <a:xfrm>
            <a:off x="519992" y="6007409"/>
            <a:ext cx="230017" cy="128240"/>
          </a:xfrm>
          <a:prstGeom prst="rect">
            <a:avLst/>
          </a:prstGeom>
        </p:spPr>
        <p:txBody>
          <a:bodyPr lIns="0" tIns="0" rIns="0" bIns="0" rtlCol="0" anchor="t">
            <a:spAutoFit/>
          </a:bodyPr>
          <a:lstStyle/>
          <a:p>
            <a:pPr algn="r">
              <a:lnSpc>
                <a:spcPts val="1000"/>
              </a:lnSpc>
            </a:pPr>
            <a:r>
              <a:rPr lang="en-US" sz="1000" b="1">
                <a:solidFill>
                  <a:srgbClr val="FFFFFF"/>
                </a:solidFill>
                <a:latin typeface="Open Sans" panose="020B0606030504020204" pitchFamily="34" charset="0"/>
                <a:ea typeface="Open Sans" panose="020B0606030504020204" pitchFamily="34" charset="0"/>
                <a:cs typeface="Open Sans" panose="020B0606030504020204" pitchFamily="34" charset="0"/>
                <a:sym typeface="Montserrat Bold"/>
              </a:rPr>
              <a:t>-</a:t>
            </a:r>
          </a:p>
        </p:txBody>
      </p:sp>
      <p:sp>
        <p:nvSpPr>
          <p:cNvPr id="145" name="TextBox 88">
            <a:extLst>
              <a:ext uri="{FF2B5EF4-FFF2-40B4-BE49-F238E27FC236}">
                <a16:creationId xmlns:a16="http://schemas.microsoft.com/office/drawing/2014/main" id="{EE62E0E0-BEE0-2EA2-160C-AF2EEB9F93A4}"/>
              </a:ext>
            </a:extLst>
          </p:cNvPr>
          <p:cNvSpPr txBox="1"/>
          <p:nvPr/>
        </p:nvSpPr>
        <p:spPr>
          <a:xfrm>
            <a:off x="519992" y="5660755"/>
            <a:ext cx="230017" cy="128240"/>
          </a:xfrm>
          <a:prstGeom prst="rect">
            <a:avLst/>
          </a:prstGeom>
        </p:spPr>
        <p:txBody>
          <a:bodyPr lIns="0" tIns="0" rIns="0" bIns="0" rtlCol="0" anchor="t">
            <a:spAutoFit/>
          </a:bodyPr>
          <a:lstStyle/>
          <a:p>
            <a:pPr algn="r">
              <a:lnSpc>
                <a:spcPts val="1000"/>
              </a:lnSpc>
            </a:pPr>
            <a:r>
              <a:rPr lang="en-US" sz="1000" b="1">
                <a:solidFill>
                  <a:srgbClr val="FFFFFF"/>
                </a:solidFill>
                <a:latin typeface="Open Sans" panose="020B0606030504020204" pitchFamily="34" charset="0"/>
                <a:ea typeface="Open Sans" panose="020B0606030504020204" pitchFamily="34" charset="0"/>
                <a:cs typeface="Open Sans" panose="020B0606030504020204" pitchFamily="34" charset="0"/>
                <a:sym typeface="Montserrat Bold"/>
              </a:rPr>
              <a:t>100</a:t>
            </a:r>
          </a:p>
        </p:txBody>
      </p:sp>
      <p:sp>
        <p:nvSpPr>
          <p:cNvPr id="146" name="TextBox 148">
            <a:extLst>
              <a:ext uri="{FF2B5EF4-FFF2-40B4-BE49-F238E27FC236}">
                <a16:creationId xmlns:a16="http://schemas.microsoft.com/office/drawing/2014/main" id="{86384208-BE0B-E661-D747-F7FFE19EB775}"/>
              </a:ext>
            </a:extLst>
          </p:cNvPr>
          <p:cNvSpPr txBox="1"/>
          <p:nvPr/>
        </p:nvSpPr>
        <p:spPr>
          <a:xfrm>
            <a:off x="356837" y="5498219"/>
            <a:ext cx="556326" cy="102592"/>
          </a:xfrm>
          <a:prstGeom prst="rect">
            <a:avLst/>
          </a:prstGeom>
        </p:spPr>
        <p:txBody>
          <a:bodyPr lIns="0" tIns="0" rIns="0" bIns="0" rtlCol="0" anchor="t">
            <a:spAutoFit/>
          </a:bodyPr>
          <a:lstStyle/>
          <a:p>
            <a:pPr algn="ctr">
              <a:lnSpc>
                <a:spcPts val="800"/>
              </a:lnSpc>
            </a:pPr>
            <a:r>
              <a:rPr lang="en-US" sz="800" b="1">
                <a:solidFill>
                  <a:srgbClr val="FFFFFF"/>
                </a:solidFill>
                <a:latin typeface="Open Sans" panose="020B0606030504020204" pitchFamily="34" charset="0"/>
                <a:ea typeface="Open Sans" panose="020B0606030504020204" pitchFamily="34" charset="0"/>
                <a:cs typeface="Open Sans" panose="020B0606030504020204" pitchFamily="34" charset="0"/>
                <a:sym typeface="Montserrat Bold"/>
              </a:rPr>
              <a:t>$ million</a:t>
            </a:r>
          </a:p>
        </p:txBody>
      </p:sp>
      <p:sp>
        <p:nvSpPr>
          <p:cNvPr id="147" name="Rectangle 146">
            <a:extLst>
              <a:ext uri="{FF2B5EF4-FFF2-40B4-BE49-F238E27FC236}">
                <a16:creationId xmlns:a16="http://schemas.microsoft.com/office/drawing/2014/main" id="{4717D4BD-4061-A448-FBAE-268F37F3AC11}"/>
              </a:ext>
            </a:extLst>
          </p:cNvPr>
          <p:cNvSpPr/>
          <p:nvPr/>
        </p:nvSpPr>
        <p:spPr>
          <a:xfrm>
            <a:off x="880343" y="5742424"/>
            <a:ext cx="1828548" cy="337078"/>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A">
              <a:latin typeface="Open Sans" panose="020B0606030504020204" pitchFamily="34" charset="0"/>
              <a:ea typeface="Open Sans" panose="020B0606030504020204" pitchFamily="34" charset="0"/>
              <a:cs typeface="Open Sans" panose="020B0606030504020204" pitchFamily="34" charset="0"/>
            </a:endParaRPr>
          </a:p>
        </p:txBody>
      </p:sp>
      <p:sp>
        <p:nvSpPr>
          <p:cNvPr id="148" name="TextBox 157">
            <a:extLst>
              <a:ext uri="{FF2B5EF4-FFF2-40B4-BE49-F238E27FC236}">
                <a16:creationId xmlns:a16="http://schemas.microsoft.com/office/drawing/2014/main" id="{B69E509F-9A55-16A7-A4AD-C7774F678839}"/>
              </a:ext>
            </a:extLst>
          </p:cNvPr>
          <p:cNvSpPr txBox="1"/>
          <p:nvPr/>
        </p:nvSpPr>
        <p:spPr>
          <a:xfrm>
            <a:off x="1198601" y="5893037"/>
            <a:ext cx="1192031" cy="89768"/>
          </a:xfrm>
          <a:prstGeom prst="rect">
            <a:avLst/>
          </a:prstGeom>
        </p:spPr>
        <p:txBody>
          <a:bodyPr lIns="0" tIns="0" rIns="0" bIns="0" rtlCol="0" anchor="t">
            <a:spAutoFit/>
          </a:bodyPr>
          <a:lstStyle/>
          <a:p>
            <a:pPr algn="ctr">
              <a:lnSpc>
                <a:spcPts val="666"/>
              </a:lnSpc>
            </a:pPr>
            <a:r>
              <a:rPr lang="en-US" sz="666" b="1">
                <a:solidFill>
                  <a:srgbClr val="000000"/>
                </a:solidFill>
                <a:latin typeface="Open Sans" panose="020B0606030504020204" pitchFamily="34" charset="0"/>
                <a:ea typeface="Open Sans" panose="020B0606030504020204" pitchFamily="34" charset="0"/>
                <a:cs typeface="Open Sans" panose="020B0606030504020204" pitchFamily="34" charset="0"/>
                <a:sym typeface="Montserrat Bold"/>
              </a:rPr>
              <a:t>KEXIM*</a:t>
            </a:r>
          </a:p>
        </p:txBody>
      </p:sp>
      <p:sp>
        <p:nvSpPr>
          <p:cNvPr id="150" name="Title 1">
            <a:extLst>
              <a:ext uri="{FF2B5EF4-FFF2-40B4-BE49-F238E27FC236}">
                <a16:creationId xmlns:a16="http://schemas.microsoft.com/office/drawing/2014/main" id="{5E5430BF-8260-1DFC-0110-0EE3C7E91D2C}"/>
              </a:ext>
            </a:extLst>
          </p:cNvPr>
          <p:cNvSpPr txBox="1">
            <a:spLocks/>
          </p:cNvSpPr>
          <p:nvPr/>
        </p:nvSpPr>
        <p:spPr>
          <a:xfrm>
            <a:off x="0" y="-17977"/>
            <a:ext cx="12192000" cy="723211"/>
          </a:xfrm>
          <a:prstGeom prst="rect">
            <a:avLst/>
          </a:prstGeom>
          <a:solidFill>
            <a:schemeClr val="accent4">
              <a:lumMod val="90000"/>
              <a:lumOff val="10000"/>
            </a:schemeClr>
          </a:solidFill>
        </p:spPr>
        <p:txBody>
          <a:bodyPr vert="horz" wrap="square" lIns="91440" tIns="45720" rIns="91440" bIns="45720" rtlCol="0" anchor="ctr">
            <a:spAutoFit/>
          </a:bodyPr>
          <a:lstStyle>
            <a:lvl1pPr algn="l" defTabSz="914400" rtl="0" eaLnBrk="1" latinLnBrk="0" hangingPunct="1">
              <a:lnSpc>
                <a:spcPct val="80000"/>
              </a:lnSpc>
              <a:spcBef>
                <a:spcPts val="0"/>
              </a:spcBef>
              <a:buNone/>
              <a:defRPr sz="2700" b="0" i="0" kern="1200" cap="none" spc="0" baseline="0">
                <a:solidFill>
                  <a:srgbClr val="094269"/>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fontAlgn="base">
              <a:lnSpc>
                <a:spcPct val="200000"/>
              </a:lnSpc>
              <a:spcAft>
                <a:spcPct val="0"/>
              </a:spcAft>
            </a:pPr>
            <a:r>
              <a:rPr lang="en-US" sz="2400" b="1" dirty="0">
                <a:solidFill>
                  <a:schemeClr val="bg1"/>
                </a:solidFill>
                <a:latin typeface="Century Gothic" panose="020B0502020202020204" pitchFamily="34" charset="0"/>
                <a:ea typeface="MS PGothic" panose="020B0600070205080204" pitchFamily="34" charset="-128"/>
                <a:cs typeface="Arial" panose="020B0604020202020204" pitchFamily="34" charset="0"/>
              </a:rPr>
              <a:t>HEAL: </a:t>
            </a:r>
            <a:r>
              <a:rPr lang="en-US" sz="2400" b="1"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Montserrat Heavy"/>
              </a:rPr>
              <a:t>Health Enhancement and Lifesaving Ukraine Project </a:t>
            </a:r>
            <a:endParaRPr lang="en-US" sz="2400" b="1" dirty="0">
              <a:solidFill>
                <a:schemeClr val="bg1"/>
              </a:solidFill>
              <a:latin typeface="Century Gothic" panose="020B0502020202020204" pitchFamily="34" charset="0"/>
              <a:ea typeface="MS PGothic" panose="020B0600070205080204" pitchFamily="34" charset="-128"/>
              <a:cs typeface="Arial" panose="020B0604020202020204" pitchFamily="34" charset="0"/>
            </a:endParaRPr>
          </a:p>
        </p:txBody>
      </p:sp>
      <p:sp>
        <p:nvSpPr>
          <p:cNvPr id="151" name="TextBox 108">
            <a:extLst>
              <a:ext uri="{FF2B5EF4-FFF2-40B4-BE49-F238E27FC236}">
                <a16:creationId xmlns:a16="http://schemas.microsoft.com/office/drawing/2014/main" id="{1EDEF974-4E6A-1366-581B-10AE1F21152E}"/>
              </a:ext>
            </a:extLst>
          </p:cNvPr>
          <p:cNvSpPr txBox="1"/>
          <p:nvPr/>
        </p:nvSpPr>
        <p:spPr>
          <a:xfrm>
            <a:off x="1080976" y="1809275"/>
            <a:ext cx="1895143" cy="593432"/>
          </a:xfrm>
          <a:prstGeom prst="rect">
            <a:avLst/>
          </a:prstGeom>
        </p:spPr>
        <p:txBody>
          <a:bodyPr wrap="square" lIns="0" tIns="0" rIns="0" bIns="0" rtlCol="0" anchor="t">
            <a:spAutoFit/>
          </a:bodyPr>
          <a:lstStyle/>
          <a:p>
            <a:pPr algn="ctr">
              <a:lnSpc>
                <a:spcPts val="2333"/>
              </a:lnSpc>
            </a:pPr>
            <a:r>
              <a:rPr lang="en-US" sz="2333" b="1"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Montserrat Heavy"/>
              </a:rPr>
              <a:t>Financing Details:</a:t>
            </a:r>
          </a:p>
        </p:txBody>
      </p:sp>
    </p:spTree>
    <p:extLst>
      <p:ext uri="{BB962C8B-B14F-4D97-AF65-F5344CB8AC3E}">
        <p14:creationId xmlns:p14="http://schemas.microsoft.com/office/powerpoint/2010/main" val="15117190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CD32FF-F96C-291C-6EC7-CB924C08ACD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BF7FF5B-35E1-FC36-6AAE-9154A40D5789}"/>
              </a:ext>
            </a:extLst>
          </p:cNvPr>
          <p:cNvPicPr>
            <a:picLocks noChangeAspect="1"/>
          </p:cNvPicPr>
          <p:nvPr/>
        </p:nvPicPr>
        <p:blipFill>
          <a:blip r:embed="rId2"/>
          <a:stretch>
            <a:fillRect/>
          </a:stretch>
        </p:blipFill>
        <p:spPr>
          <a:xfrm>
            <a:off x="832223" y="1325813"/>
            <a:ext cx="10527553" cy="4965880"/>
          </a:xfrm>
          <a:prstGeom prst="rect">
            <a:avLst/>
          </a:prstGeom>
        </p:spPr>
      </p:pic>
      <p:sp>
        <p:nvSpPr>
          <p:cNvPr id="2" name="Rectangle 1">
            <a:extLst>
              <a:ext uri="{FF2B5EF4-FFF2-40B4-BE49-F238E27FC236}">
                <a16:creationId xmlns:a16="http://schemas.microsoft.com/office/drawing/2014/main" id="{B62E9444-68ED-D9F3-C233-B15EAF85B915}"/>
              </a:ext>
            </a:extLst>
          </p:cNvPr>
          <p:cNvSpPr/>
          <p:nvPr/>
        </p:nvSpPr>
        <p:spPr>
          <a:xfrm>
            <a:off x="127348" y="5312619"/>
            <a:ext cx="2275561" cy="1478071"/>
          </a:xfrm>
          <a:prstGeom prst="rect">
            <a:avLst/>
          </a:prstGeom>
          <a:blipFill dpi="0" rotWithShape="1">
            <a:blip r:embed="rId3">
              <a:alphaModFix amt="30000"/>
            </a:blip>
            <a:srcRect/>
            <a:stretch>
              <a:fillRect/>
            </a:stretch>
          </a:blipFill>
          <a:ln w="9525" cap="flat" cmpd="sng" algn="ctr">
            <a:noFill/>
            <a:prstDash val="solid"/>
          </a:ln>
          <a:effectLst/>
        </p:spPr>
        <p:txBody>
          <a:bodyPr lIns="91345" tIns="45673" rIns="91345" bIns="45673" rtlCol="0" anchor="ctr"/>
          <a:lstStyle/>
          <a:p>
            <a:pPr marL="0" marR="0" lvl="0" indent="0" algn="ctr" defTabSz="456727"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a:ea typeface="MS PGothic" panose="020B0600070205080204" pitchFamily="34" charset="-128"/>
              <a:cs typeface="Arial" panose="020B0604020202020204" pitchFamily="34" charset="0"/>
            </a:endParaRPr>
          </a:p>
        </p:txBody>
      </p:sp>
      <p:pic>
        <p:nvPicPr>
          <p:cNvPr id="4" name="Picture 3">
            <a:extLst>
              <a:ext uri="{FF2B5EF4-FFF2-40B4-BE49-F238E27FC236}">
                <a16:creationId xmlns:a16="http://schemas.microsoft.com/office/drawing/2014/main" id="{DCD0F95F-ACA5-73A2-FC6C-0C70CEF9BD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08792" y="6324458"/>
            <a:ext cx="1655860" cy="329499"/>
          </a:xfrm>
          <a:prstGeom prst="rect">
            <a:avLst/>
          </a:prstGeom>
        </p:spPr>
      </p:pic>
      <p:sp>
        <p:nvSpPr>
          <p:cNvPr id="7" name="TextBox 6">
            <a:hlinkClick r:id="rId5"/>
            <a:extLst>
              <a:ext uri="{FF2B5EF4-FFF2-40B4-BE49-F238E27FC236}">
                <a16:creationId xmlns:a16="http://schemas.microsoft.com/office/drawing/2014/main" id="{99A0045F-D8C9-D24D-6153-1776DB1721CA}"/>
              </a:ext>
            </a:extLst>
          </p:cNvPr>
          <p:cNvSpPr txBox="1"/>
          <p:nvPr/>
        </p:nvSpPr>
        <p:spPr>
          <a:xfrm>
            <a:off x="0" y="0"/>
            <a:ext cx="12192000" cy="714363"/>
          </a:xfrm>
          <a:prstGeom prst="rect">
            <a:avLst/>
          </a:prstGeom>
          <a:solidFill>
            <a:schemeClr val="accent4">
              <a:lumMod val="90000"/>
              <a:lumOff val="10000"/>
            </a:schemeClr>
          </a:solidFill>
        </p:spPr>
        <p:txBody>
          <a:bodyPr wrap="square" rtlCol="0">
            <a:spAutoFit/>
          </a:bodyPr>
          <a:lstStyle/>
          <a:p>
            <a:pPr marL="0" marR="0" lvl="0" indent="0" algn="ctr" defTabSz="914400" rtl="0" eaLnBrk="1" fontAlgn="base" latinLnBrk="0" hangingPunct="1">
              <a:lnSpc>
                <a:spcPct val="200000"/>
              </a:lnSpc>
              <a:spcBef>
                <a:spcPct val="0"/>
              </a:spcBef>
              <a:spcAft>
                <a:spcPct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entury Gothic" panose="020B0502020202020204" pitchFamily="34" charset="0"/>
                <a:ea typeface="MS PGothic" panose="020B0600070205080204" pitchFamily="34" charset="-128"/>
                <a:cs typeface="Arial" panose="020B0604020202020204" pitchFamily="34" charset="0"/>
              </a:rPr>
              <a:t>Current Opportunities from WB External Website</a:t>
            </a:r>
          </a:p>
        </p:txBody>
      </p:sp>
      <p:sp>
        <p:nvSpPr>
          <p:cNvPr id="8" name="TextBox 7">
            <a:hlinkClick r:id="rId6"/>
            <a:extLst>
              <a:ext uri="{FF2B5EF4-FFF2-40B4-BE49-F238E27FC236}">
                <a16:creationId xmlns:a16="http://schemas.microsoft.com/office/drawing/2014/main" id="{89D46BE1-F6FE-A2B8-FC0C-CACE1666B589}"/>
              </a:ext>
            </a:extLst>
          </p:cNvPr>
          <p:cNvSpPr txBox="1"/>
          <p:nvPr/>
        </p:nvSpPr>
        <p:spPr>
          <a:xfrm>
            <a:off x="61596" y="835422"/>
            <a:ext cx="12068808" cy="369332"/>
          </a:xfrm>
          <a:prstGeom prst="rect">
            <a:avLst/>
          </a:prstGeom>
          <a:solidFill>
            <a:srgbClr val="A16413"/>
          </a:solid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Century Gothic" panose="020B0502020202020204" pitchFamily="34" charset="0"/>
                <a:ea typeface="MS PGothic" panose="020B0600070205080204" pitchFamily="34" charset="-128"/>
                <a:cs typeface="Arial" panose="020B0604020202020204" pitchFamily="34" charset="0"/>
              </a:rPr>
              <a:t>https://projects.worldbank.org/en/projects-operations/opportunities</a:t>
            </a:r>
          </a:p>
        </p:txBody>
      </p:sp>
      <p:sp>
        <p:nvSpPr>
          <p:cNvPr id="6" name="Rectangle 5">
            <a:extLst>
              <a:ext uri="{FF2B5EF4-FFF2-40B4-BE49-F238E27FC236}">
                <a16:creationId xmlns:a16="http://schemas.microsoft.com/office/drawing/2014/main" id="{ACACA609-E913-127A-A3E5-2FC5ADAB5DBA}"/>
              </a:ext>
            </a:extLst>
          </p:cNvPr>
          <p:cNvSpPr/>
          <p:nvPr/>
        </p:nvSpPr>
        <p:spPr bwMode="auto">
          <a:xfrm>
            <a:off x="3257550" y="3008617"/>
            <a:ext cx="971550" cy="27940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115888" marR="0" lvl="0" indent="-115888" algn="l" defTabSz="914400" rtl="0" eaLnBrk="1" fontAlgn="base" latinLnBrk="0" hangingPunct="1">
              <a:lnSpc>
                <a:spcPct val="100000"/>
              </a:lnSpc>
              <a:spcBef>
                <a:spcPct val="50000"/>
              </a:spcBef>
              <a:spcAft>
                <a:spcPct val="0"/>
              </a:spcAft>
              <a:buClrTx/>
              <a:buSzTx/>
              <a:buFontTx/>
              <a:buChar char="•"/>
              <a:tabLst/>
              <a:defRPr/>
            </a:pPr>
            <a:endParaRPr kumimoji="0" lang="en-US" sz="1300" b="0" i="0" u="none" strike="noStrike" kern="1200" cap="none" spc="0" normalizeH="0" baseline="0" noProof="0">
              <a:ln>
                <a:noFill/>
              </a:ln>
              <a:solidFill>
                <a:prstClr val="black"/>
              </a:solidFill>
              <a:effectLst/>
              <a:uLnTx/>
              <a:uFillTx/>
              <a:latin typeface="Trebuchet MS" pitchFamily="34" charset="0"/>
              <a:ea typeface="+mn-ea"/>
              <a:cs typeface="Times New Roman" pitchFamily="18" charset="0"/>
            </a:endParaRPr>
          </a:p>
        </p:txBody>
      </p:sp>
      <p:sp>
        <p:nvSpPr>
          <p:cNvPr id="11" name="Rectangle 10">
            <a:extLst>
              <a:ext uri="{FF2B5EF4-FFF2-40B4-BE49-F238E27FC236}">
                <a16:creationId xmlns:a16="http://schemas.microsoft.com/office/drawing/2014/main" id="{ECDE526C-EF90-7C5B-940A-0A02DFEDE1F9}"/>
              </a:ext>
            </a:extLst>
          </p:cNvPr>
          <p:cNvSpPr/>
          <p:nvPr/>
        </p:nvSpPr>
        <p:spPr bwMode="auto">
          <a:xfrm>
            <a:off x="3194050" y="3008617"/>
            <a:ext cx="971550" cy="229883"/>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115888" marR="0" lvl="0" indent="-115888" algn="l" defTabSz="914400" rtl="0" eaLnBrk="1" fontAlgn="base" latinLnBrk="0" hangingPunct="1">
              <a:lnSpc>
                <a:spcPct val="100000"/>
              </a:lnSpc>
              <a:spcBef>
                <a:spcPct val="50000"/>
              </a:spcBef>
              <a:spcAft>
                <a:spcPct val="0"/>
              </a:spcAft>
              <a:buClrTx/>
              <a:buSzTx/>
              <a:buFontTx/>
              <a:buChar char="•"/>
              <a:tabLst/>
              <a:defRPr/>
            </a:pPr>
            <a:endParaRPr kumimoji="0" lang="en-US" sz="1300" b="0" i="0" u="none" strike="noStrike" kern="1200" cap="none" spc="0" normalizeH="0" baseline="0" noProof="0">
              <a:ln>
                <a:noFill/>
              </a:ln>
              <a:solidFill>
                <a:prstClr val="black"/>
              </a:solidFill>
              <a:effectLst/>
              <a:uLnTx/>
              <a:uFillTx/>
              <a:latin typeface="Trebuchet MS" pitchFamily="34" charset="0"/>
              <a:ea typeface="+mn-ea"/>
              <a:cs typeface="Times New Roman" pitchFamily="18" charset="0"/>
            </a:endParaRPr>
          </a:p>
        </p:txBody>
      </p:sp>
    </p:spTree>
    <p:extLst>
      <p:ext uri="{BB962C8B-B14F-4D97-AF65-F5344CB8AC3E}">
        <p14:creationId xmlns:p14="http://schemas.microsoft.com/office/powerpoint/2010/main" val="7051130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0FE7B733-5233-8D97-F7F4-7B3E40297B0F}"/>
            </a:ext>
          </a:extLst>
        </p:cNvPr>
        <p:cNvGrpSpPr/>
        <p:nvPr/>
      </p:nvGrpSpPr>
      <p:grpSpPr>
        <a:xfrm>
          <a:off x="0" y="0"/>
          <a:ext cx="0" cy="0"/>
          <a:chOff x="0" y="0"/>
          <a:chExt cx="0" cy="0"/>
        </a:xfrm>
      </p:grpSpPr>
      <p:sp>
        <p:nvSpPr>
          <p:cNvPr id="97" name="Google Shape;97;g1efe011e100_0_39">
            <a:extLst>
              <a:ext uri="{FF2B5EF4-FFF2-40B4-BE49-F238E27FC236}">
                <a16:creationId xmlns:a16="http://schemas.microsoft.com/office/drawing/2014/main" id="{95404E01-5F58-8842-DF4B-01C9EB439728}"/>
              </a:ext>
            </a:extLst>
          </p:cNvPr>
          <p:cNvSpPr txBox="1"/>
          <p:nvPr/>
        </p:nvSpPr>
        <p:spPr>
          <a:xfrm>
            <a:off x="267823" y="256984"/>
            <a:ext cx="11484460" cy="707886"/>
          </a:xfrm>
          <a:prstGeom prst="rect">
            <a:avLst/>
          </a:prstGeom>
          <a:solidFill>
            <a:schemeClr val="accent4">
              <a:lumMod val="90000"/>
              <a:lumOff val="10000"/>
            </a:schemeClr>
          </a:solidFill>
        </p:spPr>
        <p:txBody>
          <a:bodyPr vert="horz" wrap="square" lIns="91440" tIns="45720" rIns="91440" bIns="45720" rtlCol="0" anchor="ctr">
            <a:spAutoFit/>
          </a:bodyPr>
          <a:lstStyle>
            <a:lvl1pPr fontAlgn="base">
              <a:lnSpc>
                <a:spcPct val="200000"/>
              </a:lnSpc>
              <a:spcBef>
                <a:spcPct val="0"/>
              </a:spcBef>
              <a:spcAft>
                <a:spcPct val="0"/>
              </a:spcAft>
              <a:buNone/>
              <a:defRPr sz="2400" b="1">
                <a:solidFill>
                  <a:schemeClr val="bg1"/>
                </a:solidFill>
                <a:latin typeface="Century Gothic" panose="020B0502020202020204" pitchFamily="34" charset="0"/>
                <a:ea typeface="MS PGothic" panose="020B0600070205080204" pitchFamily="34" charset="-128"/>
                <a:cs typeface="Arial" panose="020B0604020202020204" pitchFamily="34" charset="0"/>
              </a:defRPr>
            </a:lvl1pPr>
          </a:lstStyle>
          <a:p>
            <a:pPr>
              <a:lnSpc>
                <a:spcPct val="100000"/>
              </a:lnSpc>
            </a:pPr>
            <a:r>
              <a:rPr lang="en-US" sz="2000" dirty="0">
                <a:sym typeface="Arial"/>
              </a:rPr>
              <a:t>Polish companies were awarded $40.16 million in Ukraine during FY15-25, with 84.3% going to works and 13.2% to consulting services</a:t>
            </a:r>
          </a:p>
        </p:txBody>
      </p:sp>
      <p:pic>
        <p:nvPicPr>
          <p:cNvPr id="3" name="Picture 2">
            <a:extLst>
              <a:ext uri="{FF2B5EF4-FFF2-40B4-BE49-F238E27FC236}">
                <a16:creationId xmlns:a16="http://schemas.microsoft.com/office/drawing/2014/main" id="{07F0186E-93C7-D07A-1BB2-5CB3049389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66911" y="6472597"/>
            <a:ext cx="1655860" cy="329499"/>
          </a:xfrm>
          <a:prstGeom prst="rect">
            <a:avLst/>
          </a:prstGeom>
        </p:spPr>
      </p:pic>
      <p:sp>
        <p:nvSpPr>
          <p:cNvPr id="7" name="AutoShape 2">
            <a:extLst>
              <a:ext uri="{FF2B5EF4-FFF2-40B4-BE49-F238E27FC236}">
                <a16:creationId xmlns:a16="http://schemas.microsoft.com/office/drawing/2014/main" id="{ECFE49B6-09A2-15C8-40A0-992AA747947E}"/>
              </a:ext>
            </a:extLst>
          </p:cNvPr>
          <p:cNvSpPr>
            <a:spLocks noChangeAspect="1" noChangeArrowheads="1"/>
          </p:cNvSpPr>
          <p:nvPr/>
        </p:nvSpPr>
        <p:spPr bwMode="auto">
          <a:xfrm>
            <a:off x="5943600" y="3276600"/>
            <a:ext cx="1225826" cy="12258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9" descr="A screenshot of a graph&#10;&#10;AI-generated content may be incorrect.">
            <a:extLst>
              <a:ext uri="{FF2B5EF4-FFF2-40B4-BE49-F238E27FC236}">
                <a16:creationId xmlns:a16="http://schemas.microsoft.com/office/drawing/2014/main" id="{E0EECE25-1AC5-4BF1-21A7-4CB38A5D6F1E}"/>
              </a:ext>
            </a:extLst>
          </p:cNvPr>
          <p:cNvPicPr>
            <a:picLocks noChangeAspect="1"/>
          </p:cNvPicPr>
          <p:nvPr/>
        </p:nvPicPr>
        <p:blipFill>
          <a:blip r:embed="rId4">
            <a:extLst>
              <a:ext uri="{28A0092B-C50C-407E-A947-70E740481C1C}">
                <a14:useLocalDpi xmlns:a14="http://schemas.microsoft.com/office/drawing/2010/main" val="0"/>
              </a:ext>
            </a:extLst>
          </a:blip>
          <a:srcRect t="14504" r="2775"/>
          <a:stretch>
            <a:fillRect/>
          </a:stretch>
        </p:blipFill>
        <p:spPr>
          <a:xfrm>
            <a:off x="255041" y="1070074"/>
            <a:ext cx="4069098" cy="5746722"/>
          </a:xfrm>
          <a:prstGeom prst="rect">
            <a:avLst/>
          </a:prstGeom>
        </p:spPr>
      </p:pic>
      <p:sp>
        <p:nvSpPr>
          <p:cNvPr id="11" name="AutoShape 6">
            <a:extLst>
              <a:ext uri="{FF2B5EF4-FFF2-40B4-BE49-F238E27FC236}">
                <a16:creationId xmlns:a16="http://schemas.microsoft.com/office/drawing/2014/main" id="{F40D0390-3F4E-6D75-2405-B1A7C3AF507D}"/>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TextBox 5">
            <a:extLst>
              <a:ext uri="{FF2B5EF4-FFF2-40B4-BE49-F238E27FC236}">
                <a16:creationId xmlns:a16="http://schemas.microsoft.com/office/drawing/2014/main" id="{8C1EE907-9F71-8A3D-4D70-66882F0E93FC}"/>
              </a:ext>
            </a:extLst>
          </p:cNvPr>
          <p:cNvSpPr txBox="1"/>
          <p:nvPr/>
        </p:nvSpPr>
        <p:spPr>
          <a:xfrm>
            <a:off x="6057055" y="1593937"/>
            <a:ext cx="4775675" cy="523220"/>
          </a:xfrm>
          <a:prstGeom prst="rect">
            <a:avLst/>
          </a:prstGeom>
          <a:noFill/>
        </p:spPr>
        <p:txBody>
          <a:bodyPr wrap="square" rtlCol="0">
            <a:spAutoFit/>
          </a:bodyPr>
          <a:lstStyle/>
          <a:p>
            <a:pPr algn="just"/>
            <a:r>
              <a:rPr lang="en-US" sz="1400" dirty="0"/>
              <a:t>Contracts were awarded mainly in the water, sanitation and waste management sectors, to the following suppliers:</a:t>
            </a:r>
          </a:p>
        </p:txBody>
      </p:sp>
      <p:pic>
        <p:nvPicPr>
          <p:cNvPr id="8" name="Picture 7" descr="A screenshot of a computer&#10;&#10;AI-generated content may be incorrect.">
            <a:extLst>
              <a:ext uri="{FF2B5EF4-FFF2-40B4-BE49-F238E27FC236}">
                <a16:creationId xmlns:a16="http://schemas.microsoft.com/office/drawing/2014/main" id="{D2D93F81-1C54-240B-9C35-D68195F68A45}"/>
              </a:ext>
            </a:extLst>
          </p:cNvPr>
          <p:cNvPicPr>
            <a:picLocks noChangeAspect="1"/>
          </p:cNvPicPr>
          <p:nvPr/>
        </p:nvPicPr>
        <p:blipFill>
          <a:blip r:embed="rId5">
            <a:extLst>
              <a:ext uri="{28A0092B-C50C-407E-A947-70E740481C1C}">
                <a14:useLocalDpi xmlns:a14="http://schemas.microsoft.com/office/drawing/2010/main" val="0"/>
              </a:ext>
            </a:extLst>
          </a:blip>
          <a:srcRect l="4300" t="31652" r="6099" b="6417"/>
          <a:stretch>
            <a:fillRect/>
          </a:stretch>
        </p:blipFill>
        <p:spPr>
          <a:xfrm>
            <a:off x="6010053" y="2240037"/>
            <a:ext cx="2837205" cy="4247260"/>
          </a:xfrm>
          <a:prstGeom prst="rect">
            <a:avLst/>
          </a:prstGeom>
        </p:spPr>
      </p:pic>
    </p:spTree>
    <p:extLst>
      <p:ext uri="{BB962C8B-B14F-4D97-AF65-F5344CB8AC3E}">
        <p14:creationId xmlns:p14="http://schemas.microsoft.com/office/powerpoint/2010/main" val="8083731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562CC191-25F0-4547-E514-1C41531DA241}"/>
            </a:ext>
          </a:extLst>
        </p:cNvPr>
        <p:cNvGrpSpPr/>
        <p:nvPr/>
      </p:nvGrpSpPr>
      <p:grpSpPr>
        <a:xfrm>
          <a:off x="0" y="0"/>
          <a:ext cx="0" cy="0"/>
          <a:chOff x="0" y="0"/>
          <a:chExt cx="0" cy="0"/>
        </a:xfrm>
      </p:grpSpPr>
      <p:sp>
        <p:nvSpPr>
          <p:cNvPr id="97" name="Google Shape;97;g1efe011e100_0_39">
            <a:extLst>
              <a:ext uri="{FF2B5EF4-FFF2-40B4-BE49-F238E27FC236}">
                <a16:creationId xmlns:a16="http://schemas.microsoft.com/office/drawing/2014/main" id="{BC907AD8-CEB0-D076-524E-FE9C182898FE}"/>
              </a:ext>
            </a:extLst>
          </p:cNvPr>
          <p:cNvSpPr txBox="1"/>
          <p:nvPr/>
        </p:nvSpPr>
        <p:spPr>
          <a:xfrm>
            <a:off x="255041" y="249580"/>
            <a:ext cx="11484460" cy="707886"/>
          </a:xfrm>
          <a:prstGeom prst="rect">
            <a:avLst/>
          </a:prstGeom>
          <a:solidFill>
            <a:schemeClr val="accent4">
              <a:lumMod val="90000"/>
              <a:lumOff val="10000"/>
            </a:schemeClr>
          </a:solidFill>
        </p:spPr>
        <p:txBody>
          <a:bodyPr vert="horz" wrap="square" lIns="91440" tIns="45720" rIns="91440" bIns="45720" rtlCol="0" anchor="ctr">
            <a:spAutoFit/>
          </a:bodyPr>
          <a:lstStyle>
            <a:lvl1pPr fontAlgn="base">
              <a:lnSpc>
                <a:spcPct val="200000"/>
              </a:lnSpc>
              <a:spcBef>
                <a:spcPct val="0"/>
              </a:spcBef>
              <a:spcAft>
                <a:spcPct val="0"/>
              </a:spcAft>
              <a:buNone/>
              <a:defRPr sz="2400" b="1">
                <a:solidFill>
                  <a:schemeClr val="bg1"/>
                </a:solidFill>
                <a:latin typeface="Century Gothic" panose="020B0502020202020204" pitchFamily="34" charset="0"/>
                <a:ea typeface="MS PGothic" panose="020B0600070205080204" pitchFamily="34" charset="-128"/>
                <a:cs typeface="Arial" panose="020B0604020202020204" pitchFamily="34" charset="0"/>
              </a:defRPr>
            </a:lvl1pPr>
          </a:lstStyle>
          <a:p>
            <a:pPr>
              <a:lnSpc>
                <a:spcPct val="100000"/>
              </a:lnSpc>
            </a:pPr>
            <a:r>
              <a:rPr lang="en-US" sz="2000" dirty="0">
                <a:sym typeface="Arial"/>
              </a:rPr>
              <a:t>GLOBALLY, during FY15-25 Polish companies were awarded $1.74 billion with 79.3% of the awarded value going to works and 11.8% to consulting services</a:t>
            </a:r>
          </a:p>
        </p:txBody>
      </p:sp>
      <p:pic>
        <p:nvPicPr>
          <p:cNvPr id="3" name="Picture 2">
            <a:extLst>
              <a:ext uri="{FF2B5EF4-FFF2-40B4-BE49-F238E27FC236}">
                <a16:creationId xmlns:a16="http://schemas.microsoft.com/office/drawing/2014/main" id="{A225CA75-33EF-4243-7DD9-38D36974F7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86372" y="6487297"/>
            <a:ext cx="1655860" cy="329499"/>
          </a:xfrm>
          <a:prstGeom prst="rect">
            <a:avLst/>
          </a:prstGeom>
        </p:spPr>
      </p:pic>
      <p:pic>
        <p:nvPicPr>
          <p:cNvPr id="5" name="Picture 4" descr="A pie chart with numbers and a price&#10;&#10;AI-generated content may be incorrect.">
            <a:extLst>
              <a:ext uri="{FF2B5EF4-FFF2-40B4-BE49-F238E27FC236}">
                <a16:creationId xmlns:a16="http://schemas.microsoft.com/office/drawing/2014/main" id="{8E8FDAD1-5478-BBDC-734A-A28D90D57B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5040" y="997672"/>
            <a:ext cx="4187041" cy="5819123"/>
          </a:xfrm>
          <a:prstGeom prst="rect">
            <a:avLst/>
          </a:prstGeom>
        </p:spPr>
      </p:pic>
      <p:sp>
        <p:nvSpPr>
          <p:cNvPr id="7" name="AutoShape 2">
            <a:extLst>
              <a:ext uri="{FF2B5EF4-FFF2-40B4-BE49-F238E27FC236}">
                <a16:creationId xmlns:a16="http://schemas.microsoft.com/office/drawing/2014/main" id="{62AE4569-A055-1359-E9BC-FD4398180B17}"/>
              </a:ext>
            </a:extLst>
          </p:cNvPr>
          <p:cNvSpPr>
            <a:spLocks noChangeAspect="1" noChangeArrowheads="1"/>
          </p:cNvSpPr>
          <p:nvPr/>
        </p:nvSpPr>
        <p:spPr bwMode="auto">
          <a:xfrm>
            <a:off x="5943600" y="3276600"/>
            <a:ext cx="1225826" cy="12258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TextBox 11">
            <a:extLst>
              <a:ext uri="{FF2B5EF4-FFF2-40B4-BE49-F238E27FC236}">
                <a16:creationId xmlns:a16="http://schemas.microsoft.com/office/drawing/2014/main" id="{55B393A8-8478-23AD-80CD-BCA943F8736F}"/>
              </a:ext>
            </a:extLst>
          </p:cNvPr>
          <p:cNvSpPr txBox="1"/>
          <p:nvPr/>
        </p:nvSpPr>
        <p:spPr>
          <a:xfrm>
            <a:off x="6180798" y="1323172"/>
            <a:ext cx="5456633" cy="738664"/>
          </a:xfrm>
          <a:prstGeom prst="rect">
            <a:avLst/>
          </a:prstGeom>
          <a:noFill/>
        </p:spPr>
        <p:txBody>
          <a:bodyPr wrap="square" rtlCol="0">
            <a:spAutoFit/>
          </a:bodyPr>
          <a:lstStyle/>
          <a:p>
            <a:pPr algn="just"/>
            <a:r>
              <a:rPr lang="en-US" sz="1400" dirty="0"/>
              <a:t>Polish firms were active in the water, sanitation and waste management, as well as transportation and public administration sectors. The list of top 10 Polish suppliers during the period includes:</a:t>
            </a:r>
            <a:endParaRPr lang="en-US" dirty="0"/>
          </a:p>
        </p:txBody>
      </p:sp>
      <p:pic>
        <p:nvPicPr>
          <p:cNvPr id="14" name="Picture 13" descr="A screenshot of a phone&#10;&#10;AI-generated content may be incorrect.">
            <a:extLst>
              <a:ext uri="{FF2B5EF4-FFF2-40B4-BE49-F238E27FC236}">
                <a16:creationId xmlns:a16="http://schemas.microsoft.com/office/drawing/2014/main" id="{93C21D53-A490-B462-2CB7-B81199BA343D}"/>
              </a:ext>
            </a:extLst>
          </p:cNvPr>
          <p:cNvPicPr>
            <a:picLocks noChangeAspect="1"/>
          </p:cNvPicPr>
          <p:nvPr/>
        </p:nvPicPr>
        <p:blipFill>
          <a:blip r:embed="rId5">
            <a:extLst>
              <a:ext uri="{28A0092B-C50C-407E-A947-70E740481C1C}">
                <a14:useLocalDpi xmlns:a14="http://schemas.microsoft.com/office/drawing/2010/main" val="0"/>
              </a:ext>
            </a:extLst>
          </a:blip>
          <a:srcRect r="2541"/>
          <a:stretch>
            <a:fillRect/>
          </a:stretch>
        </p:blipFill>
        <p:spPr>
          <a:xfrm>
            <a:off x="6096000" y="2085363"/>
            <a:ext cx="3458817" cy="4484424"/>
          </a:xfrm>
          <a:prstGeom prst="rect">
            <a:avLst/>
          </a:prstGeom>
        </p:spPr>
      </p:pic>
    </p:spTree>
    <p:extLst>
      <p:ext uri="{BB962C8B-B14F-4D97-AF65-F5344CB8AC3E}">
        <p14:creationId xmlns:p14="http://schemas.microsoft.com/office/powerpoint/2010/main" val="1247979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85572-DB50-F636-5BAC-DAF5E6D4C0B2}"/>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CA1E2CD0-A9DF-9635-210F-B3AB47F9D0F8}"/>
              </a:ext>
            </a:extLst>
          </p:cNvPr>
          <p:cNvSpPr/>
          <p:nvPr/>
        </p:nvSpPr>
        <p:spPr>
          <a:xfrm>
            <a:off x="5719955" y="624658"/>
            <a:ext cx="6186964" cy="5734051"/>
          </a:xfrm>
          <a:prstGeom prst="rect">
            <a:avLst/>
          </a:prstGeom>
          <a:solidFill>
            <a:srgbClr val="002060"/>
          </a:solidFill>
          <a:scene3d>
            <a:camera prst="perspectiveLeft"/>
            <a:lightRig rig="twoPt" dir="t"/>
          </a:scene3d>
          <a:sp3d extrusionH="317500" contourW="63500">
            <a:extrusionClr>
              <a:schemeClr val="accent4">
                <a:lumMod val="60000"/>
                <a:lumOff val="40000"/>
              </a:schemeClr>
            </a:extrusionClr>
            <a:contourClr>
              <a:schemeClr val="tx2">
                <a:lumMod val="40000"/>
                <a:lumOff val="6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7" name="Rectangle 6">
            <a:extLst>
              <a:ext uri="{FF2B5EF4-FFF2-40B4-BE49-F238E27FC236}">
                <a16:creationId xmlns:a16="http://schemas.microsoft.com/office/drawing/2014/main" id="{11EF37C4-4899-7B37-4804-1C30F84B0EF7}"/>
              </a:ext>
            </a:extLst>
          </p:cNvPr>
          <p:cNvSpPr/>
          <p:nvPr/>
        </p:nvSpPr>
        <p:spPr>
          <a:xfrm>
            <a:off x="347838" y="624659"/>
            <a:ext cx="6138983" cy="5734050"/>
          </a:xfrm>
          <a:prstGeom prst="rect">
            <a:avLst/>
          </a:prstGeom>
          <a:solidFill>
            <a:srgbClr val="002060"/>
          </a:solidFill>
          <a:scene3d>
            <a:camera prst="perspectiveRight"/>
            <a:lightRig rig="twoPt" dir="t"/>
          </a:scene3d>
          <a:sp3d extrusionH="317500" contourW="63500">
            <a:extrusionClr>
              <a:schemeClr val="accent4">
                <a:lumMod val="75000"/>
              </a:schemeClr>
            </a:extrusionClr>
            <a:contourClr>
              <a:schemeClr val="tx2">
                <a:lumMod val="40000"/>
                <a:lumOff val="6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FC85F41B-120A-FA9F-C5B5-03C7D37B4921}"/>
              </a:ext>
            </a:extLst>
          </p:cNvPr>
          <p:cNvSpPr/>
          <p:nvPr/>
        </p:nvSpPr>
        <p:spPr>
          <a:xfrm>
            <a:off x="831575" y="1022426"/>
            <a:ext cx="5524500" cy="4846320"/>
          </a:xfrm>
          <a:prstGeom prst="rect">
            <a:avLst/>
          </a:prstGeom>
          <a:solidFill>
            <a:schemeClr val="bg1"/>
          </a:solidFill>
          <a:scene3d>
            <a:camera prst="perspectiveRight"/>
            <a:lightRig rig="twoPt" dir="t"/>
          </a:scene3d>
          <a:sp3d extrusionH="1422400" contourW="12700">
            <a:extrusionClr>
              <a:schemeClr val="bg1">
                <a:lumMod val="95000"/>
              </a:schemeClr>
            </a:extrusionClr>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 name="Rectangle 4">
            <a:extLst>
              <a:ext uri="{FF2B5EF4-FFF2-40B4-BE49-F238E27FC236}">
                <a16:creationId xmlns:a16="http://schemas.microsoft.com/office/drawing/2014/main" id="{01C991C1-C35C-DB48-C143-AB668FF5AC0E}"/>
              </a:ext>
            </a:extLst>
          </p:cNvPr>
          <p:cNvSpPr/>
          <p:nvPr/>
        </p:nvSpPr>
        <p:spPr>
          <a:xfrm>
            <a:off x="5674849" y="1042202"/>
            <a:ext cx="5655247" cy="4841164"/>
          </a:xfrm>
          <a:prstGeom prst="rect">
            <a:avLst/>
          </a:prstGeom>
          <a:solidFill>
            <a:schemeClr val="bg1"/>
          </a:solidFill>
          <a:scene3d>
            <a:camera prst="perspectiveLeft"/>
            <a:lightRig rig="balanced" dir="t"/>
          </a:scene3d>
          <a:sp3d extrusionH="1422400">
            <a:extrusionClr>
              <a:schemeClr val="bg1"/>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F6B81055-AC8D-5981-16B2-B4CC7BA89AAD}"/>
              </a:ext>
            </a:extLst>
          </p:cNvPr>
          <p:cNvSpPr/>
          <p:nvPr/>
        </p:nvSpPr>
        <p:spPr>
          <a:xfrm>
            <a:off x="5553075" y="1159586"/>
            <a:ext cx="588705" cy="4568068"/>
          </a:xfrm>
          <a:prstGeom prst="rect">
            <a:avLst/>
          </a:prstGeom>
          <a:gradFill>
            <a:gsLst>
              <a:gs pos="0">
                <a:schemeClr val="bg1"/>
              </a:gs>
              <a:gs pos="100000">
                <a:schemeClr val="tx1">
                  <a:alpha val="0"/>
                  <a:lumMod val="100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highlight>
                <a:srgbClr val="3A3A3A"/>
              </a:highlight>
              <a:uLnTx/>
              <a:uFillTx/>
              <a:latin typeface="Aptos" panose="02110004020202020204"/>
              <a:ea typeface="+mn-ea"/>
              <a:cs typeface="+mn-cs"/>
            </a:endParaRPr>
          </a:p>
        </p:txBody>
      </p:sp>
      <p:sp>
        <p:nvSpPr>
          <p:cNvPr id="17" name="Footer Placeholder 1">
            <a:extLst>
              <a:ext uri="{FF2B5EF4-FFF2-40B4-BE49-F238E27FC236}">
                <a16:creationId xmlns:a16="http://schemas.microsoft.com/office/drawing/2014/main" id="{EEBB2473-EC71-68C5-E5E3-6030633B228B}"/>
              </a:ext>
            </a:extLst>
          </p:cNvPr>
          <p:cNvSpPr txBox="1">
            <a:spLocks/>
          </p:cNvSpPr>
          <p:nvPr/>
        </p:nvSpPr>
        <p:spPr>
          <a:xfrm rot="-5400000">
            <a:off x="-1625880" y="3246438"/>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FFFF00"/>
              </a:solidFill>
              <a:effectLst/>
              <a:uLnTx/>
              <a:uFillTx/>
              <a:latin typeface="Aptos" panose="02110004020202020204"/>
              <a:ea typeface="+mn-ea"/>
              <a:cs typeface="+mn-cs"/>
            </a:endParaRPr>
          </a:p>
        </p:txBody>
      </p:sp>
      <p:sp>
        <p:nvSpPr>
          <p:cNvPr id="18" name="Footer Placeholder 1">
            <a:extLst>
              <a:ext uri="{FF2B5EF4-FFF2-40B4-BE49-F238E27FC236}">
                <a16:creationId xmlns:a16="http://schemas.microsoft.com/office/drawing/2014/main" id="{9651EB30-B477-8E55-22C3-BE0DA48177E8}"/>
              </a:ext>
            </a:extLst>
          </p:cNvPr>
          <p:cNvSpPr txBox="1">
            <a:spLocks/>
          </p:cNvSpPr>
          <p:nvPr/>
        </p:nvSpPr>
        <p:spPr>
          <a:xfrm rot="-5400000">
            <a:off x="9707407" y="3457333"/>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FFFF00"/>
              </a:solidFill>
              <a:effectLst/>
              <a:uLnTx/>
              <a:uFillTx/>
              <a:latin typeface="Aptos" panose="02110004020202020204"/>
              <a:ea typeface="+mn-ea"/>
              <a:cs typeface="+mn-cs"/>
            </a:endParaRPr>
          </a:p>
        </p:txBody>
      </p:sp>
      <p:sp>
        <p:nvSpPr>
          <p:cNvPr id="22" name="Rectangle 21">
            <a:extLst>
              <a:ext uri="{FF2B5EF4-FFF2-40B4-BE49-F238E27FC236}">
                <a16:creationId xmlns:a16="http://schemas.microsoft.com/office/drawing/2014/main" id="{80BABEAF-727B-6799-CEFE-A35AEF2AB069}"/>
              </a:ext>
            </a:extLst>
          </p:cNvPr>
          <p:cNvSpPr/>
          <p:nvPr/>
        </p:nvSpPr>
        <p:spPr>
          <a:xfrm rot="10800000">
            <a:off x="5986844" y="1197914"/>
            <a:ext cx="530603" cy="4529740"/>
          </a:xfrm>
          <a:prstGeom prst="rect">
            <a:avLst/>
          </a:prstGeom>
          <a:gradFill>
            <a:gsLst>
              <a:gs pos="0">
                <a:schemeClr val="bg1"/>
              </a:gs>
              <a:gs pos="100000">
                <a:schemeClr val="tx1">
                  <a:alpha val="0"/>
                  <a:lumMod val="100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highlight>
                <a:srgbClr val="3A3A3A"/>
              </a:highlight>
              <a:uLnTx/>
              <a:uFillTx/>
              <a:latin typeface="Aptos" panose="02110004020202020204"/>
              <a:ea typeface="+mn-ea"/>
              <a:cs typeface="+mn-cs"/>
            </a:endParaRPr>
          </a:p>
        </p:txBody>
      </p:sp>
      <p:sp>
        <p:nvSpPr>
          <p:cNvPr id="21" name="Rectangle 20">
            <a:extLst>
              <a:ext uri="{FF2B5EF4-FFF2-40B4-BE49-F238E27FC236}">
                <a16:creationId xmlns:a16="http://schemas.microsoft.com/office/drawing/2014/main" id="{EA76FCBF-8B4F-A267-3F31-DA8CE7FC1CA9}"/>
              </a:ext>
            </a:extLst>
          </p:cNvPr>
          <p:cNvSpPr/>
          <p:nvPr/>
        </p:nvSpPr>
        <p:spPr>
          <a:xfrm rot="240000">
            <a:off x="884538" y="670573"/>
            <a:ext cx="5085281" cy="285750"/>
          </a:xfrm>
          <a:prstGeom prst="rect">
            <a:avLst/>
          </a:prstGeom>
          <a:solidFill>
            <a:srgbClr val="002060"/>
          </a:solidFill>
          <a:ln>
            <a:noFill/>
          </a:ln>
          <a:scene3d>
            <a:camera prst="orthographicFront"/>
            <a:lightRig rig="threePt" dir="t"/>
          </a:scene3d>
          <a:sp3d extrusionH="7620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Tw Cen MT" panose="020B0602020104020603" pitchFamily="34" charset="0"/>
              <a:ea typeface="+mn-ea"/>
              <a:cs typeface="+mn-cs"/>
            </a:endParaRPr>
          </a:p>
        </p:txBody>
      </p:sp>
      <p:sp>
        <p:nvSpPr>
          <p:cNvPr id="24" name="Rectangle 23">
            <a:extLst>
              <a:ext uri="{FF2B5EF4-FFF2-40B4-BE49-F238E27FC236}">
                <a16:creationId xmlns:a16="http://schemas.microsoft.com/office/drawing/2014/main" id="{CA9DC1E2-E540-2EF4-536A-CD99240F3699}"/>
              </a:ext>
            </a:extLst>
          </p:cNvPr>
          <p:cNvSpPr/>
          <p:nvPr/>
        </p:nvSpPr>
        <p:spPr>
          <a:xfrm rot="-240000">
            <a:off x="6136019" y="679005"/>
            <a:ext cx="5162583" cy="285750"/>
          </a:xfrm>
          <a:prstGeom prst="rect">
            <a:avLst/>
          </a:prstGeom>
          <a:solidFill>
            <a:srgbClr val="002060"/>
          </a:solidFill>
          <a:ln>
            <a:noFill/>
          </a:ln>
          <a:scene3d>
            <a:camera prst="orthographicFront"/>
            <a:lightRig rig="threePt" dir="t"/>
          </a:scene3d>
          <a:sp3d extrusionH="7620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Tw Cen MT" panose="020B06020201040206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FFFF00"/>
              </a:solidFill>
              <a:effectLst/>
              <a:uLnTx/>
              <a:uFillTx/>
              <a:latin typeface="Aptos" panose="02110004020202020204"/>
              <a:ea typeface="+mn-ea"/>
              <a:cs typeface="+mn-cs"/>
            </a:endParaRPr>
          </a:p>
        </p:txBody>
      </p:sp>
      <p:sp>
        <p:nvSpPr>
          <p:cNvPr id="25" name="TextBox 24">
            <a:extLst>
              <a:ext uri="{FF2B5EF4-FFF2-40B4-BE49-F238E27FC236}">
                <a16:creationId xmlns:a16="http://schemas.microsoft.com/office/drawing/2014/main" id="{EAED48B5-1AFF-2FC9-D0CD-E390E4567382}"/>
              </a:ext>
            </a:extLst>
          </p:cNvPr>
          <p:cNvSpPr txBox="1"/>
          <p:nvPr/>
        </p:nvSpPr>
        <p:spPr>
          <a:xfrm>
            <a:off x="935814" y="1333824"/>
            <a:ext cx="4542196" cy="261610"/>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6" name="TextBox 25">
            <a:extLst>
              <a:ext uri="{FF2B5EF4-FFF2-40B4-BE49-F238E27FC236}">
                <a16:creationId xmlns:a16="http://schemas.microsoft.com/office/drawing/2014/main" id="{7550B451-4892-86B1-0106-A3B14C734A73}"/>
              </a:ext>
            </a:extLst>
          </p:cNvPr>
          <p:cNvSpPr txBox="1"/>
          <p:nvPr/>
        </p:nvSpPr>
        <p:spPr>
          <a:xfrm>
            <a:off x="5749914" y="1684926"/>
            <a:ext cx="4353529" cy="1446550"/>
          </a:xfrm>
          <a:prstGeom prst="rect">
            <a:avLst/>
          </a:prstGeom>
          <a:noFill/>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en-US" sz="17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800100" marR="0" lvl="1" indent="-342900" algn="ctr"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n-US" sz="17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p:txBody>
      </p:sp>
      <p:sp>
        <p:nvSpPr>
          <p:cNvPr id="16" name="TextBox 15">
            <a:extLst>
              <a:ext uri="{FF2B5EF4-FFF2-40B4-BE49-F238E27FC236}">
                <a16:creationId xmlns:a16="http://schemas.microsoft.com/office/drawing/2014/main" id="{CAC2C34E-F660-68B1-B0E4-814FE199CEAC}"/>
              </a:ext>
            </a:extLst>
          </p:cNvPr>
          <p:cNvSpPr txBox="1"/>
          <p:nvPr/>
        </p:nvSpPr>
        <p:spPr>
          <a:xfrm>
            <a:off x="1088214" y="2616845"/>
            <a:ext cx="4586635" cy="615553"/>
          </a:xfrm>
          <a:prstGeom prst="rect">
            <a:avLst/>
          </a:prstGeom>
          <a:noFill/>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en-US" sz="17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800100" marR="0" lvl="1" indent="-342900" algn="ctr"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n-US" sz="17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p:txBody>
      </p:sp>
      <p:sp>
        <p:nvSpPr>
          <p:cNvPr id="4" name="Rectangle 1">
            <a:extLst>
              <a:ext uri="{FF2B5EF4-FFF2-40B4-BE49-F238E27FC236}">
                <a16:creationId xmlns:a16="http://schemas.microsoft.com/office/drawing/2014/main" id="{8227967E-493F-D1CA-B6E8-3FE338A745C9}"/>
              </a:ext>
            </a:extLst>
          </p:cNvPr>
          <p:cNvSpPr>
            <a:spLocks noChangeArrowheads="1"/>
          </p:cNvSpPr>
          <p:nvPr/>
        </p:nvSpPr>
        <p:spPr bwMode="auto">
          <a:xfrm>
            <a:off x="6951174" y="3881445"/>
            <a:ext cx="3655467"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708650" algn="r"/>
              </a:tabLst>
              <a:defRPr>
                <a:solidFill>
                  <a:schemeClr val="tx1"/>
                </a:solidFill>
                <a:latin typeface="Arial" panose="020B0604020202020204" pitchFamily="34" charset="0"/>
              </a:defRPr>
            </a:lvl1pPr>
            <a:lvl2pPr eaLnBrk="0" fontAlgn="base" hangingPunct="0">
              <a:spcBef>
                <a:spcPct val="0"/>
              </a:spcBef>
              <a:spcAft>
                <a:spcPct val="0"/>
              </a:spcAft>
              <a:tabLst>
                <a:tab pos="5708650" algn="r"/>
              </a:tabLst>
              <a:defRPr>
                <a:solidFill>
                  <a:schemeClr val="tx1"/>
                </a:solidFill>
                <a:latin typeface="Arial" panose="020B0604020202020204" pitchFamily="34" charset="0"/>
              </a:defRPr>
            </a:lvl2pPr>
            <a:lvl3pPr eaLnBrk="0" fontAlgn="base" hangingPunct="0">
              <a:spcBef>
                <a:spcPct val="0"/>
              </a:spcBef>
              <a:spcAft>
                <a:spcPct val="0"/>
              </a:spcAft>
              <a:tabLst>
                <a:tab pos="5708650" algn="r"/>
              </a:tabLst>
              <a:defRPr>
                <a:solidFill>
                  <a:schemeClr val="tx1"/>
                </a:solidFill>
                <a:latin typeface="Arial" panose="020B0604020202020204" pitchFamily="34" charset="0"/>
              </a:defRPr>
            </a:lvl3pPr>
            <a:lvl4pPr eaLnBrk="0" fontAlgn="base" hangingPunct="0">
              <a:spcBef>
                <a:spcPct val="0"/>
              </a:spcBef>
              <a:spcAft>
                <a:spcPct val="0"/>
              </a:spcAft>
              <a:tabLst>
                <a:tab pos="5708650" algn="r"/>
              </a:tabLst>
              <a:defRPr>
                <a:solidFill>
                  <a:schemeClr val="tx1"/>
                </a:solidFill>
                <a:latin typeface="Arial" panose="020B0604020202020204" pitchFamily="34" charset="0"/>
              </a:defRPr>
            </a:lvl4pPr>
            <a:lvl5pPr eaLnBrk="0" fontAlgn="base" hangingPunct="0">
              <a:spcBef>
                <a:spcPct val="0"/>
              </a:spcBef>
              <a:spcAft>
                <a:spcPct val="0"/>
              </a:spcAft>
              <a:tabLst>
                <a:tab pos="5708650" algn="r"/>
              </a:tabLst>
              <a:defRPr>
                <a:solidFill>
                  <a:schemeClr val="tx1"/>
                </a:solidFill>
                <a:latin typeface="Arial" panose="020B0604020202020204" pitchFamily="34" charset="0"/>
              </a:defRPr>
            </a:lvl5pPr>
            <a:lvl6pPr eaLnBrk="0" fontAlgn="base" hangingPunct="0">
              <a:spcBef>
                <a:spcPct val="0"/>
              </a:spcBef>
              <a:spcAft>
                <a:spcPct val="0"/>
              </a:spcAft>
              <a:tabLst>
                <a:tab pos="5708650" algn="r"/>
              </a:tabLst>
              <a:defRPr>
                <a:solidFill>
                  <a:schemeClr val="tx1"/>
                </a:solidFill>
                <a:latin typeface="Arial" panose="020B0604020202020204" pitchFamily="34" charset="0"/>
              </a:defRPr>
            </a:lvl6pPr>
            <a:lvl7pPr eaLnBrk="0" fontAlgn="base" hangingPunct="0">
              <a:spcBef>
                <a:spcPct val="0"/>
              </a:spcBef>
              <a:spcAft>
                <a:spcPct val="0"/>
              </a:spcAft>
              <a:tabLst>
                <a:tab pos="5708650" algn="r"/>
              </a:tabLst>
              <a:defRPr>
                <a:solidFill>
                  <a:schemeClr val="tx1"/>
                </a:solidFill>
                <a:latin typeface="Arial" panose="020B0604020202020204" pitchFamily="34" charset="0"/>
              </a:defRPr>
            </a:lvl7pPr>
            <a:lvl8pPr eaLnBrk="0" fontAlgn="base" hangingPunct="0">
              <a:spcBef>
                <a:spcPct val="0"/>
              </a:spcBef>
              <a:spcAft>
                <a:spcPct val="0"/>
              </a:spcAft>
              <a:tabLst>
                <a:tab pos="5708650" algn="r"/>
              </a:tabLst>
              <a:defRPr>
                <a:solidFill>
                  <a:schemeClr val="tx1"/>
                </a:solidFill>
                <a:latin typeface="Arial" panose="020B0604020202020204" pitchFamily="34" charset="0"/>
              </a:defRPr>
            </a:lvl8pPr>
            <a:lvl9pPr eaLnBrk="0" fontAlgn="base" hangingPunct="0">
              <a:spcBef>
                <a:spcPct val="0"/>
              </a:spcBef>
              <a:spcAft>
                <a:spcPct val="0"/>
              </a:spcAft>
              <a:tabLst>
                <a:tab pos="5708650"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708650" algn="r"/>
              </a:tabLst>
              <a:defRPr/>
            </a:pPr>
            <a:endParaRPr kumimoji="0" lang="en-US" altLang="en-US" sz="16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p:txBody>
      </p:sp>
      <p:sp>
        <p:nvSpPr>
          <p:cNvPr id="19" name="Title 1">
            <a:extLst>
              <a:ext uri="{FF2B5EF4-FFF2-40B4-BE49-F238E27FC236}">
                <a16:creationId xmlns:a16="http://schemas.microsoft.com/office/drawing/2014/main" id="{AED6942C-95F8-6894-5676-0201FE1F75D4}"/>
              </a:ext>
            </a:extLst>
          </p:cNvPr>
          <p:cNvSpPr txBox="1">
            <a:spLocks/>
          </p:cNvSpPr>
          <p:nvPr/>
        </p:nvSpPr>
        <p:spPr>
          <a:xfrm>
            <a:off x="815825" y="3030553"/>
            <a:ext cx="10544600" cy="850891"/>
          </a:xfrm>
          <a:prstGeom prst="rect">
            <a:avLst/>
          </a:prstGeom>
          <a:solidFill>
            <a:schemeClr val="accent4">
              <a:lumMod val="90000"/>
              <a:lumOff val="10000"/>
            </a:schemeClr>
          </a:solidFill>
        </p:spPr>
        <p:txBody>
          <a:bodyP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3600" b="0"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Century Gothic" panose="020B0502020202020204" pitchFamily="34" charset="0"/>
              <a:ea typeface="+mj-ea"/>
              <a:cs typeface="+mj-cs"/>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anose="020B0502020202020204" pitchFamily="34" charset="0"/>
                <a:ea typeface="+mj-ea"/>
                <a:cs typeface="+mj-cs"/>
              </a:rPr>
              <a:t>Useful Additional Information </a:t>
            </a:r>
          </a:p>
        </p:txBody>
      </p:sp>
      <p:pic>
        <p:nvPicPr>
          <p:cNvPr id="9" name="Picture 62">
            <a:extLst>
              <a:ext uri="{FF2B5EF4-FFF2-40B4-BE49-F238E27FC236}">
                <a16:creationId xmlns:a16="http://schemas.microsoft.com/office/drawing/2014/main" id="{85202442-5563-8E77-C268-8699F67C424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0335" y="5435514"/>
            <a:ext cx="1534745" cy="292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55133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137BEA28-54A8-ED47-0371-A28193CD169A}"/>
              </a:ext>
            </a:extLst>
          </p:cNvPr>
          <p:cNvSpPr txBox="1"/>
          <p:nvPr/>
        </p:nvSpPr>
        <p:spPr>
          <a:xfrm>
            <a:off x="0" y="26194"/>
            <a:ext cx="12192000" cy="738664"/>
          </a:xfrm>
          <a:prstGeom prst="rect">
            <a:avLst/>
          </a:prstGeom>
          <a:solidFill>
            <a:schemeClr val="accent4">
              <a:lumMod val="90000"/>
              <a:lumOff val="10000"/>
            </a:schemeClr>
          </a:solidFill>
        </p:spPr>
        <p:txBody>
          <a:bodyPr wrap="square" rtlCol="0">
            <a:spAutoFit/>
          </a:bodyPr>
          <a:lstStyle/>
          <a:p>
            <a:pPr marL="0" marR="0" lvl="0" indent="0" algn="ctr" defTabSz="456727"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a:rPr>
              <a:t>Finances ONE </a:t>
            </a:r>
          </a:p>
          <a:p>
            <a:pPr marL="0" marR="0" lvl="0" indent="0" algn="ctr" defTabSz="45672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entury Gothic" panose="020B0502020202020204" pitchFamily="34" charset="0"/>
                <a:ea typeface="+mn-ea"/>
                <a:cs typeface="Arial"/>
                <a:hlinkClick r:id="rId2">
                  <a:extLst>
                    <a:ext uri="{A12FA001-AC4F-418D-AE19-62706E023703}">
                      <ahyp:hlinkClr xmlns:ahyp="http://schemas.microsoft.com/office/drawing/2018/hyperlinkcolor" val="tx"/>
                    </a:ext>
                  </a:extLst>
                </a:hlinkClick>
              </a:rPr>
              <a:t>https://financesone.worldbank.org</a:t>
            </a:r>
            <a:endParaRPr kumimoji="0" lang="en-US" sz="1800" b="0" i="0" u="none" strike="noStrike" kern="1200" cap="none" spc="0" normalizeH="0" baseline="0" noProof="0" dirty="0">
              <a:ln>
                <a:noFill/>
              </a:ln>
              <a:solidFill>
                <a:srgbClr val="FFFF00"/>
              </a:solidFill>
              <a:effectLst/>
              <a:uLnTx/>
              <a:uFillTx/>
              <a:latin typeface="Century Gothic" panose="020B0502020202020204" pitchFamily="34" charset="0"/>
              <a:ea typeface="+mn-ea"/>
              <a:cs typeface="Arial"/>
            </a:endParaRPr>
          </a:p>
        </p:txBody>
      </p:sp>
      <p:pic>
        <p:nvPicPr>
          <p:cNvPr id="2" name="Picture 1">
            <a:extLst>
              <a:ext uri="{FF2B5EF4-FFF2-40B4-BE49-F238E27FC236}">
                <a16:creationId xmlns:a16="http://schemas.microsoft.com/office/drawing/2014/main" id="{55AC86ED-705C-EB25-63F9-4B59C1AFD3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1042203" y="3264103"/>
            <a:ext cx="1655860" cy="329499"/>
          </a:xfrm>
          <a:prstGeom prst="rect">
            <a:avLst/>
          </a:prstGeom>
        </p:spPr>
      </p:pic>
      <p:pic>
        <p:nvPicPr>
          <p:cNvPr id="3" name="Picture 2">
            <a:extLst>
              <a:ext uri="{FF2B5EF4-FFF2-40B4-BE49-F238E27FC236}">
                <a16:creationId xmlns:a16="http://schemas.microsoft.com/office/drawing/2014/main" id="{9FCA017B-BFF8-6B82-FF42-67ED0FCD6199}"/>
              </a:ext>
            </a:extLst>
          </p:cNvPr>
          <p:cNvPicPr>
            <a:picLocks noChangeAspect="1"/>
          </p:cNvPicPr>
          <p:nvPr/>
        </p:nvPicPr>
        <p:blipFill>
          <a:blip r:embed="rId4"/>
          <a:stretch>
            <a:fillRect/>
          </a:stretch>
        </p:blipFill>
        <p:spPr>
          <a:xfrm>
            <a:off x="540078" y="765148"/>
            <a:ext cx="11069782" cy="6046578"/>
          </a:xfrm>
          <a:prstGeom prst="rect">
            <a:avLst/>
          </a:prstGeom>
          <a:ln w="34925">
            <a:solidFill>
              <a:schemeClr val="tx1">
                <a:lumMod val="90000"/>
                <a:lumOff val="10000"/>
              </a:schemeClr>
            </a:solidFill>
          </a:ln>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23063567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7CE686-CD2A-A242-CD74-20158305F66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C4B25B0-944E-86E4-4E21-E16C8F987456}"/>
              </a:ext>
            </a:extLst>
          </p:cNvPr>
          <p:cNvSpPr>
            <a:spLocks noGrp="1"/>
          </p:cNvSpPr>
          <p:nvPr>
            <p:ph type="title"/>
          </p:nvPr>
        </p:nvSpPr>
        <p:spPr>
          <a:xfrm>
            <a:off x="343783" y="553719"/>
            <a:ext cx="11504433" cy="658525"/>
          </a:xfrm>
        </p:spPr>
        <p:txBody>
          <a:bodyPr>
            <a:noAutofit/>
          </a:bodyPr>
          <a:lstStyle/>
          <a:p>
            <a:r>
              <a:rPr lang="en-US" sz="2000" b="1" dirty="0">
                <a:solidFill>
                  <a:schemeClr val="tx2"/>
                </a:solidFill>
              </a:rPr>
              <a:t>Impact of the war on key sectors: $176bn in direct damage since February 2022 and $524bn in recovery and reconstruction needs</a:t>
            </a:r>
          </a:p>
        </p:txBody>
      </p:sp>
      <p:sp>
        <p:nvSpPr>
          <p:cNvPr id="11" name="TextBox 10">
            <a:extLst>
              <a:ext uri="{FF2B5EF4-FFF2-40B4-BE49-F238E27FC236}">
                <a16:creationId xmlns:a16="http://schemas.microsoft.com/office/drawing/2014/main" id="{CFB169F2-AA1E-2327-A8DD-4D3B073F2162}"/>
              </a:ext>
            </a:extLst>
          </p:cNvPr>
          <p:cNvSpPr txBox="1"/>
          <p:nvPr/>
        </p:nvSpPr>
        <p:spPr>
          <a:xfrm>
            <a:off x="110132" y="6235337"/>
            <a:ext cx="6413613" cy="261610"/>
          </a:xfrm>
          <a:prstGeom prst="rect">
            <a:avLst/>
          </a:prstGeom>
          <a:noFill/>
        </p:spPr>
        <p:txBody>
          <a:bodyPr wrap="square" rtlCol="0">
            <a:spAutoFit/>
          </a:bodyPr>
          <a:lstStyle/>
          <a:p>
            <a:r>
              <a:rPr lang="en-US" sz="1100" b="0" dirty="0">
                <a:latin typeface="Andes ExtraLight" panose="02000000000000000000" pitchFamily="50" charset="0"/>
              </a:rPr>
              <a:t>Source</a:t>
            </a:r>
            <a:r>
              <a:rPr lang="en-US" sz="1100" b="0" dirty="0">
                <a:latin typeface="Andes ExtraLight" panose="02000000000000000000" pitchFamily="50" charset="0"/>
                <a:hlinkClick r:id="rId3"/>
              </a:rPr>
              <a:t>: RDNA 4 </a:t>
            </a:r>
            <a:r>
              <a:rPr lang="en-US" sz="1100" b="0" dirty="0">
                <a:latin typeface="Andes ExtraLight" panose="02000000000000000000" pitchFamily="50" charset="0"/>
              </a:rPr>
              <a:t>(</a:t>
            </a:r>
            <a:r>
              <a:rPr lang="en-US" sz="1100" b="0" i="0" u="none" strike="noStrike" baseline="0" dirty="0">
                <a:latin typeface="Calibri" panose="020F0502020204030204" pitchFamily="34" charset="0"/>
              </a:rPr>
              <a:t>covers period from February 24, 2022, to December 31, 2024</a:t>
            </a:r>
            <a:r>
              <a:rPr lang="en-US" sz="1100" b="0" dirty="0">
                <a:latin typeface="Andes ExtraLight" panose="02000000000000000000" pitchFamily="50" charset="0"/>
              </a:rPr>
              <a:t>) </a:t>
            </a:r>
          </a:p>
        </p:txBody>
      </p:sp>
      <p:sp>
        <p:nvSpPr>
          <p:cNvPr id="5" name="TextBox 4">
            <a:extLst>
              <a:ext uri="{FF2B5EF4-FFF2-40B4-BE49-F238E27FC236}">
                <a16:creationId xmlns:a16="http://schemas.microsoft.com/office/drawing/2014/main" id="{D8AE9063-85FE-EE55-5F89-4F5B8AC89E3F}"/>
              </a:ext>
            </a:extLst>
          </p:cNvPr>
          <p:cNvSpPr txBox="1"/>
          <p:nvPr/>
        </p:nvSpPr>
        <p:spPr>
          <a:xfrm>
            <a:off x="7052017" y="1058453"/>
            <a:ext cx="5130426" cy="707886"/>
          </a:xfrm>
          <a:prstGeom prst="rect">
            <a:avLst/>
          </a:prstGeom>
          <a:noFill/>
        </p:spPr>
        <p:txBody>
          <a:bodyPr wrap="square">
            <a:spAutoFit/>
          </a:bodyPr>
          <a:lstStyle/>
          <a:p>
            <a:r>
              <a:rPr lang="en-US" sz="2000" dirty="0">
                <a:solidFill>
                  <a:schemeClr val="bg2">
                    <a:lumMod val="50000"/>
                  </a:schemeClr>
                </a:solidFill>
                <a:latin typeface="+mj-lt"/>
              </a:rPr>
              <a:t>2025 recovery and reconstruction priorities total to $17.3bn</a:t>
            </a:r>
          </a:p>
        </p:txBody>
      </p:sp>
      <p:sp>
        <p:nvSpPr>
          <p:cNvPr id="2" name="TextBox 1">
            <a:extLst>
              <a:ext uri="{FF2B5EF4-FFF2-40B4-BE49-F238E27FC236}">
                <a16:creationId xmlns:a16="http://schemas.microsoft.com/office/drawing/2014/main" id="{A5BE8F0A-9AB7-451C-D0EE-A46B2CB46B42}"/>
              </a:ext>
            </a:extLst>
          </p:cNvPr>
          <p:cNvSpPr txBox="1"/>
          <p:nvPr/>
        </p:nvSpPr>
        <p:spPr>
          <a:xfrm>
            <a:off x="-217714" y="1212341"/>
            <a:ext cx="5652501" cy="400110"/>
          </a:xfrm>
          <a:prstGeom prst="rect">
            <a:avLst/>
          </a:prstGeom>
          <a:noFill/>
        </p:spPr>
        <p:txBody>
          <a:bodyPr wrap="square">
            <a:spAutoFit/>
          </a:bodyPr>
          <a:lstStyle/>
          <a:p>
            <a:pPr algn="ctr"/>
            <a:r>
              <a:rPr lang="en-US" sz="2000" b="1" u="none" strike="noStrike" baseline="0" dirty="0">
                <a:solidFill>
                  <a:schemeClr val="bg2">
                    <a:lumMod val="50000"/>
                  </a:schemeClr>
                </a:solidFill>
                <a:latin typeface="+mj-lt"/>
              </a:rPr>
              <a:t>Total recovery and reconstruction needs</a:t>
            </a:r>
            <a:endParaRPr lang="en-US" sz="2000" b="1" dirty="0">
              <a:solidFill>
                <a:schemeClr val="bg2">
                  <a:lumMod val="50000"/>
                </a:schemeClr>
              </a:solidFill>
              <a:latin typeface="+mj-lt"/>
            </a:endParaRPr>
          </a:p>
        </p:txBody>
      </p:sp>
      <p:pic>
        <p:nvPicPr>
          <p:cNvPr id="9" name="Picture 8">
            <a:hlinkClick r:id="rId3"/>
            <a:extLst>
              <a:ext uri="{FF2B5EF4-FFF2-40B4-BE49-F238E27FC236}">
                <a16:creationId xmlns:a16="http://schemas.microsoft.com/office/drawing/2014/main" id="{BC08FF69-20BD-E400-BCBB-D8FA9ED12C8D}"/>
              </a:ext>
            </a:extLst>
          </p:cNvPr>
          <p:cNvPicPr>
            <a:picLocks noChangeAspect="1"/>
          </p:cNvPicPr>
          <p:nvPr/>
        </p:nvPicPr>
        <p:blipFill>
          <a:blip r:embed="rId4">
            <a:extLst>
              <a:ext uri="{BEBA8EAE-BF5A-486C-A8C5-ECC9F3942E4B}">
                <a14:imgProps xmlns:a14="http://schemas.microsoft.com/office/drawing/2010/main">
                  <a14:imgLayer r:embed="rId5">
                    <a14:imgEffect>
                      <a14:saturation sat="33000"/>
                    </a14:imgEffect>
                  </a14:imgLayer>
                </a14:imgProps>
              </a:ext>
            </a:extLst>
          </a:blip>
          <a:stretch>
            <a:fillRect/>
          </a:stretch>
        </p:blipFill>
        <p:spPr>
          <a:xfrm>
            <a:off x="110132" y="1836298"/>
            <a:ext cx="6941885" cy="4175192"/>
          </a:xfrm>
          <a:prstGeom prst="rect">
            <a:avLst/>
          </a:prstGeom>
        </p:spPr>
      </p:pic>
      <p:sp>
        <p:nvSpPr>
          <p:cNvPr id="15" name="TextBox 14">
            <a:extLst>
              <a:ext uri="{FF2B5EF4-FFF2-40B4-BE49-F238E27FC236}">
                <a16:creationId xmlns:a16="http://schemas.microsoft.com/office/drawing/2014/main" id="{6F5A55B3-0072-F11A-C3D7-A0DB7E337424}"/>
              </a:ext>
            </a:extLst>
          </p:cNvPr>
          <p:cNvSpPr txBox="1"/>
          <p:nvPr/>
        </p:nvSpPr>
        <p:spPr>
          <a:xfrm>
            <a:off x="7052017" y="1758548"/>
            <a:ext cx="5283199" cy="1063689"/>
          </a:xfrm>
          <a:prstGeom prst="rect">
            <a:avLst/>
          </a:prstGeom>
          <a:noFill/>
        </p:spPr>
        <p:txBody>
          <a:bodyPr wrap="square" rtlCol="0">
            <a:spAutoFit/>
          </a:bodyPr>
          <a:lstStyle/>
          <a:p>
            <a:pPr marL="342900" indent="-342900">
              <a:lnSpc>
                <a:spcPct val="107000"/>
              </a:lnSpc>
              <a:buFont typeface="Arial" panose="020B0604020202020204" pitchFamily="34" charset="0"/>
              <a:buChar char="•"/>
              <a:tabLst>
                <a:tab pos="457200" algn="l"/>
              </a:tabLst>
            </a:pPr>
            <a:r>
              <a:rPr lang="en-US" sz="2000" dirty="0">
                <a:latin typeface="Andes ExtraLight" panose="02000000000000000000" pitchFamily="50" charset="0"/>
              </a:rPr>
              <a:t>Investment projects approved by the Strategic Investment Council: $11.9bn</a:t>
            </a:r>
          </a:p>
          <a:p>
            <a:pPr marL="342900" indent="-342900">
              <a:lnSpc>
                <a:spcPct val="107000"/>
              </a:lnSpc>
              <a:buFont typeface="Arial" panose="020B0604020202020204" pitchFamily="34" charset="0"/>
              <a:buChar char="•"/>
              <a:tabLst>
                <a:tab pos="457200" algn="l"/>
              </a:tabLst>
            </a:pPr>
            <a:r>
              <a:rPr lang="en-US" sz="2000" b="0" dirty="0">
                <a:latin typeface="Andes ExtraLight" panose="02000000000000000000" pitchFamily="50" charset="0"/>
              </a:rPr>
              <a:t>Non-investment budget programs: $5.4bn</a:t>
            </a:r>
          </a:p>
        </p:txBody>
      </p:sp>
      <p:graphicFrame>
        <p:nvGraphicFramePr>
          <p:cNvPr id="16" name="Chart 15">
            <a:extLst>
              <a:ext uri="{FF2B5EF4-FFF2-40B4-BE49-F238E27FC236}">
                <a16:creationId xmlns:a16="http://schemas.microsoft.com/office/drawing/2014/main" id="{6AF700C1-57D6-F81F-B0F7-F3707CCD4A17}"/>
              </a:ext>
            </a:extLst>
          </p:cNvPr>
          <p:cNvGraphicFramePr>
            <a:graphicFrameLocks/>
          </p:cNvGraphicFramePr>
          <p:nvPr/>
        </p:nvGraphicFramePr>
        <p:xfrm>
          <a:off x="7273698" y="2892764"/>
          <a:ext cx="4808170" cy="3479408"/>
        </p:xfrm>
        <a:graphic>
          <a:graphicData uri="http://schemas.openxmlformats.org/drawingml/2006/chart">
            <c:chart xmlns:c="http://schemas.openxmlformats.org/drawingml/2006/chart" xmlns:r="http://schemas.openxmlformats.org/officeDocument/2006/relationships" r:id="rId6"/>
          </a:graphicData>
        </a:graphic>
      </p:graphicFrame>
      <p:sp>
        <p:nvSpPr>
          <p:cNvPr id="3" name="TextBox 2">
            <a:extLst>
              <a:ext uri="{FF2B5EF4-FFF2-40B4-BE49-F238E27FC236}">
                <a16:creationId xmlns:a16="http://schemas.microsoft.com/office/drawing/2014/main" id="{AB934A5F-EAD0-E421-B810-9551BC08626F}"/>
              </a:ext>
            </a:extLst>
          </p:cNvPr>
          <p:cNvSpPr txBox="1"/>
          <p:nvPr/>
        </p:nvSpPr>
        <p:spPr>
          <a:xfrm>
            <a:off x="3084286" y="3656262"/>
            <a:ext cx="1211943" cy="400110"/>
          </a:xfrm>
          <a:prstGeom prst="rect">
            <a:avLst/>
          </a:prstGeom>
          <a:noFill/>
        </p:spPr>
        <p:txBody>
          <a:bodyPr wrap="square">
            <a:spAutoFit/>
          </a:bodyPr>
          <a:lstStyle/>
          <a:p>
            <a:pPr algn="ctr"/>
            <a:r>
              <a:rPr lang="en-US" sz="2000" dirty="0">
                <a:solidFill>
                  <a:schemeClr val="bg2">
                    <a:lumMod val="50000"/>
                  </a:schemeClr>
                </a:solidFill>
                <a:latin typeface="+mj-lt"/>
              </a:rPr>
              <a:t>$</a:t>
            </a:r>
            <a:r>
              <a:rPr lang="uk-UA" sz="2000" b="1" u="none" strike="noStrike" baseline="0" dirty="0">
                <a:solidFill>
                  <a:schemeClr val="bg2">
                    <a:lumMod val="50000"/>
                  </a:schemeClr>
                </a:solidFill>
                <a:latin typeface="+mj-lt"/>
              </a:rPr>
              <a:t>524</a:t>
            </a:r>
            <a:r>
              <a:rPr lang="en-US" sz="2000" b="1" u="none" strike="noStrike" baseline="0" dirty="0">
                <a:solidFill>
                  <a:schemeClr val="bg2">
                    <a:lumMod val="50000"/>
                  </a:schemeClr>
                </a:solidFill>
                <a:latin typeface="+mj-lt"/>
              </a:rPr>
              <a:t>bn</a:t>
            </a:r>
            <a:endParaRPr lang="en-US" sz="2000" b="1" dirty="0">
              <a:solidFill>
                <a:schemeClr val="bg2">
                  <a:lumMod val="50000"/>
                </a:schemeClr>
              </a:solidFill>
              <a:latin typeface="+mj-lt"/>
            </a:endParaRPr>
          </a:p>
        </p:txBody>
      </p:sp>
      <p:pic>
        <p:nvPicPr>
          <p:cNvPr id="6" name="Picture 5" descr="The World Bank Group – Logos Download">
            <a:extLst>
              <a:ext uri="{FF2B5EF4-FFF2-40B4-BE49-F238E27FC236}">
                <a16:creationId xmlns:a16="http://schemas.microsoft.com/office/drawing/2014/main" id="{9429433C-7C5A-6253-03CC-BD2F5800E86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96133" y="104325"/>
            <a:ext cx="1610292" cy="363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66185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216BB-C2F1-5AFB-F5B2-FC7C261D1D00}"/>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538148ED-7C06-E0BA-90A1-170EC60ACA36}"/>
              </a:ext>
            </a:extLst>
          </p:cNvPr>
          <p:cNvSpPr txBox="1"/>
          <p:nvPr/>
        </p:nvSpPr>
        <p:spPr>
          <a:xfrm>
            <a:off x="0" y="-99582"/>
            <a:ext cx="12192000" cy="1169551"/>
          </a:xfrm>
          <a:prstGeom prst="rect">
            <a:avLst/>
          </a:prstGeom>
          <a:solidFill>
            <a:schemeClr val="accent4">
              <a:lumMod val="90000"/>
              <a:lumOff val="10000"/>
            </a:schemeClr>
          </a:solidFill>
        </p:spPr>
        <p:txBody>
          <a:bodyPr wrap="square" rtlCol="0">
            <a:spAutoFit/>
          </a:bodyPr>
          <a:lstStyle/>
          <a:p>
            <a:pPr marL="0" marR="0" lvl="0" indent="0" algn="ctr" defTabSz="456727"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a:rPr>
              <a:t>Procurement Guidance</a:t>
            </a:r>
            <a:endParaRPr kumimoji="0" lang="en-US" sz="18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a:endParaRPr>
          </a:p>
          <a:p>
            <a:pPr marL="0" marR="0" lvl="0" indent="0" algn="ctr" defTabSz="45672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entury Gothic" panose="020B0502020202020204" pitchFamily="34" charset="0"/>
                <a:ea typeface="+mn-ea"/>
                <a:cs typeface="Arial"/>
                <a:hlinkClick r:id="rId2">
                  <a:extLst>
                    <a:ext uri="{A12FA001-AC4F-418D-AE19-62706E023703}">
                      <ahyp:hlinkClr xmlns:ahyp="http://schemas.microsoft.com/office/drawing/2018/hyperlinkcolor" val="tx"/>
                    </a:ext>
                  </a:extLst>
                </a:hlinkClick>
              </a:rPr>
              <a:t>Link</a:t>
            </a:r>
            <a:endParaRPr kumimoji="0" lang="en-US" sz="1800" b="0" i="0" u="none" strike="noStrike" kern="1200" cap="none" spc="0" normalizeH="0" baseline="0" noProof="0" dirty="0">
              <a:ln>
                <a:noFill/>
              </a:ln>
              <a:solidFill>
                <a:srgbClr val="FF0000"/>
              </a:solidFill>
              <a:effectLst/>
              <a:uLnTx/>
              <a:uFillTx/>
              <a:latin typeface="Century Gothic" panose="020B0502020202020204" pitchFamily="34" charset="0"/>
              <a:ea typeface="+mn-ea"/>
              <a:cs typeface="Arial"/>
            </a:endParaRPr>
          </a:p>
          <a:p>
            <a:pPr marL="0" marR="0" lvl="0" indent="0" algn="ctr" defTabSz="456727"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FF00"/>
              </a:solidFill>
              <a:effectLst/>
              <a:uLnTx/>
              <a:uFillTx/>
              <a:latin typeface="Century Gothic" panose="020B0502020202020204" pitchFamily="34" charset="0"/>
              <a:ea typeface="+mn-ea"/>
              <a:cs typeface="Arial"/>
            </a:endParaRPr>
          </a:p>
        </p:txBody>
      </p:sp>
      <p:pic>
        <p:nvPicPr>
          <p:cNvPr id="2" name="Picture 1">
            <a:extLst>
              <a:ext uri="{FF2B5EF4-FFF2-40B4-BE49-F238E27FC236}">
                <a16:creationId xmlns:a16="http://schemas.microsoft.com/office/drawing/2014/main" id="{5955C86A-9049-0A2C-73A7-7670255F40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1042203" y="3264103"/>
            <a:ext cx="1655860" cy="329499"/>
          </a:xfrm>
          <a:prstGeom prst="rect">
            <a:avLst/>
          </a:prstGeom>
        </p:spPr>
      </p:pic>
      <p:pic>
        <p:nvPicPr>
          <p:cNvPr id="4" name="Picture 3">
            <a:hlinkClick r:id="rId4"/>
            <a:extLst>
              <a:ext uri="{FF2B5EF4-FFF2-40B4-BE49-F238E27FC236}">
                <a16:creationId xmlns:a16="http://schemas.microsoft.com/office/drawing/2014/main" id="{67088BAA-06ED-91CF-72E5-2F6E9699E7AF}"/>
              </a:ext>
            </a:extLst>
          </p:cNvPr>
          <p:cNvPicPr>
            <a:picLocks noChangeAspect="1"/>
          </p:cNvPicPr>
          <p:nvPr/>
        </p:nvPicPr>
        <p:blipFill>
          <a:blip r:embed="rId5"/>
          <a:stretch>
            <a:fillRect/>
          </a:stretch>
        </p:blipFill>
        <p:spPr>
          <a:xfrm>
            <a:off x="510181" y="1259816"/>
            <a:ext cx="4124580" cy="5346677"/>
          </a:xfrm>
          <a:prstGeom prst="rect">
            <a:avLst/>
          </a:prstGeom>
          <a:ln w="38100">
            <a:solidFill>
              <a:schemeClr val="accent1">
                <a:lumMod val="50000"/>
              </a:schemeClr>
            </a:solidFill>
          </a:ln>
          <a:effectLst>
            <a:glow rad="101600">
              <a:schemeClr val="accent5">
                <a:satMod val="175000"/>
                <a:alpha val="40000"/>
              </a:schemeClr>
            </a:glow>
          </a:effectLst>
        </p:spPr>
      </p:pic>
      <p:sp>
        <p:nvSpPr>
          <p:cNvPr id="8" name="TextBox 7">
            <a:hlinkClick r:id="rId6"/>
            <a:extLst>
              <a:ext uri="{FF2B5EF4-FFF2-40B4-BE49-F238E27FC236}">
                <a16:creationId xmlns:a16="http://schemas.microsoft.com/office/drawing/2014/main" id="{F50B82B2-7225-E33A-4979-BA8859E0DC29}"/>
              </a:ext>
            </a:extLst>
          </p:cNvPr>
          <p:cNvSpPr txBox="1"/>
          <p:nvPr/>
        </p:nvSpPr>
        <p:spPr>
          <a:xfrm>
            <a:off x="0" y="572357"/>
            <a:ext cx="12192000" cy="461665"/>
          </a:xfrm>
          <a:prstGeom prst="rect">
            <a:avLst/>
          </a:prstGeom>
          <a:solidFill>
            <a:srgbClr val="A16413"/>
          </a:solidFill>
        </p:spPr>
        <p:txBody>
          <a:bodyPr wrap="square" rtlCol="0">
            <a:spAutoFit/>
          </a:bodyPr>
          <a:lstStyle/>
          <a:p>
            <a:pPr marL="0" marR="0" lvl="0" indent="0" algn="ctr" defTabSz="456727"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a:rPr>
              <a:t>How to Use Finances ONE to Find Contract Data and Opportunities</a:t>
            </a:r>
          </a:p>
        </p:txBody>
      </p:sp>
      <p:pic>
        <p:nvPicPr>
          <p:cNvPr id="13" name="Picture 12">
            <a:extLst>
              <a:ext uri="{FF2B5EF4-FFF2-40B4-BE49-F238E27FC236}">
                <a16:creationId xmlns:a16="http://schemas.microsoft.com/office/drawing/2014/main" id="{648AA020-8414-05CB-19F3-91AE3AA5F6D3}"/>
              </a:ext>
            </a:extLst>
          </p:cNvPr>
          <p:cNvPicPr>
            <a:picLocks noChangeAspect="1"/>
          </p:cNvPicPr>
          <p:nvPr/>
        </p:nvPicPr>
        <p:blipFill>
          <a:blip r:embed="rId7"/>
          <a:stretch>
            <a:fillRect/>
          </a:stretch>
        </p:blipFill>
        <p:spPr>
          <a:xfrm>
            <a:off x="5083348" y="1445684"/>
            <a:ext cx="6453823" cy="2310475"/>
          </a:xfrm>
          <a:prstGeom prst="rect">
            <a:avLst/>
          </a:prstGeom>
          <a:ln w="38100">
            <a:solidFill>
              <a:schemeClr val="accent1">
                <a:lumMod val="50000"/>
              </a:schemeClr>
            </a:solidFill>
          </a:ln>
          <a:effectLst>
            <a:glow rad="101600">
              <a:schemeClr val="accent5">
                <a:satMod val="175000"/>
                <a:alpha val="40000"/>
              </a:schemeClr>
            </a:glow>
          </a:effectLst>
        </p:spPr>
      </p:pic>
      <p:pic>
        <p:nvPicPr>
          <p:cNvPr id="15" name="Picture 14">
            <a:hlinkClick r:id="rId6"/>
            <a:extLst>
              <a:ext uri="{FF2B5EF4-FFF2-40B4-BE49-F238E27FC236}">
                <a16:creationId xmlns:a16="http://schemas.microsoft.com/office/drawing/2014/main" id="{41D0CE3E-4AF6-31B5-E25F-F5C2AC2BAB83}"/>
              </a:ext>
            </a:extLst>
          </p:cNvPr>
          <p:cNvPicPr>
            <a:picLocks noChangeAspect="1"/>
          </p:cNvPicPr>
          <p:nvPr/>
        </p:nvPicPr>
        <p:blipFill>
          <a:blip r:embed="rId8"/>
          <a:stretch>
            <a:fillRect/>
          </a:stretch>
        </p:blipFill>
        <p:spPr>
          <a:xfrm>
            <a:off x="5083347" y="3933154"/>
            <a:ext cx="6453823" cy="2485819"/>
          </a:xfrm>
          <a:prstGeom prst="rect">
            <a:avLst/>
          </a:prstGeom>
          <a:ln w="25400">
            <a:solidFill>
              <a:schemeClr val="accent1">
                <a:lumMod val="50000"/>
              </a:schemeClr>
            </a:solidFill>
          </a:ln>
          <a:effectLst>
            <a:glow rad="101600">
              <a:schemeClr val="accent4">
                <a:satMod val="175000"/>
                <a:alpha val="40000"/>
              </a:schemeClr>
            </a:glow>
          </a:effectLst>
        </p:spPr>
      </p:pic>
    </p:spTree>
    <p:extLst>
      <p:ext uri="{BB962C8B-B14F-4D97-AF65-F5344CB8AC3E}">
        <p14:creationId xmlns:p14="http://schemas.microsoft.com/office/powerpoint/2010/main" val="2919025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02CB71B-ACB6-A3B9-5290-94A74A3F4E3D}"/>
              </a:ext>
            </a:extLst>
          </p:cNvPr>
          <p:cNvSpPr txBox="1"/>
          <p:nvPr/>
        </p:nvSpPr>
        <p:spPr>
          <a:xfrm>
            <a:off x="833481" y="2540899"/>
            <a:ext cx="10746222" cy="3477875"/>
          </a:xfrm>
          <a:prstGeom prst="rect">
            <a:avLst/>
          </a:prstGeom>
          <a:noFill/>
        </p:spPr>
        <p:txBody>
          <a:bodyPr wrap="square" rtlCol="0">
            <a:spAutoFit/>
          </a:bodyPr>
          <a:lstStyle>
            <a:defPPr>
              <a:defRPr lang="en-US"/>
            </a:defPPr>
            <a:lvl1pPr algn="ctr" defTabSz="456727" fontAlgn="auto">
              <a:spcBef>
                <a:spcPts val="0"/>
              </a:spcBef>
              <a:spcAft>
                <a:spcPts val="0"/>
              </a:spcAft>
              <a:defRPr sz="2400" b="1">
                <a:solidFill>
                  <a:schemeClr val="bg1"/>
                </a:solidFill>
                <a:latin typeface="Century Gothic" panose="020B0502020202020204" pitchFamily="34" charset="0"/>
                <a:cs typeface="Arial"/>
              </a:defRPr>
            </a:lvl1pPr>
          </a:lstStyle>
          <a:p>
            <a:r>
              <a:rPr lang="en-US" sz="6000" b="1" dirty="0">
                <a:solidFill>
                  <a:schemeClr val="tx1"/>
                </a:solidFill>
                <a:effectLst/>
                <a:latin typeface="Century Gothic" panose="020B0502020202020204" pitchFamily="34" charset="0"/>
              </a:rPr>
              <a:t>Thank you for your</a:t>
            </a:r>
            <a:r>
              <a:rPr lang="en-US" sz="6000" dirty="0">
                <a:solidFill>
                  <a:schemeClr val="tx1"/>
                </a:solidFill>
                <a:effectLst/>
                <a:latin typeface="Century Gothic" panose="020B0502020202020204" pitchFamily="34" charset="0"/>
              </a:rPr>
              <a:t> </a:t>
            </a:r>
            <a:r>
              <a:rPr lang="en-US" sz="6000" b="1" dirty="0">
                <a:solidFill>
                  <a:schemeClr val="tx1"/>
                </a:solidFill>
                <a:effectLst/>
                <a:latin typeface="Century Gothic" panose="020B0502020202020204" pitchFamily="34" charset="0"/>
              </a:rPr>
              <a:t>attention!</a:t>
            </a:r>
          </a:p>
          <a:p>
            <a:endParaRPr lang="en-US" dirty="0">
              <a:solidFill>
                <a:schemeClr val="tx1"/>
              </a:solidFill>
            </a:endParaRPr>
          </a:p>
          <a:p>
            <a:endParaRPr lang="en-US" dirty="0">
              <a:solidFill>
                <a:schemeClr val="tx1"/>
              </a:solidFill>
            </a:endParaRPr>
          </a:p>
          <a:p>
            <a:r>
              <a:rPr lang="en-US" sz="2800" dirty="0">
                <a:solidFill>
                  <a:schemeClr val="tx1"/>
                </a:solidFill>
              </a:rPr>
              <a:t>Supplier’s Hub:</a:t>
            </a:r>
          </a:p>
          <a:p>
            <a:endParaRPr lang="en-US" sz="2800" dirty="0">
              <a:solidFill>
                <a:schemeClr val="tx1"/>
              </a:solidFill>
            </a:endParaRPr>
          </a:p>
          <a:p>
            <a:r>
              <a:rPr lang="en-US" sz="2800" dirty="0">
                <a:solidFill>
                  <a:schemeClr val="tx1"/>
                </a:solidFill>
              </a:rPr>
              <a:t>https://www.worldbank.org/ext/en/what-we-do/project-procurement/for-suppliers</a:t>
            </a:r>
          </a:p>
        </p:txBody>
      </p:sp>
      <p:sp>
        <p:nvSpPr>
          <p:cNvPr id="4" name="Rectangle 3">
            <a:extLst>
              <a:ext uri="{FF2B5EF4-FFF2-40B4-BE49-F238E27FC236}">
                <a16:creationId xmlns:a16="http://schemas.microsoft.com/office/drawing/2014/main" id="{5C453DED-E693-C2F8-D214-536FF3F9997F}"/>
              </a:ext>
            </a:extLst>
          </p:cNvPr>
          <p:cNvSpPr/>
          <p:nvPr/>
        </p:nvSpPr>
        <p:spPr>
          <a:xfrm>
            <a:off x="-248" y="4517136"/>
            <a:ext cx="3452916" cy="2340864"/>
          </a:xfrm>
          <a:prstGeom prst="rect">
            <a:avLst/>
          </a:prstGeom>
          <a:blipFill dpi="0" rotWithShape="1">
            <a:blip r:embed="rId2">
              <a:alphaModFix amt="30000"/>
            </a:blip>
            <a:srcRect/>
            <a:stretch>
              <a:fillRect/>
            </a:stretch>
          </a:blipFill>
          <a:ln w="9525" cap="flat" cmpd="sng" algn="ctr">
            <a:noFill/>
            <a:prstDash val="solid"/>
          </a:ln>
          <a:effectLst/>
        </p:spPr>
        <p:txBody>
          <a:bodyPr lIns="91345" tIns="45673" rIns="91345" bIns="45673" rtlCol="0" anchor="ctr"/>
          <a:lstStyle/>
          <a:p>
            <a:pPr marL="0" marR="0" lvl="0" indent="0" algn="ctr" defTabSz="456727"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a:ea typeface="+mn-ea"/>
              <a:cs typeface="+mn-cs"/>
            </a:endParaRPr>
          </a:p>
        </p:txBody>
      </p:sp>
      <p:pic>
        <p:nvPicPr>
          <p:cNvPr id="5" name="Picture 4">
            <a:extLst>
              <a:ext uri="{FF2B5EF4-FFF2-40B4-BE49-F238E27FC236}">
                <a16:creationId xmlns:a16="http://schemas.microsoft.com/office/drawing/2014/main" id="{ABF36117-6BE2-7065-8B14-AB77DA6BEE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50" y="99892"/>
            <a:ext cx="1655860" cy="329499"/>
          </a:xfrm>
          <a:prstGeom prst="rect">
            <a:avLst/>
          </a:prstGeom>
        </p:spPr>
      </p:pic>
    </p:spTree>
    <p:extLst>
      <p:ext uri="{BB962C8B-B14F-4D97-AF65-F5344CB8AC3E}">
        <p14:creationId xmlns:p14="http://schemas.microsoft.com/office/powerpoint/2010/main" val="29765326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6AC9CA2-A4A8-1354-384E-CCA5FF2CD575}"/>
              </a:ext>
            </a:extLst>
          </p:cNvPr>
          <p:cNvSpPr txBox="1"/>
          <p:nvPr/>
        </p:nvSpPr>
        <p:spPr>
          <a:xfrm>
            <a:off x="0" y="12555"/>
            <a:ext cx="12192000" cy="846386"/>
          </a:xfrm>
          <a:prstGeom prst="rect">
            <a:avLst/>
          </a:prstGeom>
          <a:solidFill>
            <a:schemeClr val="accent4">
              <a:lumMod val="90000"/>
              <a:lumOff val="10000"/>
            </a:schemeClr>
          </a:solidFill>
        </p:spPr>
        <p:txBody>
          <a:bodyPr wrap="square" rtlCol="0">
            <a:spAutoFit/>
          </a:bodyPr>
          <a:lstStyle/>
          <a:p>
            <a:pPr lvl="0" algn="ctr" defTabSz="456727" fontAlgn="auto">
              <a:lnSpc>
                <a:spcPct val="200000"/>
              </a:lnSpc>
              <a:spcBef>
                <a:spcPts val="0"/>
              </a:spcBef>
              <a:spcAft>
                <a:spcPts val="0"/>
              </a:spcAft>
              <a:defRPr/>
            </a:pPr>
            <a:r>
              <a:rPr kumimoji="0" lang="en-US" sz="2800" b="1" i="0" u="none" strike="noStrike" kern="1200" cap="none" spc="0" normalizeH="0" baseline="0" noProof="0" dirty="0">
                <a:ln>
                  <a:noFill/>
                </a:ln>
                <a:solidFill>
                  <a:schemeClr val="bg1"/>
                </a:solidFill>
                <a:effectLst/>
                <a:uLnTx/>
                <a:uFillTx/>
                <a:latin typeface="Meiryo" panose="020B0604030504040204" pitchFamily="34" charset="-128"/>
                <a:ea typeface="Meiryo" panose="020B0604030504040204" pitchFamily="34" charset="-128"/>
                <a:cs typeface="Arial"/>
              </a:rPr>
              <a:t>Ukraine: World Bank Group </a:t>
            </a:r>
            <a:r>
              <a:rPr lang="en-US" sz="2800" b="1" dirty="0">
                <a:solidFill>
                  <a:schemeClr val="bg1"/>
                </a:solidFill>
                <a:latin typeface="Meiryo" panose="020B0604030504040204" pitchFamily="34" charset="-128"/>
                <a:ea typeface="Meiryo" panose="020B0604030504040204" pitchFamily="34" charset="-128"/>
                <a:cs typeface="Arial"/>
              </a:rPr>
              <a:t>Collaboration and </a:t>
            </a:r>
            <a:r>
              <a:rPr kumimoji="0" lang="en-US" sz="2800" b="1" i="0" u="none" strike="noStrike" kern="1200" cap="none" spc="0" normalizeH="0" baseline="0" noProof="0" dirty="0">
                <a:ln>
                  <a:noFill/>
                </a:ln>
                <a:solidFill>
                  <a:schemeClr val="bg1"/>
                </a:solidFill>
                <a:effectLst/>
                <a:uLnTx/>
                <a:uFillTx/>
                <a:latin typeface="Meiryo" panose="020B0604030504040204" pitchFamily="34" charset="-128"/>
                <a:ea typeface="Meiryo" panose="020B0604030504040204" pitchFamily="34" charset="-128"/>
                <a:cs typeface="Arial"/>
              </a:rPr>
              <a:t>Mobilization</a:t>
            </a:r>
          </a:p>
        </p:txBody>
      </p:sp>
      <p:sp>
        <p:nvSpPr>
          <p:cNvPr id="8" name="Rectangle 7">
            <a:extLst>
              <a:ext uri="{FF2B5EF4-FFF2-40B4-BE49-F238E27FC236}">
                <a16:creationId xmlns:a16="http://schemas.microsoft.com/office/drawing/2014/main" id="{B6579E19-5561-AAA3-6258-C0E7F1A347B4}"/>
              </a:ext>
            </a:extLst>
          </p:cNvPr>
          <p:cNvSpPr/>
          <p:nvPr/>
        </p:nvSpPr>
        <p:spPr bwMode="auto">
          <a:xfrm>
            <a:off x="2415883" y="6255324"/>
            <a:ext cx="6741683" cy="329499"/>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R="0" lvl="0" algn="ctr" defTabSz="914400" rtl="0" eaLnBrk="1" fontAlgn="base" latinLnBrk="0" hangingPunct="1">
              <a:lnSpc>
                <a:spcPct val="100000"/>
              </a:lnSpc>
              <a:spcBef>
                <a:spcPct val="50000"/>
              </a:spcBef>
              <a:spcAft>
                <a:spcPct val="0"/>
              </a:spcAft>
              <a:buClrTx/>
              <a:buSzTx/>
              <a:tabLst/>
              <a:defRPr/>
            </a:pPr>
            <a:r>
              <a:rPr kumimoji="0" lang="en-US" i="1" u="none" strike="noStrike" kern="1200" cap="none" spc="0" normalizeH="0" baseline="0" noProof="0" dirty="0">
                <a:ln>
                  <a:noFill/>
                </a:ln>
                <a:solidFill>
                  <a:srgbClr val="002345"/>
                </a:solidFill>
                <a:effectLst/>
                <a:uLnTx/>
                <a:uFillTx/>
                <a:latin typeface="Candara" panose="020E0502030303020204" pitchFamily="34" charset="0"/>
                <a:cs typeface="Times New Roman" pitchFamily="18" charset="0"/>
              </a:rPr>
              <a:t>For more information , click on the links provided in the underlined phrases</a:t>
            </a:r>
          </a:p>
        </p:txBody>
      </p:sp>
      <p:pic>
        <p:nvPicPr>
          <p:cNvPr id="4" name="Picture 3">
            <a:extLst>
              <a:ext uri="{FF2B5EF4-FFF2-40B4-BE49-F238E27FC236}">
                <a16:creationId xmlns:a16="http://schemas.microsoft.com/office/drawing/2014/main" id="{DEBEA739-0AAD-D288-C507-5CC73EF9DD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83823" y="6304722"/>
            <a:ext cx="1655860" cy="329499"/>
          </a:xfrm>
          <a:prstGeom prst="rect">
            <a:avLst/>
          </a:prstGeom>
        </p:spPr>
      </p:pic>
      <p:sp>
        <p:nvSpPr>
          <p:cNvPr id="13" name="TextBox 12">
            <a:extLst>
              <a:ext uri="{FF2B5EF4-FFF2-40B4-BE49-F238E27FC236}">
                <a16:creationId xmlns:a16="http://schemas.microsoft.com/office/drawing/2014/main" id="{4F58E1B5-9AD9-3DAE-B867-C698D39F67EA}"/>
              </a:ext>
            </a:extLst>
          </p:cNvPr>
          <p:cNvSpPr txBox="1"/>
          <p:nvPr/>
        </p:nvSpPr>
        <p:spPr>
          <a:xfrm>
            <a:off x="1193292" y="1934971"/>
            <a:ext cx="9978560" cy="4385816"/>
          </a:xfrm>
          <a:prstGeom prst="rect">
            <a:avLst/>
          </a:prstGeom>
          <a:noFill/>
        </p:spPr>
        <p:txBody>
          <a:bodyPr wrap="square">
            <a:spAutoFit/>
          </a:bodyPr>
          <a:lstStyle/>
          <a:p>
            <a:pPr marL="457200" indent="-457200" algn="just">
              <a:spcAft>
                <a:spcPts val="1800"/>
              </a:spcAft>
              <a:buFont typeface="Wingdings" pitchFamily="2" charset="2"/>
              <a:buChar char="q"/>
            </a:pPr>
            <a:r>
              <a:rPr lang="en-US" sz="2400" b="0" dirty="0">
                <a:latin typeface="Meiryo" panose="020B0604030504040204" pitchFamily="34" charset="-128"/>
                <a:ea typeface="Meiryo" panose="020B0604030504040204" pitchFamily="34" charset="-128"/>
              </a:rPr>
              <a:t>The World Bank supports Ukraine, in close </a:t>
            </a:r>
            <a:r>
              <a:rPr lang="en-US" sz="2400" dirty="0">
                <a:latin typeface="Meiryo" panose="020B0604030504040204" pitchFamily="34" charset="-128"/>
                <a:ea typeface="Meiryo" panose="020B0604030504040204" pitchFamily="34" charset="-128"/>
              </a:rPr>
              <a:t>collaboration</a:t>
            </a:r>
            <a:r>
              <a:rPr lang="en-US" sz="2400" b="0" dirty="0">
                <a:latin typeface="Meiryo" panose="020B0604030504040204" pitchFamily="34" charset="-128"/>
                <a:ea typeface="Meiryo" panose="020B0604030504040204" pitchFamily="34" charset="-128"/>
              </a:rPr>
              <a:t> with </a:t>
            </a:r>
            <a:r>
              <a:rPr lang="en-US" sz="2400" dirty="0">
                <a:latin typeface="Meiryo" panose="020B0604030504040204" pitchFamily="34" charset="-128"/>
                <a:ea typeface="Meiryo" panose="020B0604030504040204" pitchFamily="34" charset="-128"/>
              </a:rPr>
              <a:t>bilateral and other MDBs</a:t>
            </a:r>
            <a:r>
              <a:rPr lang="en-US" sz="2400" b="0" dirty="0">
                <a:latin typeface="Meiryo" panose="020B0604030504040204" pitchFamily="34" charset="-128"/>
                <a:ea typeface="Meiryo" panose="020B0604030504040204" pitchFamily="34" charset="-128"/>
              </a:rPr>
              <a:t>, including the </a:t>
            </a:r>
            <a:r>
              <a:rPr lang="en-US" sz="2400" dirty="0">
                <a:latin typeface="Meiryo" panose="020B0604030504040204" pitchFamily="34" charset="-128"/>
                <a:ea typeface="Meiryo" panose="020B0604030504040204" pitchFamily="34" charset="-128"/>
              </a:rPr>
              <a:t>IMF and EU</a:t>
            </a:r>
            <a:r>
              <a:rPr lang="en-US" sz="2400" b="0" dirty="0">
                <a:latin typeface="Meiryo" panose="020B0604030504040204" pitchFamily="34" charset="-128"/>
                <a:ea typeface="Meiryo" panose="020B0604030504040204" pitchFamily="34" charset="-128"/>
              </a:rPr>
              <a:t>, </a:t>
            </a:r>
            <a:r>
              <a:rPr lang="en-US" sz="2400" dirty="0">
                <a:latin typeface="Meiryo" panose="020B0604030504040204" pitchFamily="34" charset="-128"/>
                <a:ea typeface="Meiryo" panose="020B0604030504040204" pitchFamily="34" charset="-128"/>
              </a:rPr>
              <a:t>EBRD and EIB. </a:t>
            </a:r>
          </a:p>
          <a:p>
            <a:pPr marL="457200" indent="-457200" algn="just">
              <a:spcAft>
                <a:spcPts val="1800"/>
              </a:spcAft>
              <a:buFont typeface="Wingdings" pitchFamily="2" charset="2"/>
              <a:buChar char="q"/>
            </a:pPr>
            <a:r>
              <a:rPr lang="en-US" sz="2400" b="0" dirty="0">
                <a:effectLst/>
                <a:highlight>
                  <a:srgbClr val="FFFFFF"/>
                </a:highlight>
                <a:latin typeface="Meiryo" panose="020B0604030504040204" pitchFamily="34" charset="-128"/>
                <a:ea typeface="Meiryo" panose="020B0604030504040204" pitchFamily="34" charset="-128"/>
                <a:cs typeface="Calibri Light" panose="020F0302020204030204" pitchFamily="34" charset="0"/>
              </a:rPr>
              <a:t>Since </a:t>
            </a:r>
            <a:r>
              <a:rPr lang="en-US" sz="2400" b="0" dirty="0">
                <a:effectLst/>
                <a:latin typeface="Meiryo" panose="020B0604030504040204" pitchFamily="34" charset="-128"/>
                <a:ea typeface="Meiryo" panose="020B0604030504040204" pitchFamily="34" charset="-128"/>
                <a:cs typeface="Calibri Light" panose="020F0302020204030204" pitchFamily="34" charset="0"/>
              </a:rPr>
              <a:t>February 2022, the World Bank Group has </a:t>
            </a:r>
            <a:r>
              <a:rPr lang="en-US" sz="2400" b="1" dirty="0">
                <a:effectLst/>
                <a:latin typeface="Meiryo" panose="020B0604030504040204" pitchFamily="34" charset="-128"/>
                <a:ea typeface="Meiryo" panose="020B0604030504040204" pitchFamily="34" charset="-128"/>
                <a:cs typeface="Calibri Light" panose="020F0302020204030204" pitchFamily="34" charset="0"/>
                <a:hlinkClick r:id="rId3">
                  <a:extLst>
                    <a:ext uri="{A12FA001-AC4F-418D-AE19-62706E023703}">
                      <ahyp:hlinkClr xmlns:ahyp="http://schemas.microsoft.com/office/drawing/2018/hyperlinkcolor" val="tx"/>
                    </a:ext>
                  </a:extLst>
                </a:hlinkClick>
              </a:rPr>
              <a:t>mobilized about $87.2 billion in financial support to Ukraine</a:t>
            </a:r>
            <a:r>
              <a:rPr lang="en-US" sz="2400" b="1" dirty="0">
                <a:effectLst/>
                <a:latin typeface="Meiryo" panose="020B0604030504040204" pitchFamily="34" charset="-128"/>
                <a:ea typeface="Meiryo" panose="020B0604030504040204" pitchFamily="34" charset="-128"/>
                <a:cs typeface="Calibri Light" panose="020F0302020204030204" pitchFamily="34" charset="0"/>
              </a:rPr>
              <a:t>,</a:t>
            </a:r>
            <a:r>
              <a:rPr lang="en-US" sz="2400" b="0" dirty="0">
                <a:effectLst/>
                <a:latin typeface="Meiryo" panose="020B0604030504040204" pitchFamily="34" charset="-128"/>
                <a:ea typeface="Meiryo" panose="020B0604030504040204" pitchFamily="34" charset="-128"/>
                <a:cs typeface="Calibri Light" panose="020F0302020204030204" pitchFamily="34" charset="0"/>
              </a:rPr>
              <a:t> of which nearly </a:t>
            </a:r>
            <a:r>
              <a:rPr lang="en-US" sz="2400" b="1" dirty="0">
                <a:effectLst/>
                <a:latin typeface="Meiryo" panose="020B0604030504040204" pitchFamily="34" charset="-128"/>
                <a:ea typeface="Meiryo" panose="020B0604030504040204" pitchFamily="34" charset="-128"/>
                <a:cs typeface="Calibri Light" panose="020F0302020204030204" pitchFamily="34" charset="0"/>
              </a:rPr>
              <a:t>$61.4 billion has been disbursed </a:t>
            </a:r>
            <a:r>
              <a:rPr lang="en-US" sz="2400" b="0" dirty="0">
                <a:effectLst/>
                <a:latin typeface="Meiryo" panose="020B0604030504040204" pitchFamily="34" charset="-128"/>
                <a:ea typeface="Meiryo" panose="020B0604030504040204" pitchFamily="34" charset="-128"/>
                <a:cs typeface="Calibri Light" panose="020F0302020204030204" pitchFamily="34" charset="0"/>
              </a:rPr>
              <a:t>to date (</a:t>
            </a:r>
            <a:r>
              <a:rPr lang="en-US" sz="2400" dirty="0">
                <a:latin typeface="Meiryo" panose="020B0604030504040204" pitchFamily="34" charset="-128"/>
                <a:ea typeface="Meiryo" panose="020B0604030504040204" pitchFamily="34" charset="-128"/>
                <a:cs typeface="Calibri Light" panose="020F0302020204030204" pitchFamily="34" charset="0"/>
              </a:rPr>
              <a:t>November 30</a:t>
            </a:r>
            <a:r>
              <a:rPr lang="en-US" sz="2400" b="0" dirty="0">
                <a:effectLst/>
                <a:latin typeface="Meiryo" panose="020B0604030504040204" pitchFamily="34" charset="-128"/>
                <a:ea typeface="Meiryo" panose="020B0604030504040204" pitchFamily="34" charset="-128"/>
                <a:cs typeface="Calibri Light" panose="020F0302020204030204" pitchFamily="34" charset="0"/>
              </a:rPr>
              <a:t>, 2025). </a:t>
            </a:r>
          </a:p>
          <a:p>
            <a:pPr marL="457200" indent="-457200" algn="just">
              <a:spcAft>
                <a:spcPts val="1800"/>
              </a:spcAft>
              <a:buFont typeface="Wingdings" pitchFamily="2" charset="2"/>
              <a:buChar char="q"/>
            </a:pPr>
            <a:r>
              <a:rPr lang="en-US" sz="2400" dirty="0">
                <a:effectLst/>
                <a:highlight>
                  <a:srgbClr val="FFFFFF"/>
                </a:highlight>
                <a:latin typeface="Meiryo" panose="020B0604030504040204" pitchFamily="34" charset="-128"/>
                <a:ea typeface="Meiryo" panose="020B0604030504040204" pitchFamily="34" charset="-128"/>
                <a:cs typeface="Calibri Light" panose="020F0302020204030204" pitchFamily="34" charset="0"/>
              </a:rPr>
              <a:t>About</a:t>
            </a:r>
            <a:r>
              <a:rPr lang="en-US" sz="2400" b="1" dirty="0">
                <a:effectLst/>
                <a:highlight>
                  <a:srgbClr val="FFFFFF"/>
                </a:highlight>
                <a:latin typeface="Meiryo" panose="020B0604030504040204" pitchFamily="34" charset="-128"/>
                <a:ea typeface="Meiryo" panose="020B0604030504040204" pitchFamily="34" charset="-128"/>
                <a:cs typeface="Calibri Light" panose="020F0302020204030204" pitchFamily="34" charset="0"/>
              </a:rPr>
              <a:t> 97% of this financing was provided by </a:t>
            </a:r>
            <a:r>
              <a:rPr lang="en-US" sz="2400" b="1" dirty="0">
                <a:effectLst/>
                <a:highlight>
                  <a:srgbClr val="FFFFFF"/>
                </a:highlight>
                <a:latin typeface="Meiryo" panose="020B0604030504040204" pitchFamily="34" charset="-128"/>
                <a:ea typeface="Meiryo" panose="020B0604030504040204" pitchFamily="34" charset="-128"/>
                <a:cs typeface="Calibri Light" panose="020F0302020204030204" pitchFamily="34" charset="0"/>
                <a:hlinkClick r:id="rId3">
                  <a:extLst>
                    <a:ext uri="{A12FA001-AC4F-418D-AE19-62706E023703}">
                      <ahyp:hlinkClr xmlns:ahyp="http://schemas.microsoft.com/office/drawing/2018/hyperlinkcolor" val="tx"/>
                    </a:ext>
                  </a:extLst>
                </a:hlinkClick>
              </a:rPr>
              <a:t>development partners</a:t>
            </a:r>
            <a:r>
              <a:rPr lang="en-US" sz="2400" b="1" dirty="0">
                <a:effectLst/>
                <a:highlight>
                  <a:srgbClr val="FFFFFF"/>
                </a:highlight>
                <a:latin typeface="Meiryo" panose="020B0604030504040204" pitchFamily="34" charset="-128"/>
                <a:ea typeface="Meiryo" panose="020B0604030504040204" pitchFamily="34" charset="-128"/>
                <a:cs typeface="Calibri Light" panose="020F0302020204030204" pitchFamily="34" charset="0"/>
              </a:rPr>
              <a:t>. </a:t>
            </a:r>
          </a:p>
          <a:p>
            <a:pPr algn="ctr"/>
            <a:endParaRPr lang="en-US" b="0" dirty="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2" name="Rectangle 1">
            <a:extLst>
              <a:ext uri="{FF2B5EF4-FFF2-40B4-BE49-F238E27FC236}">
                <a16:creationId xmlns:a16="http://schemas.microsoft.com/office/drawing/2014/main" id="{670C565F-A703-2F4B-29F6-A97CFF352A6E}"/>
              </a:ext>
            </a:extLst>
          </p:cNvPr>
          <p:cNvSpPr/>
          <p:nvPr/>
        </p:nvSpPr>
        <p:spPr>
          <a:xfrm>
            <a:off x="0" y="5160264"/>
            <a:ext cx="2491740" cy="1688596"/>
          </a:xfrm>
          <a:prstGeom prst="rect">
            <a:avLst/>
          </a:prstGeom>
          <a:blipFill dpi="0" rotWithShape="1">
            <a:blip r:embed="rId4">
              <a:alphaModFix amt="30000"/>
            </a:blip>
            <a:srcRect/>
            <a:stretch>
              <a:fillRect/>
            </a:stretch>
          </a:blipFill>
          <a:ln w="9525" cap="flat" cmpd="sng" algn="ctr">
            <a:noFill/>
            <a:prstDash val="solid"/>
          </a:ln>
          <a:effectLst/>
        </p:spPr>
        <p:txBody>
          <a:bodyPr lIns="91346" tIns="45673" rIns="91346" bIns="45673" rtlCol="0" anchor="ctr"/>
          <a:lstStyle/>
          <a:p>
            <a:pPr marL="0" marR="0" lvl="0" indent="0" algn="ctr" defTabSz="456733" rtl="0" eaLnBrk="1" fontAlgn="auto" latinLnBrk="0" hangingPunct="1">
              <a:lnSpc>
                <a:spcPct val="100000"/>
              </a:lnSpc>
              <a:spcBef>
                <a:spcPts val="0"/>
              </a:spcBef>
              <a:spcAft>
                <a:spcPts val="0"/>
              </a:spcAft>
              <a:buClrTx/>
              <a:buSzTx/>
              <a:buFontTx/>
              <a:buNone/>
              <a:tabLst/>
              <a:defRPr/>
            </a:pPr>
            <a:endParaRPr kumimoji="0" lang="en-US" sz="1801" b="0" i="0" u="none" strike="noStrike" kern="0" cap="none" spc="0" normalizeH="0" baseline="0" noProof="0" dirty="0">
              <a:ln>
                <a:noFill/>
              </a:ln>
              <a:solidFill>
                <a:prstClr val="white"/>
              </a:solidFill>
              <a:effectLst/>
              <a:uLnTx/>
              <a:uFillTx/>
              <a:latin typeface="Arial"/>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val="3603255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6FC3D-56FB-4435-B1BA-91A6161360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9B0FB8-9758-914B-6CFE-17EA606C39DC}"/>
              </a:ext>
            </a:extLst>
          </p:cNvPr>
          <p:cNvSpPr>
            <a:spLocks noGrp="1"/>
          </p:cNvSpPr>
          <p:nvPr>
            <p:ph type="title"/>
          </p:nvPr>
        </p:nvSpPr>
        <p:spPr>
          <a:xfrm>
            <a:off x="746321" y="650311"/>
            <a:ext cx="10901517" cy="516618"/>
          </a:xfrm>
        </p:spPr>
        <p:txBody>
          <a:bodyPr>
            <a:normAutofit fontScale="90000"/>
          </a:bodyPr>
          <a:lstStyle/>
          <a:p>
            <a:pPr algn="ctr"/>
            <a:r>
              <a:rPr lang="en-US" sz="2600" b="1" dirty="0">
                <a:solidFill>
                  <a:schemeClr val="tx2"/>
                </a:solidFill>
              </a:rPr>
              <a:t>World Bank Active Financing to Ukraine</a:t>
            </a:r>
            <a:br>
              <a:rPr lang="en-US" sz="2600" b="1" dirty="0">
                <a:solidFill>
                  <a:schemeClr val="tx2"/>
                </a:solidFill>
              </a:rPr>
            </a:br>
            <a:r>
              <a:rPr lang="en-US" altLang="en-US" sz="2200" i="1" dirty="0">
                <a:solidFill>
                  <a:schemeClr val="tx2"/>
                </a:solidFill>
              </a:rPr>
              <a:t>(Total funding allocated across key sectors)</a:t>
            </a:r>
            <a:br>
              <a:rPr kumimoji="0" lang="en-US" altLang="en-US" sz="4400" b="0" i="0" u="none" strike="noStrike" cap="none" normalizeH="0" baseline="0" dirty="0">
                <a:ln>
                  <a:noFill/>
                </a:ln>
                <a:solidFill>
                  <a:schemeClr val="tx1"/>
                </a:solidFill>
                <a:effectLst/>
                <a:latin typeface="Arial" panose="020B0604020202020204" pitchFamily="34" charset="0"/>
              </a:rPr>
            </a:br>
            <a:endParaRPr lang="en-US" sz="2600" b="1" dirty="0">
              <a:solidFill>
                <a:schemeClr val="tx2"/>
              </a:solidFill>
            </a:endParaRPr>
          </a:p>
        </p:txBody>
      </p:sp>
      <p:pic>
        <p:nvPicPr>
          <p:cNvPr id="3" name="Picture 2" descr="The World Bank Group – Logos Download">
            <a:extLst>
              <a:ext uri="{FF2B5EF4-FFF2-40B4-BE49-F238E27FC236}">
                <a16:creationId xmlns:a16="http://schemas.microsoft.com/office/drawing/2014/main" id="{ECFE8D9F-A479-4489-088C-3010D853E12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6133" y="104325"/>
            <a:ext cx="1610292" cy="36311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e 6">
            <a:extLst>
              <a:ext uri="{FF2B5EF4-FFF2-40B4-BE49-F238E27FC236}">
                <a16:creationId xmlns:a16="http://schemas.microsoft.com/office/drawing/2014/main" id="{30BC316E-36DF-920A-C1B9-DFE7B23FF799}"/>
              </a:ext>
            </a:extLst>
          </p:cNvPr>
          <p:cNvGraphicFramePr>
            <a:graphicFrameLocks noGrp="1"/>
          </p:cNvGraphicFramePr>
          <p:nvPr/>
        </p:nvGraphicFramePr>
        <p:xfrm>
          <a:off x="2137132" y="1223130"/>
          <a:ext cx="8582096" cy="5190928"/>
        </p:xfrm>
        <a:graphic>
          <a:graphicData uri="http://schemas.openxmlformats.org/drawingml/2006/table">
            <a:tbl>
              <a:tblPr firstRow="1" lastRow="1" bandCol="1">
                <a:tableStyleId>{5C22544A-7EE6-4342-B048-85BDC9FD1C3A}</a:tableStyleId>
              </a:tblPr>
              <a:tblGrid>
                <a:gridCol w="1589625">
                  <a:extLst>
                    <a:ext uri="{9D8B030D-6E8A-4147-A177-3AD203B41FA5}">
                      <a16:colId xmlns:a16="http://schemas.microsoft.com/office/drawing/2014/main" val="1464345004"/>
                    </a:ext>
                  </a:extLst>
                </a:gridCol>
                <a:gridCol w="5109882">
                  <a:extLst>
                    <a:ext uri="{9D8B030D-6E8A-4147-A177-3AD203B41FA5}">
                      <a16:colId xmlns:a16="http://schemas.microsoft.com/office/drawing/2014/main" val="1898055290"/>
                    </a:ext>
                  </a:extLst>
                </a:gridCol>
                <a:gridCol w="1882589">
                  <a:extLst>
                    <a:ext uri="{9D8B030D-6E8A-4147-A177-3AD203B41FA5}">
                      <a16:colId xmlns:a16="http://schemas.microsoft.com/office/drawing/2014/main" val="3683407668"/>
                    </a:ext>
                  </a:extLst>
                </a:gridCol>
              </a:tblGrid>
              <a:tr h="340680">
                <a:tc>
                  <a:txBody>
                    <a:bodyPr/>
                    <a:lstStyle/>
                    <a:p>
                      <a:pPr algn="ctr" rtl="0" fontAlgn="ctr"/>
                      <a:endParaRPr lang="en-US" sz="1300" b="1" i="0" u="none" strike="noStrike" dirty="0">
                        <a:solidFill>
                          <a:srgbClr val="FFFFFF"/>
                        </a:solidFill>
                        <a:effectLst/>
                        <a:latin typeface="Segoe UI" panose="020B0502040204020203" pitchFamily="34" charset="0"/>
                      </a:endParaRPr>
                    </a:p>
                  </a:txBody>
                  <a:tcPr marL="7252" marR="7252" marT="7252" marB="0" anchor="ctr"/>
                </a:tc>
                <a:tc>
                  <a:txBody>
                    <a:bodyPr/>
                    <a:lstStyle/>
                    <a:p>
                      <a:pPr algn="ctr" rtl="0" fontAlgn="ctr"/>
                      <a:r>
                        <a:rPr lang="en-US" sz="1400" b="1" i="0" u="none" strike="noStrike" dirty="0">
                          <a:solidFill>
                            <a:srgbClr val="FFFFFF"/>
                          </a:solidFill>
                          <a:effectLst/>
                          <a:latin typeface="Segoe UI" panose="020B0502040204020203" pitchFamily="34" charset="0"/>
                        </a:rPr>
                        <a:t>Sector</a:t>
                      </a:r>
                    </a:p>
                  </a:txBody>
                  <a:tcPr marL="7252" marR="7252" marT="7252" marB="0" anchor="ctr"/>
                </a:tc>
                <a:tc>
                  <a:txBody>
                    <a:bodyPr/>
                    <a:lstStyle/>
                    <a:p>
                      <a:pPr algn="ctr" rtl="0" fontAlgn="ctr"/>
                      <a:r>
                        <a:rPr lang="en-US" sz="1400" b="1" u="none" strike="noStrike" dirty="0">
                          <a:solidFill>
                            <a:srgbClr val="FFFFFF"/>
                          </a:solidFill>
                          <a:effectLst/>
                        </a:rPr>
                        <a:t>Total (M)</a:t>
                      </a:r>
                      <a:endParaRPr lang="en-US" sz="1400" b="1" i="0" u="none" strike="noStrike" dirty="0">
                        <a:solidFill>
                          <a:srgbClr val="FFFFFF"/>
                        </a:solidFill>
                        <a:effectLst/>
                        <a:latin typeface="Segoe UI" panose="020B0502040204020203" pitchFamily="34" charset="0"/>
                      </a:endParaRPr>
                    </a:p>
                  </a:txBody>
                  <a:tcPr marL="7252" marR="7252" marT="7252" marB="0" anchor="ctr"/>
                </a:tc>
                <a:extLst>
                  <a:ext uri="{0D108BD9-81ED-4DB2-BD59-A6C34878D82A}">
                    <a16:rowId xmlns:a16="http://schemas.microsoft.com/office/drawing/2014/main" val="3030901997"/>
                  </a:ext>
                </a:extLst>
              </a:tr>
              <a:tr h="1125602">
                <a:tc>
                  <a:txBody>
                    <a:bodyPr/>
                    <a:lstStyle/>
                    <a:p>
                      <a:pPr algn="l" rtl="0" fontAlgn="t"/>
                      <a:endParaRPr lang="en-US" sz="1300" b="0" kern="1200" dirty="0">
                        <a:solidFill>
                          <a:schemeClr val="tx1"/>
                        </a:solidFill>
                        <a:latin typeface="Andes ExtraLight" panose="02000000000000000000" pitchFamily="50" charset="0"/>
                        <a:ea typeface="+mn-ea"/>
                        <a:cs typeface="+mn-cs"/>
                      </a:endParaRPr>
                    </a:p>
                  </a:txBody>
                  <a:tcPr marL="7252" marR="7252" marT="7252" marB="0"/>
                </a:tc>
                <a:tc>
                  <a:txBody>
                    <a:bodyPr/>
                    <a:lstStyle/>
                    <a:p>
                      <a:pPr algn="l" rtl="0" fontAlgn="t"/>
                      <a:r>
                        <a:rPr lang="en-US" sz="1400" b="1" i="0" dirty="0">
                          <a:solidFill>
                            <a:srgbClr val="242424"/>
                          </a:solidFill>
                          <a:effectLst/>
                          <a:latin typeface="inherit"/>
                        </a:rPr>
                        <a:t>SOCIAL PROTECTION &amp; HUMAN CAPITAL</a:t>
                      </a:r>
                      <a:r>
                        <a:rPr lang="en-US" sz="1400" b="0" i="0" dirty="0">
                          <a:solidFill>
                            <a:srgbClr val="242424"/>
                          </a:solidFill>
                          <a:effectLst/>
                          <a:latin typeface="inherit"/>
                        </a:rPr>
                        <a:t> </a:t>
                      </a:r>
                    </a:p>
                    <a:p>
                      <a:pPr algn="l" rtl="0" fontAlgn="t"/>
                      <a:r>
                        <a:rPr lang="en-US" sz="1400" b="0" i="1" dirty="0">
                          <a:solidFill>
                            <a:srgbClr val="242424"/>
                          </a:solidFill>
                          <a:effectLst/>
                          <a:latin typeface="inherit"/>
                        </a:rPr>
                        <a:t>(including)</a:t>
                      </a:r>
                    </a:p>
                    <a:p>
                      <a:pPr algn="l" rtl="0" fontAlgn="t"/>
                      <a:endParaRPr lang="en-US" sz="1400" b="0" i="0" dirty="0">
                        <a:solidFill>
                          <a:srgbClr val="242424"/>
                        </a:solidFill>
                        <a:effectLst/>
                        <a:latin typeface="inherit"/>
                      </a:endParaRPr>
                    </a:p>
                    <a:p>
                      <a:pPr marL="285750" indent="-285750" algn="l">
                        <a:buFont typeface="Arial" panose="020B0604020202020204" pitchFamily="34" charset="0"/>
                        <a:buChar char="•"/>
                      </a:pPr>
                      <a:r>
                        <a:rPr lang="en-US" sz="1400" b="1" i="0" dirty="0">
                          <a:solidFill>
                            <a:srgbClr val="242424"/>
                          </a:solidFill>
                          <a:effectLst/>
                          <a:latin typeface="inherit"/>
                        </a:rPr>
                        <a:t>INSPIRE</a:t>
                      </a:r>
                      <a:r>
                        <a:rPr lang="en-US" sz="1400" b="0" i="0" dirty="0">
                          <a:solidFill>
                            <a:srgbClr val="242424"/>
                          </a:solidFill>
                          <a:effectLst/>
                          <a:latin typeface="inherit"/>
                        </a:rPr>
                        <a:t>: Strengthening social protection </a:t>
                      </a:r>
                      <a:endParaRPr lang="en-US" sz="1400" b="0" i="0" dirty="0">
                        <a:solidFill>
                          <a:srgbClr val="242424"/>
                        </a:solidFill>
                        <a:effectLst/>
                        <a:latin typeface="Aptos" panose="020B0004020202020204" pitchFamily="34" charset="0"/>
                      </a:endParaRPr>
                    </a:p>
                    <a:p>
                      <a:pPr marL="285750" indent="-285750" algn="l">
                        <a:buFont typeface="Arial" panose="020B0604020202020204" pitchFamily="34" charset="0"/>
                        <a:buChar char="•"/>
                      </a:pPr>
                      <a:r>
                        <a:rPr lang="en-US" sz="1400" b="1" i="0" dirty="0">
                          <a:solidFill>
                            <a:srgbClr val="242424"/>
                          </a:solidFill>
                          <a:effectLst/>
                          <a:latin typeface="inherit"/>
                        </a:rPr>
                        <a:t>LEARN</a:t>
                      </a:r>
                      <a:r>
                        <a:rPr lang="en-US" sz="1400" b="0" i="0" dirty="0">
                          <a:solidFill>
                            <a:srgbClr val="242424"/>
                          </a:solidFill>
                          <a:effectLst/>
                          <a:latin typeface="inherit"/>
                        </a:rPr>
                        <a:t>: Education access &amp; resilience</a:t>
                      </a:r>
                      <a:endParaRPr lang="en-US" sz="1400" b="0" i="0" dirty="0">
                        <a:solidFill>
                          <a:srgbClr val="242424"/>
                        </a:solidFill>
                        <a:effectLst/>
                        <a:latin typeface="Aptos" panose="020B0004020202020204" pitchFamily="34" charset="0"/>
                      </a:endParaRPr>
                    </a:p>
                    <a:p>
                      <a:pPr marL="285750" indent="-285750" algn="l">
                        <a:buFont typeface="Arial" panose="020B0604020202020204" pitchFamily="34" charset="0"/>
                        <a:buChar char="•"/>
                      </a:pPr>
                      <a:r>
                        <a:rPr lang="en-US" sz="1400" b="1" i="0" dirty="0">
                          <a:solidFill>
                            <a:srgbClr val="242424"/>
                          </a:solidFill>
                          <a:effectLst/>
                          <a:latin typeface="inherit"/>
                        </a:rPr>
                        <a:t>HOPE</a:t>
                      </a:r>
                      <a:r>
                        <a:rPr lang="en-US" sz="1400" b="0" i="0" dirty="0">
                          <a:solidFill>
                            <a:srgbClr val="242424"/>
                          </a:solidFill>
                          <a:effectLst/>
                          <a:latin typeface="inherit"/>
                        </a:rPr>
                        <a:t>: Housing repair for displaced persons </a:t>
                      </a:r>
                      <a:endParaRPr lang="en-US" sz="1400" b="0" i="0" dirty="0">
                        <a:solidFill>
                          <a:srgbClr val="242424"/>
                        </a:solidFill>
                        <a:effectLst/>
                        <a:latin typeface="Aptos" panose="020B0004020202020204" pitchFamily="34" charset="0"/>
                      </a:endParaRPr>
                    </a:p>
                  </a:txBody>
                  <a:tcPr marL="7252" marR="7252" marT="7252" marB="0"/>
                </a:tc>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en-US" sz="1600" b="1" kern="1200" dirty="0">
                          <a:solidFill>
                            <a:schemeClr val="tx1"/>
                          </a:solidFill>
                        </a:rPr>
                        <a:t>$3 482</a:t>
                      </a:r>
                      <a:endParaRPr lang="en-US" sz="1600" b="1" kern="1200" dirty="0">
                        <a:solidFill>
                          <a:schemeClr val="tx1"/>
                        </a:solidFill>
                        <a:latin typeface="Andes ExtraLight" panose="02000000000000000000" pitchFamily="50" charset="0"/>
                        <a:ea typeface="+mn-ea"/>
                        <a:cs typeface="+mn-cs"/>
                      </a:endParaRPr>
                    </a:p>
                    <a:p>
                      <a:pPr algn="r" rtl="0" fontAlgn="t"/>
                      <a:endParaRPr lang="en-US" sz="1600" b="1" kern="1200" dirty="0">
                        <a:solidFill>
                          <a:schemeClr val="tx1"/>
                        </a:solidFill>
                        <a:latin typeface="Andes ExtraLight" panose="02000000000000000000" pitchFamily="50" charset="0"/>
                        <a:ea typeface="+mn-ea"/>
                        <a:cs typeface="+mn-cs"/>
                      </a:endParaRPr>
                    </a:p>
                  </a:txBody>
                  <a:tcPr marL="7252" marR="7252" marT="7252" marB="0"/>
                </a:tc>
                <a:extLst>
                  <a:ext uri="{0D108BD9-81ED-4DB2-BD59-A6C34878D82A}">
                    <a16:rowId xmlns:a16="http://schemas.microsoft.com/office/drawing/2014/main" val="888774663"/>
                  </a:ext>
                </a:extLst>
              </a:tr>
              <a:tr h="987461">
                <a:tc>
                  <a:txBody>
                    <a:bodyPr/>
                    <a:lstStyle/>
                    <a:p>
                      <a:pPr algn="l" rtl="0" fontAlgn="t"/>
                      <a:endParaRPr lang="en-US" sz="1300" b="0" kern="1200" dirty="0">
                        <a:solidFill>
                          <a:schemeClr val="tx1"/>
                        </a:solidFill>
                        <a:latin typeface="Andes ExtraLight" panose="02000000000000000000" pitchFamily="50" charset="0"/>
                        <a:ea typeface="+mn-ea"/>
                        <a:cs typeface="+mn-cs"/>
                      </a:endParaRPr>
                    </a:p>
                  </a:txBody>
                  <a:tcPr marL="7252" marR="7252" marT="7252" marB="0"/>
                </a:tc>
                <a:tc>
                  <a:txBody>
                    <a:bodyPr/>
                    <a:lstStyle/>
                    <a:p>
                      <a:pPr algn="l"/>
                      <a:r>
                        <a:rPr lang="en-US" sz="1400" b="1" i="0" dirty="0">
                          <a:solidFill>
                            <a:srgbClr val="242424"/>
                          </a:solidFill>
                          <a:effectLst/>
                          <a:latin typeface="inherit"/>
                        </a:rPr>
                        <a:t>INFRASTRUCTURE &amp; ENERGY</a:t>
                      </a:r>
                      <a:r>
                        <a:rPr lang="en-US" sz="1400" b="0" i="0" dirty="0">
                          <a:solidFill>
                            <a:srgbClr val="242424"/>
                          </a:solidFill>
                          <a:effectLst/>
                          <a:latin typeface="inherit"/>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1" dirty="0">
                          <a:solidFill>
                            <a:srgbClr val="242424"/>
                          </a:solidFill>
                          <a:effectLst/>
                          <a:latin typeface="inherit"/>
                        </a:rPr>
                        <a:t>(including)</a:t>
                      </a:r>
                      <a:endParaRPr lang="en-US" sz="1400" b="0" i="0" dirty="0">
                        <a:solidFill>
                          <a:srgbClr val="242424"/>
                        </a:solidFill>
                        <a:effectLst/>
                        <a:latin typeface="inherit"/>
                      </a:endParaRPr>
                    </a:p>
                    <a:p>
                      <a:pPr algn="l"/>
                      <a:endParaRPr lang="en-US" sz="1400" b="0" i="0" dirty="0">
                        <a:solidFill>
                          <a:srgbClr val="242424"/>
                        </a:solidFill>
                        <a:effectLst/>
                        <a:latin typeface="inherit"/>
                      </a:endParaRPr>
                    </a:p>
                    <a:p>
                      <a:pPr marL="285750" indent="-285750" algn="l">
                        <a:buFont typeface="Arial" panose="020B0604020202020204" pitchFamily="34" charset="0"/>
                        <a:buChar char="•"/>
                      </a:pPr>
                      <a:r>
                        <a:rPr lang="en-US" sz="1400" b="0" i="0" kern="1200" dirty="0">
                          <a:solidFill>
                            <a:srgbClr val="242424"/>
                          </a:solidFill>
                          <a:effectLst/>
                          <a:latin typeface="inherit"/>
                          <a:ea typeface="+mn-ea"/>
                          <a:cs typeface="+mn-cs"/>
                        </a:rPr>
                        <a:t>Power Transmission &amp; Grid Resilience </a:t>
                      </a:r>
                    </a:p>
                    <a:p>
                      <a:pPr marL="285750" indent="-285750" algn="l">
                        <a:buFont typeface="Arial" panose="020B0604020202020204" pitchFamily="34" charset="0"/>
                        <a:buChar char="•"/>
                      </a:pPr>
                      <a:r>
                        <a:rPr lang="en-US" sz="1400" b="0" i="0" kern="1200" dirty="0">
                          <a:solidFill>
                            <a:srgbClr val="242424"/>
                          </a:solidFill>
                          <a:effectLst/>
                          <a:latin typeface="inherit"/>
                          <a:ea typeface="+mn-ea"/>
                          <a:cs typeface="+mn-cs"/>
                        </a:rPr>
                        <a:t>Transport &amp; Urban Infrastructure </a:t>
                      </a:r>
                    </a:p>
                  </a:txBody>
                  <a:tcPr marL="7252" marR="7252" marT="7252" marB="0"/>
                </a:tc>
                <a:tc>
                  <a:txBody>
                    <a:bodyPr/>
                    <a:lstStyle/>
                    <a:p>
                      <a:pPr algn="r" rtl="0" fontAlgn="t"/>
                      <a:r>
                        <a:rPr lang="en-US" sz="1600" b="1" kern="1200" dirty="0">
                          <a:solidFill>
                            <a:schemeClr val="tx1"/>
                          </a:solidFill>
                        </a:rPr>
                        <a:t>$907</a:t>
                      </a:r>
                      <a:endParaRPr lang="en-US" sz="1600" b="1" kern="1200" dirty="0">
                        <a:solidFill>
                          <a:schemeClr val="tx1"/>
                        </a:solidFill>
                        <a:latin typeface="Andes ExtraLight" panose="02000000000000000000" pitchFamily="50" charset="0"/>
                        <a:ea typeface="+mn-ea"/>
                        <a:cs typeface="+mn-cs"/>
                      </a:endParaRPr>
                    </a:p>
                  </a:txBody>
                  <a:tcPr marL="7252" marR="7252" marT="7252" marB="0"/>
                </a:tc>
                <a:extLst>
                  <a:ext uri="{0D108BD9-81ED-4DB2-BD59-A6C34878D82A}">
                    <a16:rowId xmlns:a16="http://schemas.microsoft.com/office/drawing/2014/main" val="3528094411"/>
                  </a:ext>
                </a:extLst>
              </a:tr>
              <a:tr h="974250">
                <a:tc>
                  <a:txBody>
                    <a:bodyPr/>
                    <a:lstStyle/>
                    <a:p>
                      <a:pPr algn="l" rtl="0" fontAlgn="t"/>
                      <a:endParaRPr lang="en-US" sz="1300" b="0" kern="1200" dirty="0">
                        <a:solidFill>
                          <a:schemeClr val="tx1"/>
                        </a:solidFill>
                        <a:latin typeface="Andes ExtraLight" panose="02000000000000000000" pitchFamily="50" charset="0"/>
                        <a:ea typeface="+mn-ea"/>
                        <a:cs typeface="+mn-cs"/>
                      </a:endParaRPr>
                    </a:p>
                  </a:txBody>
                  <a:tcPr marL="7252" marR="7252" marT="7252" marB="0"/>
                </a:tc>
                <a:tc>
                  <a:txBody>
                    <a:bodyPr/>
                    <a:lstStyle/>
                    <a:p>
                      <a:pPr algn="l"/>
                      <a:r>
                        <a:rPr lang="en-US" sz="1400" b="1" i="0" dirty="0">
                          <a:solidFill>
                            <a:srgbClr val="242424"/>
                          </a:solidFill>
                          <a:effectLst/>
                          <a:latin typeface="inherit"/>
                        </a:rPr>
                        <a:t>ECONOMIC RECOVERY &amp; GOVERNANCE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1" dirty="0">
                          <a:solidFill>
                            <a:srgbClr val="242424"/>
                          </a:solidFill>
                          <a:effectLst/>
                          <a:latin typeface="inherit"/>
                        </a:rPr>
                        <a:t>(including)</a:t>
                      </a:r>
                      <a:endParaRPr lang="en-US" sz="1400" b="0" i="0" dirty="0">
                        <a:solidFill>
                          <a:srgbClr val="242424"/>
                        </a:solidFill>
                        <a:effectLst/>
                        <a:latin typeface="inherit"/>
                      </a:endParaRPr>
                    </a:p>
                    <a:p>
                      <a:pPr algn="l"/>
                      <a:endParaRPr lang="en-US" sz="1400" b="0" i="0" dirty="0">
                        <a:solidFill>
                          <a:srgbClr val="242424"/>
                        </a:solidFill>
                        <a:effectLst/>
                        <a:latin typeface="Aptos" panose="020B0004020202020204" pitchFamily="34" charset="0"/>
                      </a:endParaRPr>
                    </a:p>
                    <a:p>
                      <a:pPr marL="285750" indent="-285750" algn="l">
                        <a:buFont typeface="Arial" panose="020B0604020202020204" pitchFamily="34" charset="0"/>
                        <a:buChar char="•"/>
                      </a:pPr>
                      <a:r>
                        <a:rPr lang="en-US" sz="1400" b="0" i="0" dirty="0">
                          <a:solidFill>
                            <a:srgbClr val="242424"/>
                          </a:solidFill>
                          <a:effectLst/>
                          <a:latin typeface="inherit"/>
                        </a:rPr>
                        <a:t>Agriculture Recovery (ARISE) </a:t>
                      </a:r>
                      <a:endParaRPr lang="en-US" sz="1400" b="0" i="0" dirty="0">
                        <a:solidFill>
                          <a:srgbClr val="242424"/>
                        </a:solidFill>
                        <a:effectLst/>
                        <a:latin typeface="Aptos" panose="020B0004020202020204" pitchFamily="34" charset="0"/>
                      </a:endParaRPr>
                    </a:p>
                    <a:p>
                      <a:pPr marL="285750" indent="-285750" algn="l">
                        <a:buFont typeface="Arial" panose="020B0604020202020204" pitchFamily="34" charset="0"/>
                        <a:buChar char="•"/>
                      </a:pPr>
                      <a:r>
                        <a:rPr lang="en-US" sz="1400" b="0" i="0" dirty="0">
                          <a:solidFill>
                            <a:srgbClr val="242424"/>
                          </a:solidFill>
                          <a:effectLst/>
                          <a:latin typeface="inherit"/>
                        </a:rPr>
                        <a:t>Enterprise Growth &amp; Fiscal Governance </a:t>
                      </a:r>
                      <a:endParaRPr lang="en-US" sz="1400" b="0" i="0" dirty="0">
                        <a:solidFill>
                          <a:srgbClr val="242424"/>
                        </a:solidFill>
                        <a:effectLst/>
                        <a:latin typeface="Aptos" panose="020B0004020202020204" pitchFamily="34" charset="0"/>
                      </a:endParaRPr>
                    </a:p>
                  </a:txBody>
                  <a:tcPr marL="7252" marR="7252" marT="7252" marB="0"/>
                </a:tc>
                <a:tc>
                  <a:txBody>
                    <a:bodyPr/>
                    <a:lstStyle/>
                    <a:p>
                      <a:pPr algn="r" rtl="0" fontAlgn="t"/>
                      <a:r>
                        <a:rPr lang="en-US" sz="1600" b="1" kern="1200" dirty="0">
                          <a:solidFill>
                            <a:schemeClr val="tx1"/>
                          </a:solidFill>
                        </a:rPr>
                        <a:t>$9 675</a:t>
                      </a:r>
                      <a:endParaRPr lang="en-US" sz="1600" b="1" kern="1200" dirty="0">
                        <a:solidFill>
                          <a:schemeClr val="tx1"/>
                        </a:solidFill>
                        <a:latin typeface="Andes ExtraLight" panose="02000000000000000000" pitchFamily="50" charset="0"/>
                        <a:ea typeface="+mn-ea"/>
                        <a:cs typeface="+mn-cs"/>
                      </a:endParaRPr>
                    </a:p>
                  </a:txBody>
                  <a:tcPr marL="7252" marR="7252" marT="7252" marB="0"/>
                </a:tc>
                <a:extLst>
                  <a:ext uri="{0D108BD9-81ED-4DB2-BD59-A6C34878D82A}">
                    <a16:rowId xmlns:a16="http://schemas.microsoft.com/office/drawing/2014/main" val="943085248"/>
                  </a:ext>
                </a:extLst>
              </a:tr>
              <a:tr h="879612">
                <a:tc>
                  <a:txBody>
                    <a:bodyPr/>
                    <a:lstStyle/>
                    <a:p>
                      <a:pPr algn="l" rtl="0" fontAlgn="t"/>
                      <a:endParaRPr lang="en-US" sz="1300" b="0" kern="1200" dirty="0">
                        <a:solidFill>
                          <a:schemeClr val="tx1"/>
                        </a:solidFill>
                        <a:latin typeface="Andes ExtraLight" panose="02000000000000000000" pitchFamily="50" charset="0"/>
                        <a:ea typeface="+mn-ea"/>
                        <a:cs typeface="+mn-cs"/>
                      </a:endParaRPr>
                    </a:p>
                  </a:txBody>
                  <a:tcPr marL="7252" marR="7252" marT="7252" marB="0"/>
                </a:tc>
                <a:tc>
                  <a:txBody>
                    <a:bodyPr/>
                    <a:lstStyle/>
                    <a:p>
                      <a:pPr algn="l"/>
                      <a:r>
                        <a:rPr lang="en-US" sz="1400" b="1" i="0" dirty="0">
                          <a:solidFill>
                            <a:srgbClr val="242424"/>
                          </a:solidFill>
                          <a:effectLst/>
                          <a:latin typeface="inherit"/>
                        </a:rPr>
                        <a:t>EMERGENCY &amp; WAR RESPONSE</a:t>
                      </a:r>
                      <a:r>
                        <a:rPr lang="en-US" sz="1400" b="0" i="0" dirty="0">
                          <a:solidFill>
                            <a:srgbClr val="242424"/>
                          </a:solidFill>
                          <a:effectLst/>
                          <a:latin typeface="inherit"/>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1" dirty="0">
                          <a:solidFill>
                            <a:srgbClr val="242424"/>
                          </a:solidFill>
                          <a:effectLst/>
                          <a:latin typeface="inherit"/>
                        </a:rPr>
                        <a:t>(including)</a:t>
                      </a:r>
                    </a:p>
                    <a:p>
                      <a:pPr algn="l"/>
                      <a:endParaRPr lang="en-US" sz="1400" b="0" i="0" dirty="0">
                        <a:solidFill>
                          <a:srgbClr val="242424"/>
                        </a:solidFill>
                        <a:effectLst/>
                        <a:latin typeface="Aptos" panose="020B0004020202020204" pitchFamily="34" charset="0"/>
                      </a:endParaRPr>
                    </a:p>
                    <a:p>
                      <a:pPr marL="285750" indent="-285750" algn="l">
                        <a:buFont typeface="Arial" panose="020B0604020202020204" pitchFamily="34" charset="0"/>
                        <a:buChar char="•"/>
                      </a:pPr>
                      <a:r>
                        <a:rPr lang="en-US" sz="1400" b="1" i="0" dirty="0">
                          <a:solidFill>
                            <a:srgbClr val="242424"/>
                          </a:solidFill>
                          <a:effectLst/>
                          <a:latin typeface="inherit"/>
                        </a:rPr>
                        <a:t>PEACE</a:t>
                      </a:r>
                      <a:r>
                        <a:rPr lang="en-US" sz="1400" b="0" i="0" dirty="0">
                          <a:solidFill>
                            <a:srgbClr val="242424"/>
                          </a:solidFill>
                          <a:effectLst/>
                          <a:latin typeface="inherit"/>
                        </a:rPr>
                        <a:t>: Public Expenditures for essential services </a:t>
                      </a:r>
                    </a:p>
                    <a:p>
                      <a:pPr marL="285750" indent="-285750" algn="l">
                        <a:buFont typeface="Arial" panose="020B0604020202020204" pitchFamily="34" charset="0"/>
                        <a:buChar char="•"/>
                      </a:pPr>
                      <a:r>
                        <a:rPr lang="en-US" sz="1400" b="1" i="0" dirty="0">
                          <a:solidFill>
                            <a:srgbClr val="242424"/>
                          </a:solidFill>
                          <a:effectLst/>
                          <a:latin typeface="inherit"/>
                        </a:rPr>
                        <a:t>RELINC</a:t>
                      </a:r>
                      <a:r>
                        <a:rPr lang="en-US" sz="1400" b="0" i="0" dirty="0">
                          <a:solidFill>
                            <a:srgbClr val="242424"/>
                          </a:solidFill>
                          <a:effectLst/>
                          <a:latin typeface="inherit"/>
                        </a:rPr>
                        <a:t>: Logistics &amp; network connectivity </a:t>
                      </a:r>
                      <a:endParaRPr lang="en-US" sz="1400" b="0" i="0" dirty="0">
                        <a:solidFill>
                          <a:srgbClr val="242424"/>
                        </a:solidFill>
                        <a:effectLst/>
                        <a:latin typeface="Aptos" panose="020B0004020202020204" pitchFamily="34" charset="0"/>
                      </a:endParaRPr>
                    </a:p>
                  </a:txBody>
                  <a:tcPr marL="7252" marR="7252" marT="7252" marB="0"/>
                </a:tc>
                <a:tc>
                  <a:txBody>
                    <a:bodyPr/>
                    <a:lstStyle/>
                    <a:p>
                      <a:pPr algn="r" rtl="0" fontAlgn="t"/>
                      <a:r>
                        <a:rPr lang="en-US" sz="1600" b="1" kern="1200" dirty="0">
                          <a:solidFill>
                            <a:schemeClr val="tx1"/>
                          </a:solidFill>
                        </a:rPr>
                        <a:t>$54 383</a:t>
                      </a:r>
                      <a:endParaRPr lang="en-US" sz="1600" b="1" kern="1200" dirty="0">
                        <a:solidFill>
                          <a:schemeClr val="tx1"/>
                        </a:solidFill>
                        <a:latin typeface="Andes ExtraLight" panose="02000000000000000000" pitchFamily="50" charset="0"/>
                        <a:ea typeface="+mn-ea"/>
                        <a:cs typeface="+mn-cs"/>
                      </a:endParaRPr>
                    </a:p>
                  </a:txBody>
                  <a:tcPr marL="7252" marR="7252" marT="7252" marB="0"/>
                </a:tc>
                <a:extLst>
                  <a:ext uri="{0D108BD9-81ED-4DB2-BD59-A6C34878D82A}">
                    <a16:rowId xmlns:a16="http://schemas.microsoft.com/office/drawing/2014/main" val="2781481383"/>
                  </a:ext>
                </a:extLst>
              </a:tr>
              <a:tr h="340680">
                <a:tc>
                  <a:txBody>
                    <a:bodyPr/>
                    <a:lstStyle/>
                    <a:p>
                      <a:pPr algn="l" rtl="0" fontAlgn="t"/>
                      <a:endParaRPr lang="en-US" sz="1300" b="0" i="0" u="none" strike="noStrike" dirty="0">
                        <a:solidFill>
                          <a:srgbClr val="FFFFFF"/>
                        </a:solidFill>
                        <a:effectLst/>
                        <a:latin typeface="Segoe UI" panose="020B0502040204020203" pitchFamily="34" charset="0"/>
                      </a:endParaRPr>
                    </a:p>
                  </a:txBody>
                  <a:tcPr marL="7252" marR="7252" marT="7252" marB="0"/>
                </a:tc>
                <a:tc>
                  <a:txBody>
                    <a:bodyPr/>
                    <a:lstStyle/>
                    <a:p>
                      <a:pPr algn="r" rtl="0" fontAlgn="t"/>
                      <a:r>
                        <a:rPr lang="en-US" sz="1400" b="0" u="none" strike="noStrike" dirty="0">
                          <a:solidFill>
                            <a:srgbClr val="FFFFFF"/>
                          </a:solidFill>
                          <a:effectLst/>
                        </a:rPr>
                        <a:t> </a:t>
                      </a:r>
                      <a:r>
                        <a:rPr lang="en-US" sz="1400" b="1" u="none" strike="noStrike" dirty="0">
                          <a:solidFill>
                            <a:srgbClr val="FFFFFF"/>
                          </a:solidFill>
                          <a:effectLst/>
                        </a:rPr>
                        <a:t>TOTAL</a:t>
                      </a:r>
                      <a:endParaRPr lang="en-US" sz="1400" b="1" i="0" u="none" strike="noStrike" dirty="0">
                        <a:solidFill>
                          <a:srgbClr val="FFFFFF"/>
                        </a:solidFill>
                        <a:effectLst/>
                        <a:latin typeface="Segoe UI" panose="020B0502040204020203" pitchFamily="34" charset="0"/>
                      </a:endParaRPr>
                    </a:p>
                  </a:txBody>
                  <a:tcPr marL="7252" marR="7252" marT="7252" marB="0"/>
                </a:tc>
                <a:tc>
                  <a:txBody>
                    <a:bodyPr/>
                    <a:lstStyle/>
                    <a:p>
                      <a:pPr algn="r" rtl="0" fontAlgn="t"/>
                      <a:r>
                        <a:rPr lang="en-US" sz="1600" b="1" u="none" strike="noStrike" dirty="0">
                          <a:solidFill>
                            <a:schemeClr val="tx1"/>
                          </a:solidFill>
                          <a:effectLst/>
                        </a:rPr>
                        <a:t>$68 447</a:t>
                      </a:r>
                      <a:endParaRPr lang="en-US" sz="1600" b="1" i="0" u="none" strike="noStrike" dirty="0">
                        <a:solidFill>
                          <a:schemeClr val="tx1"/>
                        </a:solidFill>
                        <a:effectLst/>
                        <a:latin typeface="Segoe UI" panose="020B0502040204020203" pitchFamily="34" charset="0"/>
                      </a:endParaRPr>
                    </a:p>
                  </a:txBody>
                  <a:tcPr marL="7252" marR="7252" marT="7252" marB="0"/>
                </a:tc>
                <a:extLst>
                  <a:ext uri="{0D108BD9-81ED-4DB2-BD59-A6C34878D82A}">
                    <a16:rowId xmlns:a16="http://schemas.microsoft.com/office/drawing/2014/main" val="2349386761"/>
                  </a:ext>
                </a:extLst>
              </a:tr>
            </a:tbl>
          </a:graphicData>
        </a:graphic>
      </p:graphicFrame>
      <p:pic>
        <p:nvPicPr>
          <p:cNvPr id="12" name="Graphic 11" descr="Cycle with people with solid fill">
            <a:extLst>
              <a:ext uri="{FF2B5EF4-FFF2-40B4-BE49-F238E27FC236}">
                <a16:creationId xmlns:a16="http://schemas.microsoft.com/office/drawing/2014/main" id="{B1CF81AA-80B6-680B-DC13-197EABFB0DB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88346" y="1819343"/>
            <a:ext cx="984837" cy="984837"/>
          </a:xfrm>
          <a:prstGeom prst="rect">
            <a:avLst/>
          </a:prstGeom>
        </p:spPr>
      </p:pic>
      <p:pic>
        <p:nvPicPr>
          <p:cNvPr id="14" name="Graphic 13" descr="Remote work with solid fill">
            <a:extLst>
              <a:ext uri="{FF2B5EF4-FFF2-40B4-BE49-F238E27FC236}">
                <a16:creationId xmlns:a16="http://schemas.microsoft.com/office/drawing/2014/main" id="{B6607254-3B42-0BA1-6DB8-E7A84BBBF34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558783" y="2971800"/>
            <a:ext cx="914400" cy="914400"/>
          </a:xfrm>
          <a:prstGeom prst="rect">
            <a:avLst/>
          </a:prstGeom>
        </p:spPr>
      </p:pic>
      <p:pic>
        <p:nvPicPr>
          <p:cNvPr id="16" name="Graphic 15" descr="Bar graph with upward trend with solid fill">
            <a:extLst>
              <a:ext uri="{FF2B5EF4-FFF2-40B4-BE49-F238E27FC236}">
                <a16:creationId xmlns:a16="http://schemas.microsoft.com/office/drawing/2014/main" id="{4E12CC1C-BC93-71A6-A674-40CF903EFC7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488346" y="4053820"/>
            <a:ext cx="914400" cy="914400"/>
          </a:xfrm>
          <a:prstGeom prst="rect">
            <a:avLst/>
          </a:prstGeom>
        </p:spPr>
      </p:pic>
      <p:pic>
        <p:nvPicPr>
          <p:cNvPr id="18" name="Graphic 17" descr="Shield Tick with solid fill">
            <a:extLst>
              <a:ext uri="{FF2B5EF4-FFF2-40B4-BE49-F238E27FC236}">
                <a16:creationId xmlns:a16="http://schemas.microsoft.com/office/drawing/2014/main" id="{5DE5B2B6-AF05-3058-C19B-B2CDA6639BD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523564" y="5117122"/>
            <a:ext cx="914400" cy="914400"/>
          </a:xfrm>
          <a:prstGeom prst="rect">
            <a:avLst/>
          </a:prstGeom>
        </p:spPr>
      </p:pic>
    </p:spTree>
    <p:extLst>
      <p:ext uri="{BB962C8B-B14F-4D97-AF65-F5344CB8AC3E}">
        <p14:creationId xmlns:p14="http://schemas.microsoft.com/office/powerpoint/2010/main" val="1001960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EF66D-59CB-665F-A4FF-9313A2D3DAE5}"/>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ED308955-66A1-8B78-EDFC-6D9920D3B3D6}"/>
              </a:ext>
            </a:extLst>
          </p:cNvPr>
          <p:cNvSpPr txBox="1"/>
          <p:nvPr/>
        </p:nvSpPr>
        <p:spPr>
          <a:xfrm>
            <a:off x="0" y="9140"/>
            <a:ext cx="12192000" cy="846386"/>
          </a:xfrm>
          <a:prstGeom prst="rect">
            <a:avLst/>
          </a:prstGeom>
          <a:solidFill>
            <a:schemeClr val="accent4">
              <a:lumMod val="90000"/>
              <a:lumOff val="10000"/>
            </a:schemeClr>
          </a:solidFill>
        </p:spPr>
        <p:txBody>
          <a:bodyPr wrap="square" rtlCol="0">
            <a:spAutoFit/>
          </a:bodyPr>
          <a:lstStyle/>
          <a:p>
            <a:pPr marL="0" marR="0" lvl="0" indent="0" algn="ctr" defTabSz="456727" rtl="0" eaLnBrk="1" fontAlgn="auto" latinLnBrk="0" hangingPunct="1">
              <a:lnSpc>
                <a:spcPct val="2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Meiryo" panose="020B0604030504040204" pitchFamily="34" charset="-128"/>
                <a:ea typeface="Meiryo" panose="020B0604030504040204" pitchFamily="34" charset="-128"/>
                <a:cs typeface="Arial"/>
              </a:rPr>
              <a:t>Memorandum of Intent (</a:t>
            </a:r>
            <a:r>
              <a:rPr kumimoji="0" lang="en-US" sz="2800" b="1" i="0" u="none" strike="noStrike" kern="1200" cap="none" spc="0" normalizeH="0" baseline="0" noProof="0" dirty="0" err="1">
                <a:ln>
                  <a:noFill/>
                </a:ln>
                <a:solidFill>
                  <a:schemeClr val="bg1"/>
                </a:solidFill>
                <a:effectLst/>
                <a:uLnTx/>
                <a:uFillTx/>
                <a:latin typeface="Meiryo" panose="020B0604030504040204" pitchFamily="34" charset="-128"/>
                <a:ea typeface="Meiryo" panose="020B0604030504040204" pitchFamily="34" charset="-128"/>
                <a:cs typeface="Arial"/>
              </a:rPr>
              <a:t>MoI</a:t>
            </a:r>
            <a:r>
              <a:rPr kumimoji="0" lang="en-US" sz="2800" b="1" i="0" u="none" strike="noStrike" kern="1200" cap="none" spc="0" normalizeH="0" baseline="0" noProof="0" dirty="0">
                <a:ln>
                  <a:noFill/>
                </a:ln>
                <a:solidFill>
                  <a:schemeClr val="bg1"/>
                </a:solidFill>
                <a:effectLst/>
                <a:uLnTx/>
                <a:uFillTx/>
                <a:latin typeface="Meiryo" panose="020B0604030504040204" pitchFamily="34" charset="-128"/>
                <a:ea typeface="Meiryo" panose="020B0604030504040204" pitchFamily="34" charset="-128"/>
                <a:cs typeface="Arial"/>
              </a:rPr>
              <a:t>)</a:t>
            </a:r>
          </a:p>
        </p:txBody>
      </p:sp>
      <p:sp>
        <p:nvSpPr>
          <p:cNvPr id="8" name="Rectangle 7">
            <a:extLst>
              <a:ext uri="{FF2B5EF4-FFF2-40B4-BE49-F238E27FC236}">
                <a16:creationId xmlns:a16="http://schemas.microsoft.com/office/drawing/2014/main" id="{8C6CF24B-03D0-07FB-4F51-2AA5D34BE3AC}"/>
              </a:ext>
            </a:extLst>
          </p:cNvPr>
          <p:cNvSpPr/>
          <p:nvPr/>
        </p:nvSpPr>
        <p:spPr bwMode="auto">
          <a:xfrm>
            <a:off x="2678093" y="6181748"/>
            <a:ext cx="6835812" cy="329499"/>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600" b="1" i="1" u="none" strike="noStrike" kern="1200" cap="none" spc="0" normalizeH="0" baseline="0" noProof="0" dirty="0">
                <a:ln>
                  <a:noFill/>
                </a:ln>
                <a:solidFill>
                  <a:srgbClr val="002345"/>
                </a:solidFill>
                <a:effectLst/>
                <a:uLnTx/>
                <a:uFillTx/>
                <a:latin typeface="Candara" panose="020E0502030303020204" pitchFamily="34" charset="0"/>
                <a:ea typeface="MS PGothic" panose="020B0600070205080204" pitchFamily="34" charset="-128"/>
                <a:cs typeface="Times New Roman" pitchFamily="18" charset="0"/>
              </a:rPr>
              <a:t>For more information , click </a:t>
            </a:r>
            <a:r>
              <a:rPr kumimoji="0" lang="en-US" sz="1600" b="1" i="1" u="none" strike="noStrike" kern="1200" cap="none" spc="0" normalizeH="0" baseline="0" noProof="0" dirty="0">
                <a:ln>
                  <a:noFill/>
                </a:ln>
                <a:solidFill>
                  <a:srgbClr val="002345"/>
                </a:solidFill>
                <a:effectLst/>
                <a:uLnTx/>
                <a:uFillTx/>
                <a:latin typeface="Candara" panose="020E0502030303020204" pitchFamily="34" charset="0"/>
                <a:ea typeface="MS PGothic" panose="020B0600070205080204" pitchFamily="34" charset="-128"/>
                <a:cs typeface="Times New Roman" pitchFamily="18" charset="0"/>
                <a:hlinkClick r:id="rId2">
                  <a:extLst>
                    <a:ext uri="{A12FA001-AC4F-418D-AE19-62706E023703}">
                      <ahyp:hlinkClr xmlns:ahyp="http://schemas.microsoft.com/office/drawing/2018/hyperlinkcolor" val="tx"/>
                    </a:ext>
                  </a:extLst>
                </a:hlinkClick>
              </a:rPr>
              <a:t>HERE</a:t>
            </a:r>
            <a:endParaRPr kumimoji="0" lang="en-US" sz="1600" b="1" i="1" u="none" strike="noStrike" kern="1200" cap="none" spc="0" normalizeH="0" baseline="0" noProof="0" dirty="0">
              <a:ln>
                <a:noFill/>
              </a:ln>
              <a:solidFill>
                <a:srgbClr val="002345"/>
              </a:solidFill>
              <a:effectLst/>
              <a:uLnTx/>
              <a:uFillTx/>
              <a:latin typeface="Candara" panose="020E0502030303020204" pitchFamily="34" charset="0"/>
              <a:ea typeface="MS PGothic" panose="020B0600070205080204" pitchFamily="34" charset="-128"/>
              <a:cs typeface="Times New Roman" pitchFamily="18" charset="0"/>
            </a:endParaRPr>
          </a:p>
        </p:txBody>
      </p:sp>
      <p:pic>
        <p:nvPicPr>
          <p:cNvPr id="4" name="Picture 3">
            <a:extLst>
              <a:ext uri="{FF2B5EF4-FFF2-40B4-BE49-F238E27FC236}">
                <a16:creationId xmlns:a16="http://schemas.microsoft.com/office/drawing/2014/main" id="{3771DCB0-49B3-0A22-B94E-D166D59AD5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3823" y="6304722"/>
            <a:ext cx="1655860" cy="329499"/>
          </a:xfrm>
          <a:prstGeom prst="rect">
            <a:avLst/>
          </a:prstGeom>
        </p:spPr>
      </p:pic>
      <p:sp>
        <p:nvSpPr>
          <p:cNvPr id="2" name="Rectangle 1">
            <a:extLst>
              <a:ext uri="{FF2B5EF4-FFF2-40B4-BE49-F238E27FC236}">
                <a16:creationId xmlns:a16="http://schemas.microsoft.com/office/drawing/2014/main" id="{442D1E96-89EC-F47C-E68C-83596ED29EF2}"/>
              </a:ext>
            </a:extLst>
          </p:cNvPr>
          <p:cNvSpPr/>
          <p:nvPr/>
        </p:nvSpPr>
        <p:spPr>
          <a:xfrm>
            <a:off x="0" y="5160264"/>
            <a:ext cx="2491740" cy="1688596"/>
          </a:xfrm>
          <a:prstGeom prst="rect">
            <a:avLst/>
          </a:prstGeom>
          <a:blipFill dpi="0" rotWithShape="1">
            <a:blip r:embed="rId4">
              <a:alphaModFix amt="30000"/>
            </a:blip>
            <a:srcRect/>
            <a:stretch>
              <a:fillRect/>
            </a:stretch>
          </a:blipFill>
          <a:ln w="9525" cap="flat" cmpd="sng" algn="ctr">
            <a:noFill/>
            <a:prstDash val="solid"/>
          </a:ln>
          <a:effectLst/>
        </p:spPr>
        <p:txBody>
          <a:bodyPr lIns="91346" tIns="45673" rIns="91346" bIns="45673" rtlCol="0" anchor="ctr"/>
          <a:lstStyle/>
          <a:p>
            <a:pPr marL="0" marR="0" lvl="0" indent="0" algn="ctr" defTabSz="456733" rtl="0" eaLnBrk="1" fontAlgn="auto" latinLnBrk="0" hangingPunct="1">
              <a:lnSpc>
                <a:spcPct val="100000"/>
              </a:lnSpc>
              <a:spcBef>
                <a:spcPts val="0"/>
              </a:spcBef>
              <a:spcAft>
                <a:spcPts val="0"/>
              </a:spcAft>
              <a:buClrTx/>
              <a:buSzTx/>
              <a:buFontTx/>
              <a:buNone/>
              <a:tabLst/>
              <a:defRPr/>
            </a:pPr>
            <a:endParaRPr kumimoji="0" lang="en-US" sz="1801" b="0" i="0" u="none" strike="noStrike" kern="0" cap="none" spc="0" normalizeH="0" baseline="0" noProof="0" dirty="0">
              <a:ln>
                <a:noFill/>
              </a:ln>
              <a:solidFill>
                <a:prstClr val="white"/>
              </a:solidFill>
              <a:effectLst/>
              <a:uLnTx/>
              <a:uFillTx/>
              <a:latin typeface="Arial"/>
              <a:ea typeface="MS PGothic" panose="020B0600070205080204" pitchFamily="34" charset="-128"/>
              <a:cs typeface="Arial" panose="020B0604020202020204" pitchFamily="34" charset="0"/>
            </a:endParaRPr>
          </a:p>
        </p:txBody>
      </p:sp>
      <p:sp>
        <p:nvSpPr>
          <p:cNvPr id="5" name="Chart Placeholder 1">
            <a:extLst>
              <a:ext uri="{FF2B5EF4-FFF2-40B4-BE49-F238E27FC236}">
                <a16:creationId xmlns:a16="http://schemas.microsoft.com/office/drawing/2014/main" id="{13676E9F-7986-123D-61B6-EE31F437CD6F}"/>
              </a:ext>
            </a:extLst>
          </p:cNvPr>
          <p:cNvSpPr txBox="1">
            <a:spLocks/>
          </p:cNvSpPr>
          <p:nvPr/>
        </p:nvSpPr>
        <p:spPr>
          <a:xfrm>
            <a:off x="465665" y="900953"/>
            <a:ext cx="11260667" cy="5103609"/>
          </a:xfrm>
          <a:prstGeom prst="rect">
            <a:avLst/>
          </a:prstGeom>
        </p:spPr>
        <p:txBody>
          <a:bodyPr>
            <a:normAutofit/>
          </a:bodyPr>
          <a:lstStyle>
            <a:lvl1pPr marL="342900" indent="-342900" algn="l" rtl="0" fontAlgn="base">
              <a:lnSpc>
                <a:spcPct val="115000"/>
              </a:lnSpc>
              <a:spcBef>
                <a:spcPct val="20000"/>
              </a:spcBef>
              <a:spcAft>
                <a:spcPct val="0"/>
              </a:spcAft>
              <a:buClr>
                <a:srgbClr val="00783C"/>
              </a:buClr>
              <a:defRPr>
                <a:solidFill>
                  <a:schemeClr val="tx1"/>
                </a:solidFill>
                <a:latin typeface="+mn-lt"/>
                <a:ea typeface="MS PGothic" pitchFamily="34" charset="-128"/>
                <a:cs typeface="ＭＳ Ｐゴシック" charset="0"/>
              </a:defRPr>
            </a:lvl1pPr>
            <a:lvl2pPr marL="742950" indent="-285750" algn="l" rtl="0" fontAlgn="base">
              <a:spcBef>
                <a:spcPct val="20000"/>
              </a:spcBef>
              <a:spcAft>
                <a:spcPct val="0"/>
              </a:spcAft>
              <a:buClr>
                <a:srgbClr val="00783C"/>
              </a:buClr>
              <a:buFont typeface="Wingdings" panose="05000000000000000000" pitchFamily="2" charset="2"/>
              <a:defRPr>
                <a:solidFill>
                  <a:schemeClr val="tx1"/>
                </a:solidFill>
                <a:latin typeface="+mn-lt"/>
                <a:ea typeface="MS PGothic" pitchFamily="34" charset="-128"/>
              </a:defRPr>
            </a:lvl2pPr>
            <a:lvl3pPr marL="4763" indent="909638" algn="l" rtl="0" fontAlgn="base">
              <a:spcBef>
                <a:spcPct val="20000"/>
              </a:spcBef>
              <a:spcAft>
                <a:spcPct val="0"/>
              </a:spcAft>
              <a:buClr>
                <a:srgbClr val="00783C"/>
              </a:buClr>
              <a:defRPr>
                <a:solidFill>
                  <a:schemeClr val="tx1"/>
                </a:solidFill>
                <a:latin typeface="+mn-lt"/>
                <a:ea typeface="MS PGothic" pitchFamily="34" charset="-128"/>
              </a:defRPr>
            </a:lvl3pPr>
            <a:lvl4pPr marL="1600200" indent="-228600" algn="l" rtl="0" fontAlgn="base">
              <a:spcBef>
                <a:spcPct val="20000"/>
              </a:spcBef>
              <a:spcAft>
                <a:spcPct val="0"/>
              </a:spcAft>
              <a:buClr>
                <a:srgbClr val="00783C"/>
              </a:buClr>
              <a:defRPr>
                <a:solidFill>
                  <a:schemeClr val="tx1"/>
                </a:solidFill>
                <a:latin typeface="+mn-lt"/>
                <a:ea typeface="MS PGothic" pitchFamily="34" charset="-128"/>
              </a:defRPr>
            </a:lvl4pPr>
            <a:lvl5pPr marL="2057400" indent="-228600" algn="l" rtl="0" fontAlgn="base">
              <a:spcBef>
                <a:spcPct val="20000"/>
              </a:spcBef>
              <a:spcAft>
                <a:spcPct val="0"/>
              </a:spcAft>
              <a:buClr>
                <a:srgbClr val="00783C"/>
              </a:buClr>
              <a:defRPr>
                <a:solidFill>
                  <a:schemeClr val="tx1"/>
                </a:solidFill>
                <a:latin typeface="+mn-lt"/>
                <a:ea typeface="MS PGothic" pitchFamily="34" charset="-128"/>
              </a:defRPr>
            </a:lvl5pPr>
            <a:lvl6pPr marL="2514600" indent="-228600" algn="l" rtl="0" eaLnBrk="1" fontAlgn="base" hangingPunct="1">
              <a:spcBef>
                <a:spcPct val="20000"/>
              </a:spcBef>
              <a:spcAft>
                <a:spcPct val="0"/>
              </a:spcAft>
              <a:buClr>
                <a:srgbClr val="00783C"/>
              </a:buClr>
              <a:buChar char="»"/>
              <a:defRPr sz="1600">
                <a:solidFill>
                  <a:schemeClr val="tx1"/>
                </a:solidFill>
                <a:latin typeface="+mn-lt"/>
              </a:defRPr>
            </a:lvl6pPr>
            <a:lvl7pPr marL="2971800" indent="-228600" algn="l" rtl="0" eaLnBrk="1" fontAlgn="base" hangingPunct="1">
              <a:spcBef>
                <a:spcPct val="20000"/>
              </a:spcBef>
              <a:spcAft>
                <a:spcPct val="0"/>
              </a:spcAft>
              <a:buClr>
                <a:srgbClr val="00783C"/>
              </a:buClr>
              <a:buChar char="»"/>
              <a:defRPr sz="1600">
                <a:solidFill>
                  <a:schemeClr val="tx1"/>
                </a:solidFill>
                <a:latin typeface="+mn-lt"/>
              </a:defRPr>
            </a:lvl7pPr>
            <a:lvl8pPr marL="3429000" indent="-228600" algn="l" rtl="0" eaLnBrk="1" fontAlgn="base" hangingPunct="1">
              <a:spcBef>
                <a:spcPct val="20000"/>
              </a:spcBef>
              <a:spcAft>
                <a:spcPct val="0"/>
              </a:spcAft>
              <a:buClr>
                <a:srgbClr val="00783C"/>
              </a:buClr>
              <a:buChar char="»"/>
              <a:defRPr sz="1600">
                <a:solidFill>
                  <a:schemeClr val="tx1"/>
                </a:solidFill>
                <a:latin typeface="+mn-lt"/>
              </a:defRPr>
            </a:lvl8pPr>
            <a:lvl9pPr marL="3886200" indent="-228600" algn="l" rtl="0" eaLnBrk="1" fontAlgn="base" hangingPunct="1">
              <a:spcBef>
                <a:spcPct val="20000"/>
              </a:spcBef>
              <a:spcAft>
                <a:spcPct val="0"/>
              </a:spcAft>
              <a:buClr>
                <a:srgbClr val="00783C"/>
              </a:buClr>
              <a:buChar char="»"/>
              <a:defRPr sz="1600">
                <a:solidFill>
                  <a:schemeClr val="tx1"/>
                </a:solidFill>
                <a:latin typeface="+mn-lt"/>
              </a:defRPr>
            </a:lvl9pPr>
          </a:lstStyle>
          <a:p>
            <a:pPr marL="0" marR="0" lvl="0" indent="0" algn="ctr" defTabSz="914400" rtl="0" eaLnBrk="1" fontAlgn="base" latinLnBrk="0" hangingPunct="1">
              <a:lnSpc>
                <a:spcPct val="115000"/>
              </a:lnSpc>
              <a:spcBef>
                <a:spcPct val="20000"/>
              </a:spcBef>
              <a:spcAft>
                <a:spcPct val="0"/>
              </a:spcAft>
              <a:buClr>
                <a:srgbClr val="00783C"/>
              </a:buClr>
              <a:buSzTx/>
              <a:buFontTx/>
              <a:buNone/>
              <a:tabLst/>
              <a:defRPr/>
            </a:pPr>
            <a:r>
              <a:rPr kumimoji="0" lang="en-US" sz="1400" b="1" i="0" u="none" strike="noStrike" kern="0" cap="none" spc="0" normalizeH="0" baseline="0" noProof="0" dirty="0">
                <a:ln>
                  <a:noFill/>
                </a:ln>
                <a:solidFill>
                  <a:srgbClr val="002345"/>
                </a:solidFill>
                <a:effectLst/>
                <a:uLnTx/>
                <a:uFillTx/>
                <a:latin typeface="Meiryo" panose="020B0604030504040204" pitchFamily="34" charset="-128"/>
                <a:ea typeface="Meiryo" panose="020B0604030504040204" pitchFamily="34" charset="-128"/>
              </a:rPr>
              <a:t>The World Bank, EBRD, EIB and CEB are harmonizing procurement practices in Ukraine:</a:t>
            </a:r>
          </a:p>
          <a:p>
            <a:pPr marL="0" marR="0" lvl="0" indent="0" algn="ctr" defTabSz="914400" rtl="0" eaLnBrk="1" fontAlgn="base" latinLnBrk="0" hangingPunct="1">
              <a:lnSpc>
                <a:spcPct val="115000"/>
              </a:lnSpc>
              <a:spcBef>
                <a:spcPct val="20000"/>
              </a:spcBef>
              <a:spcAft>
                <a:spcPct val="0"/>
              </a:spcAft>
              <a:buClr>
                <a:srgbClr val="00783C"/>
              </a:buClr>
              <a:buSzTx/>
              <a:buFontTx/>
              <a:buNone/>
              <a:tabLst/>
              <a:defRPr/>
            </a:pPr>
            <a:r>
              <a:rPr kumimoji="0" lang="en-US" sz="1400" b="1" i="0" u="none" strike="noStrike" kern="0" cap="none" spc="0" normalizeH="0" baseline="0" noProof="0" dirty="0">
                <a:ln>
                  <a:noFill/>
                </a:ln>
                <a:solidFill>
                  <a:srgbClr val="002345"/>
                </a:solidFill>
                <a:effectLst/>
                <a:uLnTx/>
                <a:uFillTx/>
                <a:latin typeface="Meiryo" panose="020B0604030504040204" pitchFamily="34" charset="-128"/>
                <a:ea typeface="Meiryo" panose="020B0604030504040204" pitchFamily="34" charset="-128"/>
              </a:rPr>
              <a:t>MoI of October 2023 and Implementation Roadmap</a:t>
            </a:r>
          </a:p>
          <a:p>
            <a:pPr marL="0" marR="0" lvl="0" indent="0" algn="ctr" defTabSz="914400" rtl="0" eaLnBrk="1" fontAlgn="base" latinLnBrk="0" hangingPunct="1">
              <a:lnSpc>
                <a:spcPct val="115000"/>
              </a:lnSpc>
              <a:spcBef>
                <a:spcPct val="20000"/>
              </a:spcBef>
              <a:spcAft>
                <a:spcPct val="0"/>
              </a:spcAft>
              <a:buClr>
                <a:srgbClr val="00783C"/>
              </a:buClr>
              <a:buSzTx/>
              <a:buFontTx/>
              <a:buNone/>
              <a:tabLst/>
              <a:defRPr/>
            </a:pPr>
            <a:endParaRPr kumimoji="0" lang="en-US" sz="1400" b="1" i="0" u="none" strike="noStrike" kern="0" cap="none" spc="0" normalizeH="0" baseline="0" noProof="0" dirty="0">
              <a:ln>
                <a:noFill/>
              </a:ln>
              <a:solidFill>
                <a:srgbClr val="002345"/>
              </a:solidFill>
              <a:effectLst/>
              <a:uLnTx/>
              <a:uFillTx/>
              <a:latin typeface="Meiryo" panose="020B0604030504040204" pitchFamily="34" charset="-128"/>
              <a:ea typeface="Meiryo" panose="020B0604030504040204" pitchFamily="34" charset="-128"/>
            </a:endParaRPr>
          </a:p>
          <a:p>
            <a:pPr marL="0" marR="0" lvl="0" indent="0" algn="ctr" defTabSz="914400" rtl="0" eaLnBrk="1" fontAlgn="base" latinLnBrk="0" hangingPunct="1">
              <a:lnSpc>
                <a:spcPct val="115000"/>
              </a:lnSpc>
              <a:spcBef>
                <a:spcPct val="20000"/>
              </a:spcBef>
              <a:spcAft>
                <a:spcPct val="0"/>
              </a:spcAft>
              <a:buClr>
                <a:srgbClr val="00783C"/>
              </a:buClr>
              <a:buSzTx/>
              <a:buFontTx/>
              <a:buNone/>
              <a:tabLst/>
              <a:defRPr/>
            </a:pPr>
            <a:r>
              <a:rPr kumimoji="0" lang="en-GB" sz="1400" b="1" i="0" u="none" strike="noStrike" kern="0" cap="none" spc="0" normalizeH="0" baseline="0" noProof="0" dirty="0">
                <a:ln>
                  <a:noFill/>
                </a:ln>
                <a:solidFill>
                  <a:srgbClr val="002345">
                    <a:lumMod val="75000"/>
                    <a:lumOff val="25000"/>
                  </a:srgbClr>
                </a:solidFill>
                <a:effectLst/>
                <a:uLnTx/>
                <a:uFillTx/>
                <a:latin typeface="Meiryo" panose="020B0604030504040204" pitchFamily="34" charset="-128"/>
                <a:ea typeface="Meiryo" panose="020B0604030504040204" pitchFamily="34" charset="-128"/>
              </a:rPr>
              <a:t>Some Key features of Roadmap to implement the </a:t>
            </a:r>
            <a:r>
              <a:rPr kumimoji="0" lang="en-GB" sz="1400" b="1" i="0" u="none" strike="noStrike" kern="0" cap="none" spc="0" normalizeH="0" baseline="0" noProof="0" dirty="0" err="1">
                <a:ln>
                  <a:noFill/>
                </a:ln>
                <a:solidFill>
                  <a:srgbClr val="002345">
                    <a:lumMod val="75000"/>
                    <a:lumOff val="25000"/>
                  </a:srgbClr>
                </a:solidFill>
                <a:effectLst/>
                <a:uLnTx/>
                <a:uFillTx/>
                <a:latin typeface="Meiryo" panose="020B0604030504040204" pitchFamily="34" charset="-128"/>
                <a:ea typeface="Meiryo" panose="020B0604030504040204" pitchFamily="34" charset="-128"/>
              </a:rPr>
              <a:t>MoI</a:t>
            </a:r>
            <a:endParaRPr kumimoji="0" lang="en-GB" sz="1400" b="1" i="0" u="none" strike="noStrike" kern="0" cap="none" spc="0" normalizeH="0" baseline="0" noProof="0" dirty="0">
              <a:ln>
                <a:noFill/>
              </a:ln>
              <a:solidFill>
                <a:srgbClr val="002345">
                  <a:lumMod val="75000"/>
                  <a:lumOff val="25000"/>
                </a:srgbClr>
              </a:solidFill>
              <a:effectLst/>
              <a:uLnTx/>
              <a:uFillTx/>
              <a:latin typeface="Meiryo" panose="020B0604030504040204" pitchFamily="34" charset="-128"/>
              <a:ea typeface="Meiryo" panose="020B0604030504040204" pitchFamily="34" charset="-128"/>
            </a:endParaRPr>
          </a:p>
          <a:p>
            <a:pPr marL="342900" marR="0" lvl="0" indent="-342900" algn="just" defTabSz="914400" rtl="0" eaLnBrk="1" fontAlgn="base" latinLnBrk="0" hangingPunct="1">
              <a:lnSpc>
                <a:spcPct val="107000"/>
              </a:lnSpc>
              <a:spcBef>
                <a:spcPts val="300"/>
              </a:spcBef>
              <a:spcAft>
                <a:spcPts val="300"/>
              </a:spcAft>
              <a:buClr>
                <a:srgbClr val="00783C"/>
              </a:buClr>
              <a:buSzTx/>
              <a:buFont typeface="Symbol" panose="05050102010706020507" pitchFamily="18" charset="2"/>
              <a:buChar char=""/>
              <a:tabLst/>
              <a:defRPr/>
            </a:pPr>
            <a:r>
              <a:rPr kumimoji="0" lang="en-GB" sz="1400" b="1" i="0" u="none" strike="noStrike" kern="10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Times New Roman" panose="02020603050405020304" pitchFamily="18" charset="0"/>
              </a:rPr>
              <a:t>Expanding mutual reliance </a:t>
            </a:r>
            <a:r>
              <a:rPr kumimoji="0" lang="en-GB" sz="1400" b="0" i="0" u="none" strike="noStrike" kern="10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Times New Roman" panose="02020603050405020304" pitchFamily="18" charset="0"/>
              </a:rPr>
              <a:t>arrangements and </a:t>
            </a:r>
            <a:r>
              <a:rPr kumimoji="0" lang="en-GB" sz="1400" b="1" i="0" u="none" strike="noStrike" kern="10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Times New Roman" panose="02020603050405020304" pitchFamily="18" charset="0"/>
              </a:rPr>
              <a:t>harmonized procurement oversight </a:t>
            </a:r>
            <a:r>
              <a:rPr kumimoji="0" lang="en-GB" sz="1400" b="0" i="0" u="none" strike="noStrike" kern="10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Times New Roman" panose="02020603050405020304" pitchFamily="18" charset="0"/>
              </a:rPr>
              <a:t>in </a:t>
            </a:r>
            <a:r>
              <a:rPr kumimoji="0" lang="en-GB" sz="1400" b="1" i="0" u="none" strike="noStrike" kern="10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Times New Roman" panose="02020603050405020304" pitchFamily="18" charset="0"/>
              </a:rPr>
              <a:t>jointly co-financed projects;</a:t>
            </a:r>
            <a:endParaRPr kumimoji="0" lang="en-US" sz="1400" b="1" i="0" u="none" strike="noStrike" kern="100" cap="none" spc="0" normalizeH="0" baseline="0" noProof="0" dirty="0">
              <a:ln>
                <a:noFill/>
              </a:ln>
              <a:solidFill>
                <a:srgbClr val="002345"/>
              </a:solidFill>
              <a:effectLst/>
              <a:uLnTx/>
              <a:uFillTx/>
              <a:latin typeface="Meiryo" panose="020B0604030504040204" pitchFamily="34" charset="-128"/>
              <a:ea typeface="Meiryo" panose="020B0604030504040204" pitchFamily="34" charset="-128"/>
              <a:cs typeface="Times New Roman" panose="02020603050405020304" pitchFamily="18" charset="0"/>
            </a:endParaRPr>
          </a:p>
          <a:p>
            <a:pPr marL="342900" marR="0" lvl="0" indent="-342900" algn="just" defTabSz="914400" rtl="0" eaLnBrk="1" fontAlgn="base" latinLnBrk="0" hangingPunct="1">
              <a:lnSpc>
                <a:spcPct val="107000"/>
              </a:lnSpc>
              <a:spcBef>
                <a:spcPts val="300"/>
              </a:spcBef>
              <a:spcAft>
                <a:spcPts val="300"/>
              </a:spcAft>
              <a:buClr>
                <a:srgbClr val="00783C"/>
              </a:buClr>
              <a:buSzTx/>
              <a:buFont typeface="Symbol" panose="05050102010706020507" pitchFamily="18" charset="2"/>
              <a:buChar char=""/>
              <a:tabLst/>
              <a:defRPr/>
            </a:pPr>
            <a:r>
              <a:rPr kumimoji="0" lang="en-GB" sz="1400" b="1" i="0" u="none" strike="noStrike" kern="10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Times New Roman" panose="02020603050405020304" pitchFamily="18" charset="0"/>
              </a:rPr>
              <a:t>Expansion of the use of e-Procurement system </a:t>
            </a:r>
            <a:r>
              <a:rPr kumimoji="0" lang="en-GB" sz="1400" b="0" i="0" u="none" strike="noStrike" kern="10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Times New Roman" panose="02020603050405020304" pitchFamily="18" charset="0"/>
              </a:rPr>
              <a:t>“Prozorro” for procurement under MDB Portfolios;</a:t>
            </a:r>
            <a:endParaRPr kumimoji="0" lang="en-US" sz="1400" b="0" i="0" u="none" strike="noStrike" kern="100" cap="none" spc="0" normalizeH="0" baseline="0" noProof="0" dirty="0">
              <a:ln>
                <a:noFill/>
              </a:ln>
              <a:solidFill>
                <a:srgbClr val="002345"/>
              </a:solidFill>
              <a:effectLst/>
              <a:uLnTx/>
              <a:uFillTx/>
              <a:latin typeface="Meiryo" panose="020B0604030504040204" pitchFamily="34" charset="-128"/>
              <a:ea typeface="Meiryo" panose="020B0604030504040204" pitchFamily="34" charset="-128"/>
              <a:cs typeface="Times New Roman" panose="02020603050405020304" pitchFamily="18" charset="0"/>
            </a:endParaRPr>
          </a:p>
          <a:p>
            <a:pPr marL="342900" marR="0" lvl="0" indent="-342900" algn="just" defTabSz="914400" rtl="0" eaLnBrk="1" fontAlgn="base" latinLnBrk="0" hangingPunct="1">
              <a:lnSpc>
                <a:spcPct val="107000"/>
              </a:lnSpc>
              <a:spcBef>
                <a:spcPts val="300"/>
              </a:spcBef>
              <a:spcAft>
                <a:spcPts val="300"/>
              </a:spcAft>
              <a:buClr>
                <a:srgbClr val="00783C"/>
              </a:buClr>
              <a:buSzTx/>
              <a:buFont typeface="Symbol" panose="05050102010706020507" pitchFamily="18" charset="2"/>
              <a:buChar char=""/>
              <a:tabLst/>
              <a:defRPr/>
            </a:pPr>
            <a:r>
              <a:rPr kumimoji="0" lang="en-GB" sz="1400" b="1" i="0" u="none" strike="noStrike" kern="10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Times New Roman" panose="02020603050405020304" pitchFamily="18" charset="0"/>
              </a:rPr>
              <a:t>Supporting</a:t>
            </a:r>
            <a:r>
              <a:rPr kumimoji="0" lang="en-GB" sz="1400" b="0" i="0" u="none" strike="noStrike" kern="10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Times New Roman" panose="02020603050405020304" pitchFamily="18" charset="0"/>
              </a:rPr>
              <a:t> the Government of Ukraine </a:t>
            </a:r>
            <a:r>
              <a:rPr kumimoji="0" lang="en-GB" sz="1400" b="1" i="0" u="none" strike="noStrike" kern="10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Times New Roman" panose="02020603050405020304" pitchFamily="18" charset="0"/>
              </a:rPr>
              <a:t>to mitigate risks in tendering and contracting </a:t>
            </a:r>
            <a:r>
              <a:rPr kumimoji="0" lang="en-GB" sz="1400" b="0" i="0" u="none" strike="noStrike" kern="10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Times New Roman" panose="02020603050405020304" pitchFamily="18" charset="0"/>
              </a:rPr>
              <a:t>– development of Standard Bidding/Procurement Documents;</a:t>
            </a:r>
            <a:endParaRPr kumimoji="0" lang="en-US" sz="1400" b="0" i="0" u="none" strike="noStrike" kern="100" cap="none" spc="0" normalizeH="0" baseline="0" noProof="0" dirty="0">
              <a:ln>
                <a:noFill/>
              </a:ln>
              <a:solidFill>
                <a:srgbClr val="002345"/>
              </a:solidFill>
              <a:effectLst/>
              <a:uLnTx/>
              <a:uFillTx/>
              <a:latin typeface="Meiryo" panose="020B0604030504040204" pitchFamily="34" charset="-128"/>
              <a:ea typeface="Meiryo" panose="020B0604030504040204" pitchFamily="34" charset="-128"/>
              <a:cs typeface="Times New Roman" panose="02020603050405020304" pitchFamily="18" charset="0"/>
            </a:endParaRPr>
          </a:p>
          <a:p>
            <a:pPr marL="342900" marR="0" lvl="0" indent="-342900" algn="just" defTabSz="914400" rtl="0" eaLnBrk="1" fontAlgn="base" latinLnBrk="0" hangingPunct="1">
              <a:lnSpc>
                <a:spcPct val="107000"/>
              </a:lnSpc>
              <a:spcBef>
                <a:spcPts val="300"/>
              </a:spcBef>
              <a:spcAft>
                <a:spcPts val="300"/>
              </a:spcAft>
              <a:buClr>
                <a:srgbClr val="00783C"/>
              </a:buClr>
              <a:buSzTx/>
              <a:buFont typeface="Symbol" panose="05050102010706020507" pitchFamily="18" charset="2"/>
              <a:buChar char=""/>
              <a:tabLst/>
              <a:defRPr/>
            </a:pPr>
            <a:r>
              <a:rPr kumimoji="0" lang="en-GB" sz="1400" b="1" i="0" u="none" strike="noStrike" kern="10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Times New Roman" panose="02020603050405020304" pitchFamily="18" charset="0"/>
              </a:rPr>
              <a:t>Supporting</a:t>
            </a:r>
            <a:r>
              <a:rPr kumimoji="0" lang="en-GB" sz="1400" b="0" i="0" u="none" strike="noStrike" kern="10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Times New Roman" panose="02020603050405020304" pitchFamily="18" charset="0"/>
              </a:rPr>
              <a:t> the Government of Ukraine in </a:t>
            </a:r>
            <a:r>
              <a:rPr kumimoji="0" lang="en-GB" sz="1400" b="1" i="0" u="none" strike="noStrike" kern="10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Times New Roman" panose="02020603050405020304" pitchFamily="18" charset="0"/>
              </a:rPr>
              <a:t>de-risking the procurement operating environment </a:t>
            </a:r>
            <a:r>
              <a:rPr kumimoji="0" lang="en-GB" sz="1400" b="0" i="0" u="none" strike="noStrike" kern="10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Times New Roman" panose="02020603050405020304" pitchFamily="18" charset="0"/>
              </a:rPr>
              <a:t>(Public Procurement Law(PPL) to be aligned to EU Procurement Directives);</a:t>
            </a:r>
            <a:endParaRPr kumimoji="0" lang="en-US" sz="1400" b="0" i="0" u="none" strike="noStrike" kern="100" cap="none" spc="0" normalizeH="0" baseline="0" noProof="0" dirty="0">
              <a:ln>
                <a:noFill/>
              </a:ln>
              <a:solidFill>
                <a:srgbClr val="002345"/>
              </a:solidFill>
              <a:effectLst/>
              <a:uLnTx/>
              <a:uFillTx/>
              <a:latin typeface="Meiryo" panose="020B0604030504040204" pitchFamily="34" charset="-128"/>
              <a:ea typeface="Meiryo" panose="020B0604030504040204" pitchFamily="34" charset="-128"/>
              <a:cs typeface="Times New Roman" panose="02020603050405020304" pitchFamily="18" charset="0"/>
            </a:endParaRPr>
          </a:p>
          <a:p>
            <a:pPr marL="342900" marR="0" lvl="0" indent="-342900" algn="just" defTabSz="914400" rtl="0" eaLnBrk="1" fontAlgn="base" latinLnBrk="0" hangingPunct="1">
              <a:lnSpc>
                <a:spcPct val="107000"/>
              </a:lnSpc>
              <a:spcBef>
                <a:spcPts val="300"/>
              </a:spcBef>
              <a:spcAft>
                <a:spcPts val="300"/>
              </a:spcAft>
              <a:buClr>
                <a:srgbClr val="00783C"/>
              </a:buClr>
              <a:buSzTx/>
              <a:buFont typeface="Symbol" panose="05050102010706020507" pitchFamily="18" charset="2"/>
              <a:buChar char=""/>
              <a:tabLst/>
              <a:defRPr/>
            </a:pPr>
            <a:r>
              <a:rPr kumimoji="0" lang="en-GB" sz="1400" b="1" i="0" u="none" strike="noStrike" kern="10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Times New Roman" panose="02020603050405020304" pitchFamily="18" charset="0"/>
              </a:rPr>
              <a:t>Enhance integrity </a:t>
            </a:r>
            <a:r>
              <a:rPr kumimoji="0" lang="en-GB" sz="1400" b="0" i="0" u="none" strike="noStrike" kern="10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Times New Roman" panose="02020603050405020304" pitchFamily="18" charset="0"/>
              </a:rPr>
              <a:t>of procurement processes - “Red-flag” system within Prozorro e-procurement system for automatic detection of irregularities;</a:t>
            </a:r>
            <a:endParaRPr kumimoji="0" lang="en-US" sz="1400" b="0" i="0" u="none" strike="noStrike" kern="100" cap="none" spc="0" normalizeH="0" baseline="0" noProof="0" dirty="0">
              <a:ln>
                <a:noFill/>
              </a:ln>
              <a:solidFill>
                <a:srgbClr val="002345"/>
              </a:solidFill>
              <a:effectLst/>
              <a:uLnTx/>
              <a:uFillTx/>
              <a:latin typeface="Meiryo" panose="020B0604030504040204" pitchFamily="34" charset="-128"/>
              <a:ea typeface="Meiryo" panose="020B0604030504040204" pitchFamily="34" charset="-128"/>
              <a:cs typeface="Times New Roman" panose="02020603050405020304" pitchFamily="18" charset="0"/>
            </a:endParaRPr>
          </a:p>
          <a:p>
            <a:pPr marL="342900" marR="0" lvl="0" indent="-342900" algn="just" defTabSz="914400" rtl="0" eaLnBrk="1" fontAlgn="base" latinLnBrk="0" hangingPunct="1">
              <a:lnSpc>
                <a:spcPct val="107000"/>
              </a:lnSpc>
              <a:spcBef>
                <a:spcPts val="300"/>
              </a:spcBef>
              <a:spcAft>
                <a:spcPts val="300"/>
              </a:spcAft>
              <a:buClr>
                <a:srgbClr val="00783C"/>
              </a:buClr>
              <a:buSzTx/>
              <a:buFont typeface="Symbol" panose="05050102010706020507" pitchFamily="18" charset="2"/>
              <a:buChar char=""/>
              <a:tabLst/>
              <a:defRPr/>
            </a:pPr>
            <a:r>
              <a:rPr kumimoji="0" lang="en-GB" sz="1400" b="1" i="0" u="none" strike="noStrike" kern="10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Times New Roman" panose="02020603050405020304" pitchFamily="18" charset="0"/>
              </a:rPr>
              <a:t>Capacity development of PIU staff </a:t>
            </a:r>
            <a:r>
              <a:rPr kumimoji="0" lang="en-GB" sz="1400" b="0" i="0" u="none" strike="noStrike" kern="10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Times New Roman" panose="02020603050405020304" pitchFamily="18" charset="0"/>
              </a:rPr>
              <a:t>to promote professional procurement;</a:t>
            </a:r>
            <a:endParaRPr kumimoji="0" lang="en-US" sz="1400" b="0" i="0" u="none" strike="noStrike" kern="100" cap="none" spc="0" normalizeH="0" baseline="0" noProof="0" dirty="0">
              <a:ln>
                <a:noFill/>
              </a:ln>
              <a:solidFill>
                <a:srgbClr val="002345"/>
              </a:solidFill>
              <a:effectLst/>
              <a:uLnTx/>
              <a:uFillTx/>
              <a:latin typeface="Meiryo" panose="020B0604030504040204" pitchFamily="34" charset="-128"/>
              <a:ea typeface="Meiryo" panose="020B0604030504040204" pitchFamily="34" charset="-128"/>
              <a:cs typeface="Times New Roman" panose="02020603050405020304" pitchFamily="18" charset="0"/>
            </a:endParaRPr>
          </a:p>
          <a:p>
            <a:pPr marL="342900" marR="0" lvl="0" indent="-342900" algn="just" defTabSz="914400" rtl="0" eaLnBrk="1" fontAlgn="base" latinLnBrk="0" hangingPunct="1">
              <a:lnSpc>
                <a:spcPct val="107000"/>
              </a:lnSpc>
              <a:spcBef>
                <a:spcPts val="300"/>
              </a:spcBef>
              <a:spcAft>
                <a:spcPts val="300"/>
              </a:spcAft>
              <a:buClr>
                <a:srgbClr val="00783C"/>
              </a:buClr>
              <a:buSzTx/>
              <a:buFont typeface="Symbol" panose="05050102010706020507" pitchFamily="18" charset="2"/>
              <a:buChar char=""/>
              <a:tabLst/>
              <a:defRPr/>
            </a:pPr>
            <a:r>
              <a:rPr kumimoji="0" lang="en-GB" sz="1400" b="1" i="0" u="none" strike="noStrike" kern="10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Times New Roman" panose="02020603050405020304" pitchFamily="18" charset="0"/>
              </a:rPr>
              <a:t>Enhance</a:t>
            </a:r>
            <a:r>
              <a:rPr kumimoji="0" lang="en-GB" sz="1400" b="0" i="0" u="none" strike="noStrike" kern="10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Times New Roman" panose="02020603050405020304" pitchFamily="18" charset="0"/>
              </a:rPr>
              <a:t> effective </a:t>
            </a:r>
            <a:r>
              <a:rPr kumimoji="0" lang="en-GB" sz="1400" b="1" i="0" u="none" strike="noStrike" kern="10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Times New Roman" panose="02020603050405020304" pitchFamily="18" charset="0"/>
              </a:rPr>
              <a:t>participation in Public Procurement </a:t>
            </a:r>
            <a:r>
              <a:rPr kumimoji="0" lang="en-GB" sz="1400" b="0" i="0" u="none" strike="noStrike" kern="10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Times New Roman" panose="02020603050405020304" pitchFamily="18" charset="0"/>
              </a:rPr>
              <a:t>reducing barriers and enhancing knowledge – </a:t>
            </a:r>
            <a:r>
              <a:rPr kumimoji="0" lang="en-GB" sz="1400" b="1" i="0" u="none" strike="noStrike" kern="100" cap="none" spc="0" normalizeH="0" baseline="0" noProof="0" dirty="0">
                <a:ln>
                  <a:noFill/>
                </a:ln>
                <a:solidFill>
                  <a:srgbClr val="000000"/>
                </a:solidFill>
                <a:effectLst/>
                <a:uLnTx/>
                <a:uFillTx/>
                <a:latin typeface="Meiryo" panose="020B0604030504040204" pitchFamily="34" charset="-128"/>
                <a:ea typeface="Meiryo" panose="020B0604030504040204" pitchFamily="34" charset="-128"/>
                <a:cs typeface="Times New Roman" panose="02020603050405020304" pitchFamily="18" charset="0"/>
              </a:rPr>
              <a:t>Business Outreaches on public tenders to national and international markets.</a:t>
            </a:r>
            <a:endParaRPr kumimoji="0" lang="en-US" sz="1400" b="0" i="0" u="none" strike="noStrike" kern="0" cap="none" spc="0" normalizeH="0" baseline="0" noProof="0" dirty="0">
              <a:ln>
                <a:noFill/>
              </a:ln>
              <a:solidFill>
                <a:srgbClr val="002345"/>
              </a:solidFill>
              <a:effectLst/>
              <a:uLnTx/>
              <a:uFillTx/>
              <a:latin typeface="Meiryo" panose="020B0604030504040204" pitchFamily="34" charset="-128"/>
              <a:ea typeface="Meiryo" panose="020B0604030504040204" pitchFamily="34" charset="-128"/>
            </a:endParaRPr>
          </a:p>
          <a:p>
            <a:pPr marL="342900" marR="0" lvl="0" indent="-342900" algn="l" defTabSz="914400" rtl="0" eaLnBrk="1" fontAlgn="base" latinLnBrk="0" hangingPunct="1">
              <a:lnSpc>
                <a:spcPct val="115000"/>
              </a:lnSpc>
              <a:spcBef>
                <a:spcPct val="20000"/>
              </a:spcBef>
              <a:spcAft>
                <a:spcPct val="0"/>
              </a:spcAft>
              <a:buClr>
                <a:srgbClr val="00783C"/>
              </a:buClr>
              <a:buSzTx/>
              <a:buFontTx/>
              <a:buNone/>
              <a:tabLst/>
              <a:defRPr/>
            </a:pPr>
            <a:endParaRPr kumimoji="0" lang="en-US" sz="1800" b="0" i="0" u="none" strike="noStrike" kern="0" cap="none" spc="0" normalizeH="0" baseline="0" noProof="0" dirty="0">
              <a:ln>
                <a:noFill/>
              </a:ln>
              <a:solidFill>
                <a:srgbClr val="002345"/>
              </a:solidFill>
              <a:effectLst/>
              <a:uLnTx/>
              <a:uFillTx/>
              <a:latin typeface="Arial"/>
              <a:ea typeface="MS PGothic" pitchFamily="34" charset="-128"/>
            </a:endParaRPr>
          </a:p>
          <a:p>
            <a:pPr marL="342900" marR="0" lvl="0" indent="-342900" algn="l" defTabSz="914400" rtl="0" eaLnBrk="1" fontAlgn="base" latinLnBrk="0" hangingPunct="1">
              <a:lnSpc>
                <a:spcPct val="115000"/>
              </a:lnSpc>
              <a:spcBef>
                <a:spcPct val="20000"/>
              </a:spcBef>
              <a:spcAft>
                <a:spcPct val="0"/>
              </a:spcAft>
              <a:buClr>
                <a:srgbClr val="00783C"/>
              </a:buClr>
              <a:buSzTx/>
              <a:buFontTx/>
              <a:buNone/>
              <a:tabLst/>
              <a:defRPr/>
            </a:pPr>
            <a:endParaRPr kumimoji="0" lang="en-US" sz="1800" b="0" i="0" u="none" strike="noStrike" kern="0" cap="none" spc="0" normalizeH="0" baseline="0" noProof="0" dirty="0">
              <a:ln>
                <a:noFill/>
              </a:ln>
              <a:solidFill>
                <a:srgbClr val="002345"/>
              </a:solidFill>
              <a:effectLst/>
              <a:uLnTx/>
              <a:uFillTx/>
              <a:latin typeface="Arial"/>
              <a:ea typeface="MS PGothic" pitchFamily="34" charset="-128"/>
            </a:endParaRPr>
          </a:p>
        </p:txBody>
      </p:sp>
    </p:spTree>
    <p:extLst>
      <p:ext uri="{BB962C8B-B14F-4D97-AF65-F5344CB8AC3E}">
        <p14:creationId xmlns:p14="http://schemas.microsoft.com/office/powerpoint/2010/main" val="36678987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3" name="Title 2">
            <a:extLst>
              <a:ext uri="{FF2B5EF4-FFF2-40B4-BE49-F238E27FC236}">
                <a16:creationId xmlns:a16="http://schemas.microsoft.com/office/drawing/2014/main" id="{F8EE5292-AB67-BF67-209B-0749D9C800CD}"/>
              </a:ext>
            </a:extLst>
          </p:cNvPr>
          <p:cNvSpPr>
            <a:spLocks noGrp="1"/>
          </p:cNvSpPr>
          <p:nvPr>
            <p:ph type="title"/>
          </p:nvPr>
        </p:nvSpPr>
        <p:spPr/>
        <p:txBody>
          <a:bodyPr/>
          <a:lstStyle/>
          <a:p>
            <a:endParaRPr lang="en-US"/>
          </a:p>
        </p:txBody>
      </p:sp>
      <p:sp>
        <p:nvSpPr>
          <p:cNvPr id="197" name="Google Shape;197;p28"/>
          <p:cNvSpPr txBox="1">
            <a:spLocks noGrp="1"/>
          </p:cNvSpPr>
          <p:nvPr>
            <p:ph type="subTitle" idx="4294967295"/>
          </p:nvPr>
        </p:nvSpPr>
        <p:spPr>
          <a:xfrm>
            <a:off x="1182074" y="1011585"/>
            <a:ext cx="10062396" cy="5273675"/>
          </a:xfrm>
          <a:prstGeom prst="rect">
            <a:avLst/>
          </a:prstGeom>
        </p:spPr>
        <p:txBody>
          <a:bodyPr spcFirstLastPara="1" vert="horz" wrap="square" lIns="121900" tIns="121900" rIns="121900" bIns="121900" rtlCol="0" anchor="t" anchorCtr="0">
            <a:noAutofit/>
          </a:bodyPr>
          <a:lstStyle/>
          <a:p>
            <a:pPr marL="0" indent="0" algn="just">
              <a:lnSpc>
                <a:spcPct val="100000"/>
              </a:lnSpc>
              <a:spcBef>
                <a:spcPts val="600"/>
              </a:spcBef>
              <a:spcAft>
                <a:spcPts val="1200"/>
              </a:spcAft>
              <a:buNone/>
            </a:pPr>
            <a:r>
              <a:rPr lang="en-GB" sz="1400" b="1" dirty="0">
                <a:latin typeface="Meiryo" panose="020B0604030504040204" pitchFamily="34" charset="-128"/>
                <a:ea typeface="Meiryo" panose="020B0604030504040204" pitchFamily="34" charset="-128"/>
                <a:cs typeface="Calibri"/>
              </a:rPr>
              <a:t>In response to emergency caused by the Russian invasion and subsequent consequences for procurement process, specific procurement flexibilities for Ukraine were approved by Chief Procurement Officer of the Bank in July 2022, and further extended until June 2026.</a:t>
            </a:r>
          </a:p>
          <a:p>
            <a:pPr marL="0" indent="0" algn="just">
              <a:lnSpc>
                <a:spcPct val="100000"/>
              </a:lnSpc>
              <a:spcBef>
                <a:spcPts val="600"/>
              </a:spcBef>
              <a:spcAft>
                <a:spcPts val="600"/>
              </a:spcAft>
              <a:buNone/>
            </a:pPr>
            <a:r>
              <a:rPr lang="en-GB" sz="1600" b="1" dirty="0">
                <a:solidFill>
                  <a:srgbClr val="0070C0"/>
                </a:solidFill>
                <a:latin typeface="Meiryo" panose="020B0604030504040204" pitchFamily="34" charset="-128"/>
                <a:ea typeface="Meiryo" panose="020B0604030504040204" pitchFamily="34" charset="-128"/>
                <a:cs typeface="Calibri"/>
              </a:rPr>
              <a:t>Key</a:t>
            </a:r>
            <a:r>
              <a:rPr lang="en-GB" sz="1400" b="1" dirty="0">
                <a:solidFill>
                  <a:srgbClr val="0070C0"/>
                </a:solidFill>
                <a:latin typeface="Meiryo" panose="020B0604030504040204" pitchFamily="34" charset="-128"/>
                <a:ea typeface="Meiryo" panose="020B0604030504040204" pitchFamily="34" charset="-128"/>
                <a:cs typeface="Calibri"/>
              </a:rPr>
              <a:t>*</a:t>
            </a:r>
            <a:r>
              <a:rPr lang="en-GB" sz="1600" b="1" dirty="0">
                <a:solidFill>
                  <a:srgbClr val="0070C0"/>
                </a:solidFill>
                <a:latin typeface="Meiryo" panose="020B0604030504040204" pitchFamily="34" charset="-128"/>
                <a:ea typeface="Meiryo" panose="020B0604030504040204" pitchFamily="34" charset="-128"/>
                <a:cs typeface="Calibri"/>
              </a:rPr>
              <a:t> procurement flexibilities include:</a:t>
            </a:r>
            <a:endParaRPr lang="en-GB" sz="1600" b="1" dirty="0">
              <a:solidFill>
                <a:srgbClr val="0070C0"/>
              </a:solidFill>
              <a:latin typeface="Meiryo" panose="020B0604030504040204" pitchFamily="34" charset="-128"/>
              <a:ea typeface="Meiryo" panose="020B0604030504040204" pitchFamily="34" charset="-128"/>
              <a:cs typeface="Calibri" panose="020F0502020204030204" pitchFamily="34" charset="0"/>
            </a:endParaRPr>
          </a:p>
          <a:p>
            <a:pPr marL="457189" indent="-228594" algn="just">
              <a:lnSpc>
                <a:spcPct val="100000"/>
              </a:lnSpc>
              <a:spcBef>
                <a:spcPts val="600"/>
              </a:spcBef>
              <a:spcAft>
                <a:spcPts val="600"/>
              </a:spcAft>
              <a:buFont typeface="Wingdings"/>
              <a:buChar char="ü"/>
            </a:pPr>
            <a:r>
              <a:rPr lang="en-GB" sz="1200" dirty="0">
                <a:latin typeface="Meiryo" panose="020B0604030504040204" pitchFamily="34" charset="-128"/>
                <a:ea typeface="Meiryo" panose="020B0604030504040204" pitchFamily="34" charset="-128"/>
                <a:cs typeface="Calibri"/>
              </a:rPr>
              <a:t>Increased procurement thresholds for market approaches</a:t>
            </a:r>
            <a:endParaRPr lang="en-GB" sz="1200" dirty="0">
              <a:latin typeface="Meiryo" panose="020B0604030504040204" pitchFamily="34" charset="-128"/>
              <a:ea typeface="Meiryo" panose="020B0604030504040204" pitchFamily="34" charset="-128"/>
            </a:endParaRPr>
          </a:p>
          <a:p>
            <a:pPr marL="457189" indent="-228594" algn="just">
              <a:lnSpc>
                <a:spcPct val="100000"/>
              </a:lnSpc>
              <a:spcBef>
                <a:spcPts val="600"/>
              </a:spcBef>
              <a:spcAft>
                <a:spcPts val="600"/>
              </a:spcAft>
              <a:buFont typeface="Wingdings"/>
              <a:buChar char="ü"/>
            </a:pPr>
            <a:r>
              <a:rPr lang="en-GB" sz="1200" dirty="0">
                <a:latin typeface="Meiryo" panose="020B0604030504040204" pitchFamily="34" charset="-128"/>
                <a:ea typeface="Meiryo" panose="020B0604030504040204" pitchFamily="34" charset="-128"/>
                <a:cs typeface="Calibri"/>
              </a:rPr>
              <a:t>Reduced bidding/proposal preparation periods </a:t>
            </a:r>
          </a:p>
          <a:p>
            <a:pPr marL="457189" indent="-228594" algn="just">
              <a:lnSpc>
                <a:spcPct val="100000"/>
              </a:lnSpc>
              <a:spcBef>
                <a:spcPts val="600"/>
              </a:spcBef>
              <a:spcAft>
                <a:spcPts val="600"/>
              </a:spcAft>
              <a:buFont typeface="Wingdings"/>
              <a:buChar char="ü"/>
            </a:pPr>
            <a:r>
              <a:rPr lang="en-GB" sz="1200" dirty="0">
                <a:latin typeface="Meiryo" panose="020B0604030504040204" pitchFamily="34" charset="-128"/>
                <a:ea typeface="Meiryo" panose="020B0604030504040204" pitchFamily="34" charset="-128"/>
                <a:cs typeface="Calibri"/>
              </a:rPr>
              <a:t>Electronic Bid Submission (through encrypted email)</a:t>
            </a:r>
          </a:p>
          <a:p>
            <a:pPr marL="457189" indent="-228594" algn="just">
              <a:lnSpc>
                <a:spcPct val="100000"/>
              </a:lnSpc>
              <a:spcBef>
                <a:spcPts val="600"/>
              </a:spcBef>
              <a:spcAft>
                <a:spcPts val="600"/>
              </a:spcAft>
              <a:buFont typeface="Wingdings"/>
              <a:buChar char="ü"/>
            </a:pPr>
            <a:r>
              <a:rPr lang="en-GB" sz="1200" dirty="0">
                <a:latin typeface="Meiryo" panose="020B0604030504040204" pitchFamily="34" charset="-128"/>
                <a:ea typeface="Meiryo" panose="020B0604030504040204" pitchFamily="34" charset="-128"/>
                <a:cs typeface="Calibri"/>
              </a:rPr>
              <a:t>Standstill Period does not apply</a:t>
            </a:r>
          </a:p>
          <a:p>
            <a:pPr marL="457189" indent="-228594" algn="just">
              <a:lnSpc>
                <a:spcPct val="100000"/>
              </a:lnSpc>
              <a:spcBef>
                <a:spcPts val="600"/>
              </a:spcBef>
              <a:spcAft>
                <a:spcPts val="600"/>
              </a:spcAft>
              <a:buFont typeface="Wingdings"/>
              <a:buChar char="ü"/>
            </a:pPr>
            <a:r>
              <a:rPr lang="en-GB" sz="1200" dirty="0">
                <a:latin typeface="Meiryo" panose="020B0604030504040204" pitchFamily="34" charset="-128"/>
                <a:ea typeface="Meiryo" panose="020B0604030504040204" pitchFamily="34" charset="-128"/>
                <a:cs typeface="Calibri"/>
              </a:rPr>
              <a:t>Use of Bid-Securing and Performance Securing declarations instead of regular Bank Guarantees </a:t>
            </a:r>
            <a:endParaRPr lang="en-GB" sz="1200" dirty="0">
              <a:latin typeface="Meiryo" panose="020B0604030504040204" pitchFamily="34" charset="-128"/>
              <a:ea typeface="Meiryo" panose="020B0604030504040204" pitchFamily="34" charset="-128"/>
              <a:cs typeface="Calibri" panose="020F0502020204030204" pitchFamily="34" charset="0"/>
            </a:endParaRPr>
          </a:p>
          <a:p>
            <a:pPr marL="457189" indent="-228594" algn="just">
              <a:lnSpc>
                <a:spcPct val="100000"/>
              </a:lnSpc>
              <a:spcBef>
                <a:spcPts val="600"/>
              </a:spcBef>
              <a:spcAft>
                <a:spcPts val="600"/>
              </a:spcAft>
              <a:buFont typeface="Wingdings"/>
              <a:buChar char="ü"/>
            </a:pPr>
            <a:r>
              <a:rPr lang="en-GB" sz="1200" dirty="0">
                <a:latin typeface="Meiryo" panose="020B0604030504040204" pitchFamily="34" charset="-128"/>
                <a:ea typeface="Meiryo" panose="020B0604030504040204" pitchFamily="34" charset="-128"/>
                <a:cs typeface="Calibri"/>
              </a:rPr>
              <a:t>Slicing large packages into small lots where appropriate</a:t>
            </a:r>
          </a:p>
          <a:p>
            <a:pPr marL="457189" indent="-228594" algn="just">
              <a:lnSpc>
                <a:spcPct val="100000"/>
              </a:lnSpc>
              <a:spcBef>
                <a:spcPts val="600"/>
              </a:spcBef>
              <a:spcAft>
                <a:spcPts val="600"/>
              </a:spcAft>
              <a:buFont typeface="Wingdings"/>
              <a:buChar char="ü"/>
            </a:pPr>
            <a:r>
              <a:rPr lang="en-GB" sz="1200" dirty="0">
                <a:latin typeface="Meiryo" panose="020B0604030504040204" pitchFamily="34" charset="-128"/>
                <a:ea typeface="Meiryo" panose="020B0604030504040204" pitchFamily="34" charset="-128"/>
                <a:cs typeface="Calibri"/>
              </a:rPr>
              <a:t>Lowering the qualification requirements relating to turnover and similar experiences, as appropriate</a:t>
            </a:r>
          </a:p>
          <a:p>
            <a:pPr marL="457189" indent="-228594" algn="just">
              <a:lnSpc>
                <a:spcPct val="100000"/>
              </a:lnSpc>
              <a:spcBef>
                <a:spcPts val="600"/>
              </a:spcBef>
              <a:spcAft>
                <a:spcPts val="600"/>
              </a:spcAft>
              <a:buFont typeface="Wingdings"/>
              <a:buChar char="ü"/>
            </a:pPr>
            <a:r>
              <a:rPr lang="en-GB" sz="1200" dirty="0">
                <a:latin typeface="Meiryo" panose="020B0604030504040204" pitchFamily="34" charset="-128"/>
                <a:ea typeface="Meiryo" panose="020B0604030504040204" pitchFamily="34" charset="-128"/>
                <a:cs typeface="Calibri"/>
              </a:rPr>
              <a:t>Waiving the advance payment guarantee for advance payments up to 10% and increasing advance payments against the Bank guarantee (normally 40% and even higher for accelerated delivery)</a:t>
            </a:r>
            <a:endParaRPr lang="en-GB" sz="1600" dirty="0">
              <a:latin typeface="Calibri"/>
              <a:ea typeface="Meiryo" panose="020B0604030504040204" pitchFamily="34" charset="-128"/>
              <a:cs typeface="Calibri"/>
            </a:endParaRPr>
          </a:p>
          <a:p>
            <a:pPr marL="228595" indent="0" algn="just">
              <a:lnSpc>
                <a:spcPct val="100000"/>
              </a:lnSpc>
              <a:spcBef>
                <a:spcPts val="600"/>
              </a:spcBef>
              <a:spcAft>
                <a:spcPts val="600"/>
              </a:spcAft>
              <a:buNone/>
            </a:pPr>
            <a:endParaRPr lang="en-GB" sz="1600" i="1" dirty="0">
              <a:solidFill>
                <a:srgbClr val="0070C0"/>
              </a:solidFill>
              <a:latin typeface="Calibri"/>
              <a:ea typeface="Meiryo" panose="020B0604030504040204" pitchFamily="34" charset="-128"/>
              <a:cs typeface="Calibri"/>
            </a:endParaRPr>
          </a:p>
          <a:p>
            <a:pPr marL="228595" indent="0" algn="just">
              <a:lnSpc>
                <a:spcPct val="100000"/>
              </a:lnSpc>
              <a:spcBef>
                <a:spcPts val="600"/>
              </a:spcBef>
              <a:spcAft>
                <a:spcPts val="600"/>
              </a:spcAft>
              <a:buNone/>
            </a:pPr>
            <a:r>
              <a:rPr lang="en-GB" sz="1600" i="1" dirty="0">
                <a:solidFill>
                  <a:srgbClr val="0070C0"/>
                </a:solidFill>
                <a:latin typeface="Calibri"/>
                <a:ea typeface="Meiryo" panose="020B0604030504040204" pitchFamily="34" charset="-128"/>
                <a:cs typeface="Calibri"/>
              </a:rPr>
              <a:t>*The above list is not </a:t>
            </a:r>
            <a:r>
              <a:rPr lang="en-US" sz="1600" i="1" dirty="0">
                <a:solidFill>
                  <a:srgbClr val="0070C0"/>
                </a:solidFill>
                <a:latin typeface="Calibri"/>
                <a:ea typeface="Meiryo" panose="020B0604030504040204" pitchFamily="34" charset="-128"/>
                <a:cs typeface="Calibri"/>
              </a:rPr>
              <a:t>exhaustive and includes those procurement flexibilities that are relevant to bidders.</a:t>
            </a:r>
            <a:endParaRPr lang="en-GB" sz="2000" i="1" dirty="0">
              <a:solidFill>
                <a:srgbClr val="0070C0"/>
              </a:solidFill>
              <a:latin typeface="Meiryo" panose="020B0604030504040204" pitchFamily="34" charset="-128"/>
              <a:ea typeface="Meiryo" panose="020B0604030504040204" pitchFamily="34" charset="-128"/>
            </a:endParaRPr>
          </a:p>
        </p:txBody>
      </p:sp>
      <p:sp>
        <p:nvSpPr>
          <p:cNvPr id="2" name="TextBox 1">
            <a:extLst>
              <a:ext uri="{FF2B5EF4-FFF2-40B4-BE49-F238E27FC236}">
                <a16:creationId xmlns:a16="http://schemas.microsoft.com/office/drawing/2014/main" id="{C99E4414-A68E-3550-46BD-7C2BFDED1F78}"/>
              </a:ext>
            </a:extLst>
          </p:cNvPr>
          <p:cNvSpPr txBox="1"/>
          <p:nvPr/>
        </p:nvSpPr>
        <p:spPr>
          <a:xfrm>
            <a:off x="-1423" y="9851"/>
            <a:ext cx="12192000" cy="846386"/>
          </a:xfrm>
          <a:prstGeom prst="rect">
            <a:avLst/>
          </a:prstGeom>
          <a:solidFill>
            <a:schemeClr val="accent4">
              <a:lumMod val="90000"/>
              <a:lumOff val="10000"/>
            </a:schemeClr>
          </a:solidFill>
        </p:spPr>
        <p:txBody>
          <a:bodyPr wrap="square" rtlCol="0">
            <a:spAutoFit/>
          </a:bodyPr>
          <a:lstStyle/>
          <a:p>
            <a:pPr marL="0" marR="0" lvl="0" indent="0" algn="ctr" defTabSz="456727" rtl="0" eaLnBrk="1" fontAlgn="auto" latinLnBrk="0" hangingPunct="1">
              <a:lnSpc>
                <a:spcPct val="2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Meiryo" panose="020B0604030504040204" pitchFamily="34" charset="-128"/>
                <a:ea typeface="Meiryo" panose="020B0604030504040204" pitchFamily="34" charset="-128"/>
                <a:cs typeface="Arial"/>
              </a:rPr>
              <a:t>Specific Procurement Flexibilities</a:t>
            </a:r>
          </a:p>
        </p:txBody>
      </p:sp>
      <p:sp>
        <p:nvSpPr>
          <p:cNvPr id="5" name="Rectangle 4">
            <a:extLst>
              <a:ext uri="{FF2B5EF4-FFF2-40B4-BE49-F238E27FC236}">
                <a16:creationId xmlns:a16="http://schemas.microsoft.com/office/drawing/2014/main" id="{F05DFDE7-BF6F-4EF8-9B88-E3F14EB5A31C}"/>
              </a:ext>
            </a:extLst>
          </p:cNvPr>
          <p:cNvSpPr/>
          <p:nvPr/>
        </p:nvSpPr>
        <p:spPr>
          <a:xfrm>
            <a:off x="0" y="5592416"/>
            <a:ext cx="1967948" cy="1256443"/>
          </a:xfrm>
          <a:prstGeom prst="rect">
            <a:avLst/>
          </a:prstGeom>
          <a:blipFill dpi="0" rotWithShape="1">
            <a:blip r:embed="rId3">
              <a:alphaModFix amt="30000"/>
            </a:blip>
            <a:srcRect/>
            <a:stretch>
              <a:fillRect/>
            </a:stretch>
          </a:blipFill>
          <a:ln w="9525" cap="flat" cmpd="sng" algn="ctr">
            <a:noFill/>
            <a:prstDash val="solid"/>
          </a:ln>
          <a:effectLst/>
        </p:spPr>
        <p:txBody>
          <a:bodyPr lIns="91346" tIns="45673" rIns="91346" bIns="45673" rtlCol="0" anchor="ctr"/>
          <a:lstStyle/>
          <a:p>
            <a:pPr marL="0" marR="0" lvl="0" indent="0" algn="ctr" defTabSz="456733" rtl="0" eaLnBrk="1" fontAlgn="auto" latinLnBrk="0" hangingPunct="1">
              <a:lnSpc>
                <a:spcPct val="100000"/>
              </a:lnSpc>
              <a:spcBef>
                <a:spcPts val="0"/>
              </a:spcBef>
              <a:spcAft>
                <a:spcPts val="0"/>
              </a:spcAft>
              <a:buClrTx/>
              <a:buSzTx/>
              <a:buFontTx/>
              <a:buNone/>
              <a:tabLst/>
              <a:defRPr/>
            </a:pPr>
            <a:endParaRPr kumimoji="0" lang="en-US" sz="1801" b="0" i="0" u="none" strike="noStrike" kern="0" cap="none" spc="0" normalizeH="0" baseline="0" noProof="0" dirty="0">
              <a:ln>
                <a:noFill/>
              </a:ln>
              <a:solidFill>
                <a:prstClr val="white"/>
              </a:solidFill>
              <a:effectLst/>
              <a:uLnTx/>
              <a:uFillTx/>
              <a:latin typeface="Arial"/>
              <a:ea typeface="MS PGothic" panose="020B0600070205080204" pitchFamily="34" charset="-128"/>
              <a:cs typeface="Arial" panose="020B0604020202020204" pitchFamily="34" charset="0"/>
            </a:endParaRPr>
          </a:p>
        </p:txBody>
      </p:sp>
      <p:pic>
        <p:nvPicPr>
          <p:cNvPr id="6" name="Picture 5">
            <a:extLst>
              <a:ext uri="{FF2B5EF4-FFF2-40B4-BE49-F238E27FC236}">
                <a16:creationId xmlns:a16="http://schemas.microsoft.com/office/drawing/2014/main" id="{7694D76E-4F5B-C07F-C477-EA1B14BE68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83823" y="6304722"/>
            <a:ext cx="1655860" cy="329499"/>
          </a:xfrm>
          <a:prstGeom prst="rect">
            <a:avLst/>
          </a:prstGeom>
        </p:spPr>
      </p:pic>
    </p:spTree>
    <p:extLst>
      <p:ext uri="{BB962C8B-B14F-4D97-AF65-F5344CB8AC3E}">
        <p14:creationId xmlns:p14="http://schemas.microsoft.com/office/powerpoint/2010/main" val="21253364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87EE5-EE3B-5812-3DE3-8C59D48B01C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48C4F18-C8CE-9A29-0568-D011A2D0A84D}"/>
              </a:ext>
            </a:extLst>
          </p:cNvPr>
          <p:cNvSpPr txBox="1"/>
          <p:nvPr/>
        </p:nvSpPr>
        <p:spPr>
          <a:xfrm>
            <a:off x="0" y="-115152"/>
            <a:ext cx="12192000" cy="646331"/>
          </a:xfrm>
          <a:prstGeom prst="rect">
            <a:avLst/>
          </a:prstGeom>
          <a:solidFill>
            <a:schemeClr val="accent4">
              <a:lumMod val="90000"/>
              <a:lumOff val="10000"/>
            </a:schemeClr>
          </a:solidFill>
        </p:spPr>
        <p:txBody>
          <a:bodyPr wrap="square" rtlCol="0">
            <a:spAutoFit/>
          </a:bodyPr>
          <a:lstStyle>
            <a:defPPr>
              <a:defRPr lang="en-US"/>
            </a:defPPr>
            <a:lvl1pPr marR="0" lvl="0" indent="0" algn="ctr" fontAlgn="base">
              <a:lnSpc>
                <a:spcPct val="200000"/>
              </a:lnSpc>
              <a:spcBef>
                <a:spcPct val="0"/>
              </a:spcBef>
              <a:spcAft>
                <a:spcPct val="0"/>
              </a:spcAft>
              <a:buClrTx/>
              <a:buSzTx/>
              <a:buFontTx/>
              <a:buNone/>
              <a:tabLst/>
              <a:defRPr kumimoji="0" sz="2400" b="1" i="0" u="none" strike="noStrike" cap="none" spc="0" normalizeH="0" baseline="0">
                <a:ln>
                  <a:noFill/>
                </a:ln>
                <a:solidFill>
                  <a:schemeClr val="bg1"/>
                </a:solidFill>
                <a:effectLst/>
                <a:uLnTx/>
                <a:uFillTx/>
                <a:latin typeface="Century Gothic" panose="020B0502020202020204" pitchFamily="34" charset="0"/>
                <a:ea typeface="MS PGothic" panose="020B0600070205080204" pitchFamily="34" charset="-128"/>
                <a:cs typeface="Arial" panose="020B0604020202020204" pitchFamily="34" charset="0"/>
              </a:defRPr>
            </a:lvl1pPr>
          </a:lstStyle>
          <a:p>
            <a:pPr marL="0" marR="0" lvl="0" indent="0" algn="ctr" defTabSz="914400" rtl="0" eaLnBrk="1" fontAlgn="base" latinLnBrk="0" hangingPunct="1">
              <a:lnSpc>
                <a:spcPct val="200000"/>
              </a:lnSpc>
              <a:spcBef>
                <a:spcPct val="0"/>
              </a:spcBef>
              <a:spcAft>
                <a:spcPct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entury Gothic" panose="020B0502020202020204" pitchFamily="34" charset="0"/>
                <a:ea typeface="MS PGothic" panose="020B0600070205080204" pitchFamily="34" charset="-128"/>
                <a:cs typeface="Arial" panose="020B0604020202020204" pitchFamily="34" charset="0"/>
              </a:rPr>
              <a:t> </a:t>
            </a:r>
          </a:p>
        </p:txBody>
      </p:sp>
      <p:pic>
        <p:nvPicPr>
          <p:cNvPr id="2" name="Picture 1">
            <a:extLst>
              <a:ext uri="{FF2B5EF4-FFF2-40B4-BE49-F238E27FC236}">
                <a16:creationId xmlns:a16="http://schemas.microsoft.com/office/drawing/2014/main" id="{FAE94F15-4767-04BD-4DAC-6A27A277D3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1039106" y="3771459"/>
            <a:ext cx="1655860" cy="329499"/>
          </a:xfrm>
          <a:prstGeom prst="rect">
            <a:avLst/>
          </a:prstGeom>
        </p:spPr>
      </p:pic>
      <p:sp>
        <p:nvSpPr>
          <p:cNvPr id="13" name="Rectangle 5">
            <a:extLst>
              <a:ext uri="{FF2B5EF4-FFF2-40B4-BE49-F238E27FC236}">
                <a16:creationId xmlns:a16="http://schemas.microsoft.com/office/drawing/2014/main" id="{51CC65B2-FE72-38D7-FF79-24CB08F57C93}"/>
              </a:ext>
            </a:extLst>
          </p:cNvPr>
          <p:cNvSpPr>
            <a:spLocks noChangeArrowheads="1"/>
          </p:cNvSpPr>
          <p:nvPr/>
        </p:nvSpPr>
        <p:spPr bwMode="auto">
          <a:xfrm>
            <a:off x="662555" y="20365"/>
            <a:ext cx="1113926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prstClr val="white"/>
                </a:solidFill>
                <a:effectLst/>
                <a:uLnTx/>
                <a:uFillTx/>
                <a:latin typeface="Meiryo" panose="020B0604030504040204" pitchFamily="34" charset="-128"/>
                <a:ea typeface="Meiryo" panose="020B0604030504040204" pitchFamily="34" charset="-128"/>
                <a:cs typeface="+mn-cs"/>
              </a:rPr>
              <a:t>Major WB-financed Projects in Ukraine with Procurement Activities</a:t>
            </a:r>
          </a:p>
        </p:txBody>
      </p:sp>
      <p:graphicFrame>
        <p:nvGraphicFramePr>
          <p:cNvPr id="9" name="Table 8">
            <a:extLst>
              <a:ext uri="{FF2B5EF4-FFF2-40B4-BE49-F238E27FC236}">
                <a16:creationId xmlns:a16="http://schemas.microsoft.com/office/drawing/2014/main" id="{DE79EC60-490C-B43F-361A-62673D65C55F}"/>
              </a:ext>
            </a:extLst>
          </p:cNvPr>
          <p:cNvGraphicFramePr>
            <a:graphicFrameLocks noGrp="1"/>
          </p:cNvGraphicFramePr>
          <p:nvPr/>
        </p:nvGraphicFramePr>
        <p:xfrm>
          <a:off x="914400" y="770219"/>
          <a:ext cx="10220147" cy="5547217"/>
        </p:xfrm>
        <a:graphic>
          <a:graphicData uri="http://schemas.openxmlformats.org/drawingml/2006/table">
            <a:tbl>
              <a:tblPr/>
              <a:tblGrid>
                <a:gridCol w="776941">
                  <a:extLst>
                    <a:ext uri="{9D8B030D-6E8A-4147-A177-3AD203B41FA5}">
                      <a16:colId xmlns:a16="http://schemas.microsoft.com/office/drawing/2014/main" val="385805854"/>
                    </a:ext>
                  </a:extLst>
                </a:gridCol>
                <a:gridCol w="4211826">
                  <a:extLst>
                    <a:ext uri="{9D8B030D-6E8A-4147-A177-3AD203B41FA5}">
                      <a16:colId xmlns:a16="http://schemas.microsoft.com/office/drawing/2014/main" val="2984697350"/>
                    </a:ext>
                  </a:extLst>
                </a:gridCol>
                <a:gridCol w="5231380">
                  <a:extLst>
                    <a:ext uri="{9D8B030D-6E8A-4147-A177-3AD203B41FA5}">
                      <a16:colId xmlns:a16="http://schemas.microsoft.com/office/drawing/2014/main" val="3720406307"/>
                    </a:ext>
                  </a:extLst>
                </a:gridCol>
              </a:tblGrid>
              <a:tr h="368858">
                <a:tc>
                  <a:txBody>
                    <a:bodyPr/>
                    <a:lstStyle/>
                    <a:p>
                      <a:pPr algn="ctr" fontAlgn="t"/>
                      <a:r>
                        <a:rPr lang="en-US" sz="1400" b="1" i="0" u="none" strike="noStrike" dirty="0">
                          <a:effectLst/>
                          <a:latin typeface="Aptos Narrow" panose="020B0004020202020204" pitchFamily="34" charset="0"/>
                        </a:rPr>
                        <a:t>Project ID</a:t>
                      </a:r>
                    </a:p>
                  </a:txBody>
                  <a:tcPr marL="4763" marR="4763" marT="4763" marB="0">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2F2F2"/>
                    </a:solidFill>
                  </a:tcPr>
                </a:tc>
                <a:tc>
                  <a:txBody>
                    <a:bodyPr/>
                    <a:lstStyle/>
                    <a:p>
                      <a:pPr algn="ctr" fontAlgn="t"/>
                      <a:r>
                        <a:rPr lang="en-US" sz="1400" b="1" i="0" u="none" strike="noStrike" dirty="0">
                          <a:effectLst/>
                          <a:latin typeface="Aptos Narrow" panose="020B0004020202020204" pitchFamily="34" charset="0"/>
                        </a:rPr>
                        <a:t>Project Name</a:t>
                      </a:r>
                    </a:p>
                  </a:txBody>
                  <a:tcPr marL="4763" marR="4763" marT="4763" marB="0">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2F2F2"/>
                    </a:solidFill>
                  </a:tcPr>
                </a:tc>
                <a:tc>
                  <a:txBody>
                    <a:bodyPr/>
                    <a:lstStyle/>
                    <a:p>
                      <a:pPr algn="ctr" fontAlgn="t"/>
                      <a:r>
                        <a:rPr lang="en-US" sz="1400" b="1" i="0" u="none" strike="noStrike" dirty="0">
                          <a:effectLst/>
                          <a:latin typeface="Aptos Narrow" panose="020B0004020202020204" pitchFamily="34" charset="0"/>
                        </a:rPr>
                        <a:t>Procurement activities and plans</a:t>
                      </a:r>
                    </a:p>
                  </a:txBody>
                  <a:tcPr marL="4763" marR="4763" marT="4763" marB="0">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2F2F2"/>
                    </a:solidFill>
                  </a:tcPr>
                </a:tc>
                <a:extLst>
                  <a:ext uri="{0D108BD9-81ED-4DB2-BD59-A6C34878D82A}">
                    <a16:rowId xmlns:a16="http://schemas.microsoft.com/office/drawing/2014/main" val="261127904"/>
                  </a:ext>
                </a:extLst>
              </a:tr>
              <a:tr h="368858">
                <a:tc>
                  <a:txBody>
                    <a:bodyPr/>
                    <a:lstStyle/>
                    <a:p>
                      <a:pPr algn="ctr" rtl="0" fontAlgn="t"/>
                      <a:r>
                        <a:rPr lang="en-US" sz="1100" b="0" u="sng" strike="noStrike" dirty="0">
                          <a:solidFill>
                            <a:schemeClr val="tx1">
                              <a:lumMod val="75000"/>
                              <a:lumOff val="25000"/>
                            </a:schemeClr>
                          </a:solidFill>
                          <a:effectLst/>
                          <a:hlinkClick r:id="rId4">
                            <a:extLst>
                              <a:ext uri="{A12FA001-AC4F-418D-AE19-62706E023703}">
                                <ahyp:hlinkClr xmlns:ahyp="http://schemas.microsoft.com/office/drawing/2018/hyperlinkcolor" val="tx"/>
                              </a:ext>
                            </a:extLst>
                          </a:hlinkClick>
                        </a:rPr>
                        <a:t>P171050</a:t>
                      </a:r>
                      <a:endParaRPr lang="en-US" sz="1100" b="0" i="0" u="sng" strike="noStrike" dirty="0">
                        <a:solidFill>
                          <a:schemeClr val="tx1">
                            <a:lumMod val="75000"/>
                            <a:lumOff val="25000"/>
                          </a:schemeClr>
                        </a:solidFill>
                        <a:effectLst/>
                        <a:latin typeface="Segoe UI" panose="020B0502040204020203" pitchFamily="34" charset="0"/>
                      </a:endParaRP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t"/>
                      <a:r>
                        <a:rPr lang="en-US" sz="1200" b="0" i="0" u="none" strike="noStrike" dirty="0">
                          <a:effectLst/>
                          <a:latin typeface="Aptos Narrow" panose="020B0004020202020204" pitchFamily="34" charset="0"/>
                        </a:rPr>
                        <a:t>Ukraine Improving Higher Education for Results Project</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t"/>
                      <a:r>
                        <a:rPr lang="en-US" sz="1100" b="0" i="0" u="none" strike="noStrike" dirty="0">
                          <a:effectLst/>
                          <a:latin typeface="Aptos Narrow" panose="020B0004020202020204" pitchFamily="34" charset="0"/>
                        </a:rPr>
                        <a:t>Procurement of equipment, non-consulting and consulting services to support higher education reform. Procurement plan is available.</a:t>
                      </a:r>
                    </a:p>
                  </a:txBody>
                  <a:tcPr marL="4763" marR="4763" marT="4763" marB="0">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3362969728"/>
                  </a:ext>
                </a:extLst>
              </a:tr>
              <a:tr h="368858">
                <a:tc>
                  <a:txBody>
                    <a:bodyPr/>
                    <a:lstStyle/>
                    <a:p>
                      <a:pPr algn="ctr" rtl="0" fontAlgn="t"/>
                      <a:r>
                        <a:rPr lang="en-US" sz="1100" b="0" u="sng" strike="noStrike" dirty="0">
                          <a:solidFill>
                            <a:schemeClr val="tx1">
                              <a:lumMod val="75000"/>
                              <a:lumOff val="25000"/>
                            </a:schemeClr>
                          </a:solidFill>
                          <a:effectLst/>
                          <a:hlinkClick r:id="rId5">
                            <a:extLst>
                              <a:ext uri="{A12FA001-AC4F-418D-AE19-62706E023703}">
                                <ahyp:hlinkClr xmlns:ahyp="http://schemas.microsoft.com/office/drawing/2018/hyperlinkcolor" val="tx"/>
                              </a:ext>
                            </a:extLst>
                          </a:hlinkClick>
                        </a:rPr>
                        <a:t>P176114</a:t>
                      </a:r>
                      <a:endParaRPr lang="en-US" sz="1100" b="0" i="0" u="sng" strike="noStrike" dirty="0">
                        <a:solidFill>
                          <a:schemeClr val="tx1">
                            <a:lumMod val="75000"/>
                            <a:lumOff val="25000"/>
                          </a:schemeClr>
                        </a:solidFill>
                        <a:effectLst/>
                        <a:latin typeface="Segoe UI" panose="020B0502040204020203" pitchFamily="34" charset="0"/>
                      </a:endParaRP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t"/>
                      <a:r>
                        <a:rPr lang="en-US" sz="1200" b="0" i="0" u="none" strike="noStrike" dirty="0">
                          <a:effectLst/>
                          <a:latin typeface="Aptos Narrow" panose="020B0004020202020204" pitchFamily="34" charset="0"/>
                        </a:rPr>
                        <a:t>Improving Power System Resilience for European Power Grid Integration</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t"/>
                      <a:r>
                        <a:rPr lang="en-US" sz="1100" b="0" i="0" u="none" strike="noStrike" dirty="0">
                          <a:effectLst/>
                          <a:latin typeface="Aptos Narrow" panose="020B0004020202020204" pitchFamily="34" charset="0"/>
                        </a:rPr>
                        <a:t>Procurement of large turbine and generator for Hydropower Plant and procurement of battery energy storage systems (BESS) with solar power plants (PV)</a:t>
                      </a:r>
                    </a:p>
                  </a:txBody>
                  <a:tcPr marL="4763" marR="4763" marT="4763" marB="0">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111330346"/>
                  </a:ext>
                </a:extLst>
              </a:tr>
              <a:tr h="368858">
                <a:tc>
                  <a:txBody>
                    <a:bodyPr/>
                    <a:lstStyle/>
                    <a:p>
                      <a:pPr algn="ctr" rtl="0" fontAlgn="t"/>
                      <a:r>
                        <a:rPr lang="en-US" sz="1100" b="0" u="sng" strike="noStrike" dirty="0">
                          <a:solidFill>
                            <a:schemeClr val="tx1">
                              <a:lumMod val="75000"/>
                              <a:lumOff val="25000"/>
                            </a:schemeClr>
                          </a:solidFill>
                          <a:effectLst/>
                          <a:hlinkClick r:id="rId6">
                            <a:extLst>
                              <a:ext uri="{A12FA001-AC4F-418D-AE19-62706E023703}">
                                <ahyp:hlinkClr xmlns:ahyp="http://schemas.microsoft.com/office/drawing/2018/hyperlinkcolor" val="tx"/>
                              </a:ext>
                            </a:extLst>
                          </a:hlinkClick>
                        </a:rPr>
                        <a:t>P180245</a:t>
                      </a:r>
                      <a:endParaRPr lang="en-US" sz="1100" b="0" i="0" u="sng" strike="noStrike" dirty="0">
                        <a:solidFill>
                          <a:schemeClr val="tx1">
                            <a:lumMod val="75000"/>
                            <a:lumOff val="25000"/>
                          </a:schemeClr>
                        </a:solidFill>
                        <a:effectLst/>
                        <a:latin typeface="Segoe UI" panose="020B0502040204020203" pitchFamily="34" charset="0"/>
                      </a:endParaRP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t"/>
                      <a:r>
                        <a:rPr lang="en-US" sz="1200" b="0" i="0" u="none" strike="noStrike" dirty="0">
                          <a:effectLst/>
                          <a:latin typeface="Aptos Narrow" panose="020B0004020202020204" pitchFamily="34" charset="0"/>
                        </a:rPr>
                        <a:t>Health Enhancement And Lifesaving (HEAL) Ukraine Project</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t"/>
                      <a:r>
                        <a:rPr lang="en-US" sz="1100" b="0" i="0" u="none" strike="noStrike" dirty="0">
                          <a:effectLst/>
                          <a:latin typeface="Aptos Narrow" panose="020B0004020202020204" pitchFamily="34" charset="0"/>
                        </a:rPr>
                        <a:t>Procurement activities include equipment, development of designs and rehabilitation works for health care facilities. </a:t>
                      </a:r>
                    </a:p>
                  </a:txBody>
                  <a:tcPr marL="4763" marR="4763" marT="4763" marB="0">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3302722600"/>
                  </a:ext>
                </a:extLst>
              </a:tr>
              <a:tr h="380703">
                <a:tc>
                  <a:txBody>
                    <a:bodyPr/>
                    <a:lstStyle/>
                    <a:p>
                      <a:pPr algn="ctr" rtl="0" fontAlgn="t"/>
                      <a:r>
                        <a:rPr lang="en-US" sz="1100" b="0" u="sng" strike="noStrike" dirty="0">
                          <a:solidFill>
                            <a:schemeClr val="tx1">
                              <a:lumMod val="75000"/>
                              <a:lumOff val="25000"/>
                            </a:schemeClr>
                          </a:solidFill>
                          <a:effectLst/>
                          <a:hlinkClick r:id="rId7">
                            <a:extLst>
                              <a:ext uri="{A12FA001-AC4F-418D-AE19-62706E023703}">
                                <ahyp:hlinkClr xmlns:ahyp="http://schemas.microsoft.com/office/drawing/2018/hyperlinkcolor" val="tx"/>
                              </a:ext>
                            </a:extLst>
                          </a:hlinkClick>
                        </a:rPr>
                        <a:t>P180318</a:t>
                      </a:r>
                      <a:endParaRPr lang="en-US" sz="1100" b="0" i="0" u="sng" strike="noStrike" dirty="0">
                        <a:solidFill>
                          <a:schemeClr val="tx1">
                            <a:lumMod val="75000"/>
                            <a:lumOff val="25000"/>
                          </a:schemeClr>
                        </a:solidFill>
                        <a:effectLst/>
                        <a:latin typeface="Segoe UI" panose="020B0502040204020203" pitchFamily="34" charset="0"/>
                      </a:endParaRP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t"/>
                      <a:r>
                        <a:rPr lang="en-US" sz="1200" b="0" i="0" u="none" strike="noStrike" dirty="0">
                          <a:effectLst/>
                          <a:latin typeface="Aptos Narrow" panose="020B0004020202020204" pitchFamily="34" charset="0"/>
                        </a:rPr>
                        <a:t>Repairing Essential Logistics Infrastructure &amp; Network Connectivity Project (RELINC)</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t"/>
                      <a:r>
                        <a:rPr lang="en-US" sz="1100" b="0" i="0" u="none" strike="noStrike" dirty="0">
                          <a:effectLst/>
                          <a:latin typeface="Aptos Narrow" panose="020B0004020202020204" pitchFamily="34" charset="0"/>
                        </a:rPr>
                        <a:t>Procurement of tugs, port vessels and portal cranes for Ukraine Sea Port Agency (USPA); consultancy services for preparation of designs and estimates for road construction for Road Agency</a:t>
                      </a:r>
                    </a:p>
                  </a:txBody>
                  <a:tcPr marL="4763" marR="4763" marT="4763" marB="0">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2665696390"/>
                  </a:ext>
                </a:extLst>
              </a:tr>
              <a:tr h="342179">
                <a:tc>
                  <a:txBody>
                    <a:bodyPr/>
                    <a:lstStyle/>
                    <a:p>
                      <a:pPr algn="ctr" rtl="0" fontAlgn="t"/>
                      <a:r>
                        <a:rPr lang="en-US" sz="1100" b="0" u="sng" strike="noStrike" dirty="0">
                          <a:solidFill>
                            <a:schemeClr val="tx1">
                              <a:lumMod val="75000"/>
                              <a:lumOff val="25000"/>
                            </a:schemeClr>
                          </a:solidFill>
                          <a:effectLst/>
                          <a:hlinkClick r:id="rId8">
                            <a:extLst>
                              <a:ext uri="{A12FA001-AC4F-418D-AE19-62706E023703}">
                                <ahyp:hlinkClr xmlns:ahyp="http://schemas.microsoft.com/office/drawing/2018/hyperlinkcolor" val="tx"/>
                              </a:ext>
                            </a:extLst>
                          </a:hlinkClick>
                        </a:rPr>
                        <a:t>P180332</a:t>
                      </a:r>
                      <a:endParaRPr lang="en-US" sz="1100" b="0" i="0" u="sng" strike="noStrike" dirty="0">
                        <a:solidFill>
                          <a:schemeClr val="tx1">
                            <a:lumMod val="75000"/>
                            <a:lumOff val="25000"/>
                          </a:schemeClr>
                        </a:solidFill>
                        <a:effectLst/>
                        <a:latin typeface="Segoe UI" panose="020B0502040204020203" pitchFamily="34" charset="0"/>
                      </a:endParaRP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t"/>
                      <a:r>
                        <a:rPr lang="en-US" sz="1200" b="0" i="0" u="none" strike="noStrike" dirty="0">
                          <a:effectLst/>
                          <a:latin typeface="Aptos Narrow" panose="020B0004020202020204" pitchFamily="34" charset="0"/>
                        </a:rPr>
                        <a:t>Restoration Project of Winterization and Energy Resources (REPOWER)</a:t>
                      </a:r>
                    </a:p>
                    <a:p>
                      <a:pPr algn="l" fontAlgn="t"/>
                      <a:endParaRPr lang="en-US" sz="1200" b="0" i="0" u="none" strike="noStrike" dirty="0">
                        <a:effectLst/>
                        <a:latin typeface="Aptos Narrow" panose="020B0004020202020204" pitchFamily="34" charset="0"/>
                      </a:endParaRP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t"/>
                      <a:r>
                        <a:rPr lang="en-US" sz="1100" b="0" i="0" u="none" strike="noStrike" dirty="0">
                          <a:effectLst/>
                          <a:latin typeface="Aptos Narrow" panose="020B0004020202020204" pitchFamily="34" charset="0"/>
                        </a:rPr>
                        <a:t>Procurement of wheeled machinery (truck-mounted aerial platforms, crew carrier trucks, </a:t>
                      </a:r>
                      <a:r>
                        <a:rPr lang="en-US" sz="1100" b="0" i="0" u="none" strike="noStrike" dirty="0" err="1">
                          <a:effectLst/>
                          <a:latin typeface="Aptos Narrow" panose="020B0004020202020204" pitchFamily="34" charset="0"/>
                        </a:rPr>
                        <a:t>etc</a:t>
                      </a:r>
                      <a:r>
                        <a:rPr lang="en-US" sz="1100" b="0" i="0" u="none" strike="noStrike" dirty="0">
                          <a:effectLst/>
                          <a:latin typeface="Aptos Narrow" panose="020B0004020202020204" pitchFamily="34" charset="0"/>
                        </a:rPr>
                        <a:t>)</a:t>
                      </a:r>
                    </a:p>
                  </a:txBody>
                  <a:tcPr marL="4763" marR="4763" marT="4763" marB="0">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1144819928"/>
                  </a:ext>
                </a:extLst>
              </a:tr>
              <a:tr h="368858">
                <a:tc>
                  <a:txBody>
                    <a:bodyPr/>
                    <a:lstStyle/>
                    <a:p>
                      <a:pPr algn="ctr" rtl="0" fontAlgn="t"/>
                      <a:r>
                        <a:rPr lang="en-US" sz="1100" b="0" u="sng" strike="noStrike" dirty="0">
                          <a:solidFill>
                            <a:schemeClr val="tx1">
                              <a:lumMod val="75000"/>
                              <a:lumOff val="25000"/>
                            </a:schemeClr>
                          </a:solidFill>
                          <a:effectLst/>
                          <a:hlinkClick r:id="rId9">
                            <a:extLst>
                              <a:ext uri="{A12FA001-AC4F-418D-AE19-62706E023703}">
                                <ahyp:hlinkClr xmlns:ahyp="http://schemas.microsoft.com/office/drawing/2018/hyperlinkcolor" val="tx"/>
                              </a:ext>
                            </a:extLst>
                          </a:hlinkClick>
                        </a:rPr>
                        <a:t>P181200</a:t>
                      </a:r>
                      <a:endParaRPr lang="en-US" sz="1100" b="0" i="0" u="sng" strike="noStrike" dirty="0">
                        <a:solidFill>
                          <a:schemeClr val="tx1">
                            <a:lumMod val="75000"/>
                            <a:lumOff val="25000"/>
                          </a:schemeClr>
                        </a:solidFill>
                        <a:effectLst/>
                        <a:latin typeface="Segoe UI" panose="020B0502040204020203" pitchFamily="34" charset="0"/>
                      </a:endParaRP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t"/>
                      <a:r>
                        <a:rPr lang="en-US" sz="1200" b="0" i="0" u="none" strike="noStrike" dirty="0">
                          <a:effectLst/>
                          <a:latin typeface="Aptos Narrow" panose="020B0004020202020204" pitchFamily="34" charset="0"/>
                        </a:rPr>
                        <a:t>Housing Repair for People's Empowerment Project  (HOPE)</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t"/>
                      <a:r>
                        <a:rPr lang="en-US" sz="1100" b="0" i="0" u="none" strike="noStrike">
                          <a:effectLst/>
                          <a:latin typeface="Aptos Narrow" panose="020B0004020202020204" pitchFamily="34" charset="0"/>
                        </a:rPr>
                        <a:t>Procurement activities will include the development of designs and capital repair of partially damaged Multi-Family Buildings</a:t>
                      </a:r>
                    </a:p>
                  </a:txBody>
                  <a:tcPr marL="4763" marR="4763" marT="4763" marB="0">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1250908139"/>
                  </a:ext>
                </a:extLst>
              </a:tr>
              <a:tr h="737715">
                <a:tc>
                  <a:txBody>
                    <a:bodyPr/>
                    <a:lstStyle/>
                    <a:p>
                      <a:pPr algn="ctr" rtl="0" fontAlgn="t"/>
                      <a:r>
                        <a:rPr lang="en-US" sz="1100" b="0" u="sng" strike="noStrike" dirty="0">
                          <a:solidFill>
                            <a:schemeClr val="tx1">
                              <a:lumMod val="75000"/>
                              <a:lumOff val="25000"/>
                            </a:schemeClr>
                          </a:solidFill>
                          <a:effectLst/>
                          <a:hlinkClick r:id="rId10">
                            <a:extLst>
                              <a:ext uri="{A12FA001-AC4F-418D-AE19-62706E023703}">
                                <ahyp:hlinkClr xmlns:ahyp="http://schemas.microsoft.com/office/drawing/2018/hyperlinkcolor" val="tx"/>
                              </a:ext>
                            </a:extLst>
                          </a:hlinkClick>
                        </a:rPr>
                        <a:t>P504171</a:t>
                      </a:r>
                      <a:endParaRPr lang="en-US" sz="1100" b="0" i="0" u="sng" strike="noStrike" dirty="0">
                        <a:solidFill>
                          <a:schemeClr val="tx1">
                            <a:lumMod val="75000"/>
                            <a:lumOff val="25000"/>
                          </a:schemeClr>
                        </a:solidFill>
                        <a:effectLst/>
                        <a:latin typeface="Segoe UI" panose="020B0502040204020203" pitchFamily="34" charset="0"/>
                      </a:endParaRP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t"/>
                      <a:r>
                        <a:rPr lang="en-US" sz="1200" b="0" i="0" u="none" strike="noStrike" dirty="0">
                          <a:effectLst/>
                          <a:latin typeface="Aptos Narrow" panose="020B0004020202020204" pitchFamily="34" charset="0"/>
                        </a:rPr>
                        <a:t>Lifting Education Access and Resilience in times of Need in Ukraine Program (LEARN)</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t"/>
                      <a:r>
                        <a:rPr lang="en-US" sz="1100" b="0" i="0" u="none" strike="noStrike" dirty="0">
                          <a:effectLst/>
                          <a:latin typeface="Aptos Narrow" panose="020B0004020202020204" pitchFamily="34" charset="0"/>
                        </a:rPr>
                        <a:t>Procurement activities will include the development and supply of learning materials, equipment for the improvement of learning environment, consulting services for the strengthening of institutional capacity, services of independent verification agency  and hiring individual consultants to support the secondary education reform</a:t>
                      </a:r>
                    </a:p>
                  </a:txBody>
                  <a:tcPr marL="4763" marR="4763" marT="4763" marB="0">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663677040"/>
                  </a:ext>
                </a:extLst>
              </a:tr>
              <a:tr h="368858">
                <a:tc>
                  <a:txBody>
                    <a:bodyPr/>
                    <a:lstStyle/>
                    <a:p>
                      <a:pPr algn="ctr" rtl="0" fontAlgn="t"/>
                      <a:r>
                        <a:rPr lang="en-US" sz="1100" b="0" u="sng" strike="noStrike" dirty="0">
                          <a:solidFill>
                            <a:schemeClr val="tx1">
                              <a:lumMod val="75000"/>
                              <a:lumOff val="25000"/>
                            </a:schemeClr>
                          </a:solidFill>
                          <a:effectLst/>
                          <a:hlinkClick r:id="rId11">
                            <a:extLst>
                              <a:ext uri="{A12FA001-AC4F-418D-AE19-62706E023703}">
                                <ahyp:hlinkClr xmlns:ahyp="http://schemas.microsoft.com/office/drawing/2018/hyperlinkcolor" val="tx"/>
                              </a:ext>
                            </a:extLst>
                          </a:hlinkClick>
                        </a:rPr>
                        <a:t>P505616</a:t>
                      </a:r>
                      <a:endParaRPr lang="en-US" sz="1100" b="0" i="0" u="sng" strike="noStrike" dirty="0">
                        <a:solidFill>
                          <a:schemeClr val="tx1">
                            <a:lumMod val="75000"/>
                            <a:lumOff val="25000"/>
                          </a:schemeClr>
                        </a:solidFill>
                        <a:effectLst/>
                        <a:latin typeface="Segoe UI" panose="020B0502040204020203" pitchFamily="34" charset="0"/>
                      </a:endParaRP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t"/>
                      <a:r>
                        <a:rPr lang="en-US" sz="1200" b="0" i="0" u="none" strike="noStrike" dirty="0">
                          <a:effectLst/>
                          <a:latin typeface="Aptos Narrow" panose="020B0004020202020204" pitchFamily="34" charset="0"/>
                        </a:rPr>
                        <a:t>Resilient, Inclusive and Sustainable Enterprise Program for Results (RISE)</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t"/>
                      <a:r>
                        <a:rPr lang="en-US" sz="1100" b="0" i="0" u="none" strike="noStrike" dirty="0">
                          <a:effectLst/>
                          <a:latin typeface="Aptos Narrow" panose="020B0004020202020204" pitchFamily="34" charset="0"/>
                        </a:rPr>
                        <a:t>Multiple consulting services (IT, capacity building focusing on SMEs, </a:t>
                      </a:r>
                      <a:r>
                        <a:rPr lang="en-US" sz="1100" b="0" i="0" u="none" strike="noStrike" dirty="0" err="1">
                          <a:effectLst/>
                          <a:latin typeface="Aptos Narrow" panose="020B0004020202020204" pitchFamily="34" charset="0"/>
                        </a:rPr>
                        <a:t>etc</a:t>
                      </a:r>
                      <a:r>
                        <a:rPr lang="en-US" sz="1100" b="0" i="0" u="none" strike="noStrike" dirty="0">
                          <a:effectLst/>
                          <a:latin typeface="Aptos Narrow" panose="020B0004020202020204" pitchFamily="34" charset="0"/>
                        </a:rPr>
                        <a:t>) to support achievement of results identified under </a:t>
                      </a:r>
                      <a:r>
                        <a:rPr lang="en-US" sz="1100" b="0" i="0" u="none" strike="noStrike" dirty="0" err="1">
                          <a:effectLst/>
                          <a:latin typeface="Aptos Narrow" panose="020B0004020202020204" pitchFamily="34" charset="0"/>
                        </a:rPr>
                        <a:t>PforR</a:t>
                      </a:r>
                      <a:r>
                        <a:rPr lang="en-US" sz="1100" b="0" i="0" u="none" strike="noStrike" dirty="0">
                          <a:effectLst/>
                          <a:latin typeface="Aptos Narrow" panose="020B0004020202020204" pitchFamily="34" charset="0"/>
                        </a:rPr>
                        <a:t> component</a:t>
                      </a:r>
                    </a:p>
                  </a:txBody>
                  <a:tcPr marL="4763" marR="4763" marT="4763" marB="0">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3940228718"/>
                  </a:ext>
                </a:extLst>
              </a:tr>
              <a:tr h="424662">
                <a:tc>
                  <a:txBody>
                    <a:bodyPr/>
                    <a:lstStyle/>
                    <a:p>
                      <a:pPr algn="ctr" rtl="0" fontAlgn="t"/>
                      <a:r>
                        <a:rPr lang="en-US" sz="1100" b="0" u="sng" strike="noStrike" dirty="0">
                          <a:solidFill>
                            <a:schemeClr val="tx1">
                              <a:lumMod val="75000"/>
                              <a:lumOff val="25000"/>
                            </a:schemeClr>
                          </a:solidFill>
                          <a:effectLst/>
                          <a:hlinkClick r:id="rId12">
                            <a:extLst>
                              <a:ext uri="{A12FA001-AC4F-418D-AE19-62706E023703}">
                                <ahyp:hlinkClr xmlns:ahyp="http://schemas.microsoft.com/office/drawing/2018/hyperlinkcolor" val="tx"/>
                              </a:ext>
                            </a:extLst>
                          </a:hlinkClick>
                        </a:rPr>
                        <a:t>P506083</a:t>
                      </a:r>
                      <a:endParaRPr lang="en-US" sz="1100" b="0" i="0" u="sng" strike="noStrike" dirty="0">
                        <a:solidFill>
                          <a:schemeClr val="tx1">
                            <a:lumMod val="75000"/>
                            <a:lumOff val="25000"/>
                          </a:schemeClr>
                        </a:solidFill>
                        <a:effectLst/>
                        <a:latin typeface="Segoe UI" panose="020B0502040204020203" pitchFamily="34" charset="0"/>
                      </a:endParaRP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t"/>
                      <a:r>
                        <a:rPr lang="en-US" sz="1200" b="0" i="0" u="none" strike="noStrike" dirty="0">
                          <a:effectLst/>
                          <a:latin typeface="Aptos Narrow" panose="020B0004020202020204" pitchFamily="34" charset="0"/>
                        </a:rPr>
                        <a:t>Transforming Healthcare through Reform and Investments in Efficiency (THRIVE)</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t"/>
                      <a:r>
                        <a:rPr lang="en-US" sz="1100" b="0" i="0" u="none" strike="noStrike" dirty="0">
                          <a:effectLst/>
                          <a:latin typeface="Aptos Narrow" panose="020B0004020202020204" pitchFamily="34" charset="0"/>
                        </a:rPr>
                        <a:t>Procurement activities will include vehicles, IT equipment and consulting services to support the National Health Service of Ukraine</a:t>
                      </a:r>
                    </a:p>
                  </a:txBody>
                  <a:tcPr marL="4763" marR="4763" marT="4763" marB="0">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614410907"/>
                  </a:ext>
                </a:extLst>
              </a:tr>
              <a:tr h="553638">
                <a:tc>
                  <a:txBody>
                    <a:bodyPr/>
                    <a:lstStyle/>
                    <a:p>
                      <a:pPr algn="ctr" rtl="0" fontAlgn="t"/>
                      <a:r>
                        <a:rPr lang="en-US" sz="1100" b="0" u="sng" strike="noStrike" dirty="0">
                          <a:solidFill>
                            <a:schemeClr val="tx1">
                              <a:lumMod val="75000"/>
                              <a:lumOff val="25000"/>
                            </a:schemeClr>
                          </a:solidFill>
                          <a:effectLst/>
                          <a:hlinkClick r:id="rId13">
                            <a:extLst>
                              <a:ext uri="{A12FA001-AC4F-418D-AE19-62706E023703}">
                                <ahyp:hlinkClr xmlns:ahyp="http://schemas.microsoft.com/office/drawing/2018/hyperlinkcolor" val="tx"/>
                              </a:ext>
                            </a:extLst>
                          </a:hlinkClick>
                        </a:rPr>
                        <a:t>P506476</a:t>
                      </a:r>
                      <a:endParaRPr lang="en-US" sz="1100" b="0" i="0" u="sng" strike="noStrike" dirty="0">
                        <a:solidFill>
                          <a:schemeClr val="tx1">
                            <a:lumMod val="75000"/>
                            <a:lumOff val="25000"/>
                          </a:schemeClr>
                        </a:solidFill>
                        <a:effectLst/>
                        <a:latin typeface="Segoe UI" panose="020B0502040204020203" pitchFamily="34" charset="0"/>
                      </a:endParaRP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t"/>
                      <a:r>
                        <a:rPr lang="en-US" sz="1200" b="0" i="0" u="none" strike="noStrike" dirty="0">
                          <a:effectLst/>
                          <a:latin typeface="Aptos Narrow" panose="020B0004020202020204" pitchFamily="34" charset="0"/>
                        </a:rPr>
                        <a:t>Strengthening Government Capacity for Fiscal Reform Implementation (STRONG)</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t"/>
                      <a:r>
                        <a:rPr lang="en-US" sz="1100" b="0" i="0" u="none" strike="noStrike" dirty="0">
                          <a:effectLst/>
                          <a:latin typeface="Aptos Narrow" panose="020B0004020202020204" pitchFamily="34" charset="0"/>
                        </a:rPr>
                        <a:t>Multiple consulting services focusing on Public Investment Management system reforms, urban planning, fiscal governance, compliance in revenue administration, stakeholder engagement and policy analysis</a:t>
                      </a:r>
                    </a:p>
                  </a:txBody>
                  <a:tcPr marL="4763" marR="4763" marT="4763" marB="0">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3583727342"/>
                  </a:ext>
                </a:extLst>
              </a:tr>
              <a:tr h="553638">
                <a:tc>
                  <a:txBody>
                    <a:bodyPr/>
                    <a:lstStyle/>
                    <a:p>
                      <a:pPr marL="0" algn="ctr" defTabSz="914400" rtl="0" eaLnBrk="1" fontAlgn="t" latinLnBrk="0" hangingPunct="1"/>
                      <a:r>
                        <a:rPr lang="en-US" sz="1100" b="0" u="sng" strike="noStrike" kern="1200" dirty="0">
                          <a:solidFill>
                            <a:schemeClr val="tx1">
                              <a:lumMod val="75000"/>
                              <a:lumOff val="25000"/>
                            </a:schemeClr>
                          </a:solidFill>
                          <a:effectLst/>
                          <a:latin typeface="+mn-lt"/>
                          <a:ea typeface="+mn-ea"/>
                          <a:cs typeface="+mn-cs"/>
                          <a:hlinkClick r:id="rId14">
                            <a:extLst>
                              <a:ext uri="{A12FA001-AC4F-418D-AE19-62706E023703}">
                                <ahyp:hlinkClr xmlns:ahyp="http://schemas.microsoft.com/office/drawing/2018/hyperlinkcolor" val="tx"/>
                              </a:ext>
                            </a:extLst>
                          </a:hlinkClick>
                        </a:rPr>
                        <a:t>P504999</a:t>
                      </a:r>
                      <a:endParaRPr lang="en-US" sz="1100" b="0" u="sng" strike="noStrike" kern="1200" dirty="0">
                        <a:solidFill>
                          <a:schemeClr val="tx1">
                            <a:lumMod val="75000"/>
                            <a:lumOff val="25000"/>
                          </a:schemeClr>
                        </a:solidFill>
                        <a:effectLst/>
                        <a:latin typeface="+mn-lt"/>
                        <a:ea typeface="+mn-ea"/>
                        <a:cs typeface="+mn-cs"/>
                      </a:endParaRP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t"/>
                      <a:r>
                        <a:rPr lang="en-US" sz="1200" b="0" i="0" u="none" strike="noStrike" dirty="0">
                          <a:effectLst/>
                          <a:latin typeface="Aptos Narrow" panose="020B0004020202020204" pitchFamily="34" charset="0"/>
                        </a:rPr>
                        <a:t>Delivering Resilient Infrastructure In Vulnerable Environments In Ukraine (DRIVE)</a:t>
                      </a:r>
                    </a:p>
                  </a:txBody>
                  <a:tcPr marL="4763" marR="4763" marT="4763"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t"/>
                      <a:r>
                        <a:rPr lang="en-US" sz="1100" b="0" i="0" u="none" strike="noStrike" dirty="0">
                          <a:effectLst/>
                          <a:latin typeface="Aptos Narrow" panose="020B0004020202020204" pitchFamily="34" charset="0"/>
                        </a:rPr>
                        <a:t>Consulting services for preparation of road construction designs, climate resilience, gender surveys, training, </a:t>
                      </a:r>
                      <a:r>
                        <a:rPr lang="en-US" sz="1100" b="0" i="0" u="none" strike="noStrike" dirty="0" err="1">
                          <a:effectLst/>
                          <a:latin typeface="Aptos Narrow" panose="020B0004020202020204" pitchFamily="34" charset="0"/>
                        </a:rPr>
                        <a:t>etc</a:t>
                      </a:r>
                      <a:r>
                        <a:rPr lang="en-US" sz="1100" b="0" i="0" u="none" strike="noStrike" dirty="0">
                          <a:effectLst/>
                          <a:latin typeface="Aptos Narrow" panose="020B0004020202020204" pitchFamily="34" charset="0"/>
                        </a:rPr>
                        <a:t> and reconstruction and capital repair of M-07 road Kyiv-Kovel-</a:t>
                      </a:r>
                      <a:r>
                        <a:rPr lang="en-US" sz="1100" b="0" i="0" u="none" strike="noStrike" dirty="0" err="1">
                          <a:effectLst/>
                          <a:latin typeface="Aptos Narrow" panose="020B0004020202020204" pitchFamily="34" charset="0"/>
                        </a:rPr>
                        <a:t>Yahotyn</a:t>
                      </a:r>
                      <a:endParaRPr lang="en-US" sz="1100" b="0" i="0" u="none" strike="noStrike" dirty="0">
                        <a:effectLst/>
                        <a:latin typeface="Aptos Narrow" panose="020B0004020202020204" pitchFamily="34" charset="0"/>
                      </a:endParaRPr>
                    </a:p>
                  </a:txBody>
                  <a:tcPr marL="4763" marR="4763" marT="4763" marB="0">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95353170"/>
                  </a:ext>
                </a:extLst>
              </a:tr>
            </a:tbl>
          </a:graphicData>
        </a:graphic>
      </p:graphicFrame>
    </p:spTree>
    <p:extLst>
      <p:ext uri="{BB962C8B-B14F-4D97-AF65-F5344CB8AC3E}">
        <p14:creationId xmlns:p14="http://schemas.microsoft.com/office/powerpoint/2010/main" val="31174504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B304CB0-FAB6-EEDE-FA74-49B0742AD748}"/>
              </a:ext>
            </a:extLst>
          </p:cNvPr>
          <p:cNvSpPr txBox="1"/>
          <p:nvPr/>
        </p:nvSpPr>
        <p:spPr>
          <a:xfrm>
            <a:off x="356685" y="922326"/>
            <a:ext cx="11089942" cy="646331"/>
          </a:xfrm>
          <a:prstGeom prst="rect">
            <a:avLst/>
          </a:prstGeom>
          <a:noFill/>
        </p:spPr>
        <p:txBody>
          <a:bodyPr wrap="square">
            <a:spAutoFit/>
          </a:bodyPr>
          <a:lstStyle>
            <a:defPPr>
              <a:defRPr lang="en-US"/>
            </a:defPPr>
            <a:lvl1pPr marR="0" lvl="0" indent="0" defTabSz="755650" fontAlgn="auto">
              <a:lnSpc>
                <a:spcPct val="100000"/>
              </a:lnSpc>
              <a:spcBef>
                <a:spcPct val="0"/>
              </a:spcBef>
              <a:spcAft>
                <a:spcPct val="35000"/>
              </a:spcAft>
              <a:buClrTx/>
              <a:buSzTx/>
              <a:buFontTx/>
              <a:buNone/>
              <a:tabLst/>
              <a:defRPr kumimoji="0" b="1" i="0" u="none" strike="noStrike" cap="none" spc="0" normalizeH="0" baseline="0">
                <a:ln>
                  <a:noFill/>
                </a:ln>
                <a:solidFill>
                  <a:prstClr val="black">
                    <a:hueOff val="0"/>
                    <a:satOff val="0"/>
                    <a:lumOff val="0"/>
                    <a:alphaOff val="0"/>
                  </a:prstClr>
                </a:solidFill>
                <a:effectLst/>
                <a:uLnTx/>
                <a:uFillTx/>
                <a:latin typeface="Calibri" panose="020F0502020204030204"/>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l" defTabSz="755650" rtl="0" eaLnBrk="1" fontAlgn="auto" latinLnBrk="0" hangingPunct="1">
              <a:lnSpc>
                <a:spcPct val="100000"/>
              </a:lnSpc>
              <a:spcBef>
                <a:spcPct val="0"/>
              </a:spcBef>
              <a:spcAft>
                <a:spcPct val="35000"/>
              </a:spcAft>
              <a:buClrTx/>
              <a:buSzTx/>
              <a:buFontTx/>
              <a:buNone/>
              <a:tabLst/>
              <a:defRPr/>
            </a:pPr>
            <a:r>
              <a:rPr kumimoji="0" lang="en-US" sz="18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The Restoration Project of Winterization and Energy Resources (REPOWER): </a:t>
            </a:r>
            <a:r>
              <a:rPr kumimoji="0" lang="en-US" sz="18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Recovery of the electricity supply and emergency equipment for the heating services.</a:t>
            </a:r>
            <a:endParaRPr kumimoji="0" lang="en-US" sz="18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82717B8-60EF-D12D-D96E-680B0F085022}"/>
              </a:ext>
            </a:extLst>
          </p:cNvPr>
          <p:cNvSpPr>
            <a:spLocks noGrp="1"/>
          </p:cNvSpPr>
          <p:nvPr>
            <p:ph type="title"/>
          </p:nvPr>
        </p:nvSpPr>
        <p:spPr>
          <a:xfrm>
            <a:off x="0" y="0"/>
            <a:ext cx="12191999" cy="713400"/>
          </a:xfrm>
          <a:solidFill>
            <a:schemeClr val="accent4">
              <a:lumMod val="90000"/>
              <a:lumOff val="10000"/>
            </a:schemeClr>
          </a:solidFill>
        </p:spPr>
        <p:txBody>
          <a:bodyPr wrap="square" rtlCol="0">
            <a:spAutoFit/>
          </a:bodyPr>
          <a:lstStyle/>
          <a:p>
            <a:pPr fontAlgn="base">
              <a:lnSpc>
                <a:spcPct val="200000"/>
              </a:lnSpc>
              <a:spcAft>
                <a:spcPct val="0"/>
              </a:spcAft>
            </a:pPr>
            <a:r>
              <a:rPr lang="en-US" sz="2400" b="1" dirty="0">
                <a:solidFill>
                  <a:schemeClr val="bg1"/>
                </a:solidFill>
                <a:latin typeface="Century Gothic" panose="020B0502020202020204" pitchFamily="34" charset="0"/>
                <a:ea typeface="MS PGothic" panose="020B0600070205080204" pitchFamily="34" charset="-128"/>
                <a:cs typeface="Arial" panose="020B0604020202020204" pitchFamily="34" charset="0"/>
              </a:rPr>
              <a:t>REPOWER: Response to Needs and Results </a:t>
            </a:r>
          </a:p>
        </p:txBody>
      </p:sp>
      <p:sp>
        <p:nvSpPr>
          <p:cNvPr id="3" name="Slide Number Placeholder 3">
            <a:extLst>
              <a:ext uri="{FF2B5EF4-FFF2-40B4-BE49-F238E27FC236}">
                <a16:creationId xmlns:a16="http://schemas.microsoft.com/office/drawing/2014/main" id="{F14375E1-18B8-F87D-477F-990FF81E85D4}"/>
              </a:ext>
            </a:extLst>
          </p:cNvPr>
          <p:cNvSpPr>
            <a:spLocks noGrp="1"/>
          </p:cNvSpPr>
          <p:nvPr>
            <p:ph type="sldNum" sz="quarter" idx="12"/>
          </p:nvPr>
        </p:nvSpPr>
        <p:spPr>
          <a:xfrm>
            <a:off x="11044385" y="6356350"/>
            <a:ext cx="10033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63A579-73DF-421F-919A-BDD6EC61A2E1}" type="slidenum">
              <a:rPr kumimoji="0" lang="en-US" sz="1200" b="0" i="0" u="none" strike="noStrike" kern="1200" cap="none" spc="0" normalizeH="0" baseline="0" noProof="0" smtClean="0">
                <a:ln>
                  <a:noFill/>
                </a:ln>
                <a:solidFill>
                  <a:srgbClr val="0153A5"/>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srgbClr val="0153A5"/>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2BEF3F66-284F-2158-FDC5-0473FFB85D50}"/>
              </a:ext>
            </a:extLst>
          </p:cNvPr>
          <p:cNvSpPr txBox="1"/>
          <p:nvPr/>
        </p:nvSpPr>
        <p:spPr>
          <a:xfrm>
            <a:off x="464260" y="1599156"/>
            <a:ext cx="4959856" cy="15034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marR="0" lvl="0" indent="0" algn="l" defTabSz="755650" rtl="0" eaLnBrk="1" fontAlgn="auto" latinLnBrk="0" hangingPunct="1">
              <a:lnSpc>
                <a:spcPct val="100000"/>
              </a:lnSpc>
              <a:spcBef>
                <a:spcPct val="0"/>
              </a:spcBef>
              <a:spcAft>
                <a:spcPct val="3500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panose="020F0502020204030204"/>
                <a:ea typeface="Calibri"/>
                <a:cs typeface="Calibri"/>
              </a:rPr>
              <a:t>$123.9</a:t>
            </a:r>
            <a:r>
              <a:rPr kumimoji="0" lang="en-US" sz="18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 </a:t>
            </a:r>
            <a:r>
              <a:rPr kumimoji="0" lang="en-US" sz="1800" b="1" i="0" u="none" strike="noStrike" kern="1200" cap="none" spc="0" normalizeH="0" baseline="0" noProof="0" dirty="0" err="1">
                <a:ln>
                  <a:noFill/>
                </a:ln>
                <a:solidFill>
                  <a:prstClr val="black">
                    <a:hueOff val="0"/>
                    <a:satOff val="0"/>
                    <a:lumOff val="0"/>
                    <a:alphaOff val="0"/>
                  </a:prstClr>
                </a:solidFill>
                <a:effectLst/>
                <a:uLnTx/>
                <a:uFillTx/>
                <a:latin typeface="Calibri" panose="020F0502020204030204"/>
                <a:ea typeface="Calibri"/>
                <a:cs typeface="Calibri"/>
              </a:rPr>
              <a:t>mln</a:t>
            </a:r>
            <a:r>
              <a:rPr kumimoji="0" lang="en-US" sz="18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 of initial $</a:t>
            </a:r>
            <a:r>
              <a:rPr kumimoji="0" lang="en-US" sz="1800" b="1" i="0" u="none" strike="noStrike" kern="1200" cap="none" spc="0" normalizeH="0" baseline="0" noProof="0" dirty="0">
                <a:ln>
                  <a:noFill/>
                </a:ln>
                <a:solidFill>
                  <a:srgbClr val="FF0000"/>
                </a:solidFill>
                <a:effectLst/>
                <a:uLnTx/>
                <a:uFillTx/>
                <a:latin typeface="Calibri" panose="020F0502020204030204"/>
                <a:ea typeface="Calibri"/>
                <a:cs typeface="Calibri"/>
              </a:rPr>
              <a:t>363</a:t>
            </a:r>
            <a:r>
              <a:rPr kumimoji="0" lang="en-US" sz="18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 </a:t>
            </a:r>
            <a:r>
              <a:rPr kumimoji="0" lang="en-US" sz="1800" b="1" i="0" u="none" strike="noStrike" kern="1200" cap="none" spc="0" normalizeH="0" baseline="0" noProof="0" dirty="0" err="1">
                <a:ln>
                  <a:noFill/>
                </a:ln>
                <a:solidFill>
                  <a:prstClr val="black">
                    <a:hueOff val="0"/>
                    <a:satOff val="0"/>
                    <a:lumOff val="0"/>
                    <a:alphaOff val="0"/>
                  </a:prstClr>
                </a:solidFill>
                <a:effectLst/>
                <a:uLnTx/>
                <a:uFillTx/>
                <a:latin typeface="Calibri" panose="020F0502020204030204"/>
                <a:ea typeface="Calibri"/>
                <a:cs typeface="Calibri"/>
              </a:rPr>
              <a:t>mln</a:t>
            </a:r>
            <a:r>
              <a:rPr kumimoji="0" lang="en-US" sz="18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 URTF grant disbursed </a:t>
            </a:r>
            <a:r>
              <a:rPr kumimoji="0" lang="en-US" sz="180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f</a:t>
            </a:r>
            <a:r>
              <a:rPr kumimoji="0" lang="en-US" sz="18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or procurement</a:t>
            </a:r>
          </a:p>
          <a:p>
            <a:pPr lvl="0" defTabSz="755650">
              <a:spcBef>
                <a:spcPct val="0"/>
              </a:spcBef>
              <a:spcAft>
                <a:spcPct val="35000"/>
              </a:spcAft>
              <a:defRPr/>
            </a:pPr>
            <a:r>
              <a:rPr kumimoji="0" lang="en-US" sz="18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Remaining Funding Gap: </a:t>
            </a:r>
            <a:r>
              <a:rPr lang="en-US" b="1" dirty="0">
                <a:solidFill>
                  <a:srgbClr val="000000"/>
                </a:solidFill>
                <a:cs typeface="Arial"/>
              </a:rPr>
              <a:t>US$137 million</a:t>
            </a:r>
            <a:r>
              <a:rPr lang="en-US" b="1" dirty="0">
                <a:cs typeface="Arial"/>
              </a:rPr>
              <a:t>,</a:t>
            </a:r>
            <a:r>
              <a:rPr lang="en-US" dirty="0">
                <a:cs typeface="Arial"/>
              </a:rPr>
              <a:t> but sector needs are larger.</a:t>
            </a:r>
            <a:endParaRPr kumimoji="0" lang="en-US" sz="18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endParaRPr>
          </a:p>
          <a:p>
            <a:pPr marL="0" marR="0" lvl="0" indent="0" algn="l" defTabSz="755650" rtl="0" eaLnBrk="1" fontAlgn="auto" latinLnBrk="0" hangingPunct="1">
              <a:lnSpc>
                <a:spcPct val="100000"/>
              </a:lnSpc>
              <a:spcBef>
                <a:spcPct val="0"/>
              </a:spcBef>
              <a:spcAft>
                <a:spcPct val="35000"/>
              </a:spcAft>
              <a:buClrTx/>
              <a:buSzTx/>
              <a:buFontTx/>
              <a:buNone/>
              <a:tabLst/>
              <a:defRPr/>
            </a:pPr>
            <a:endParaRPr kumimoji="0" lang="en-US" sz="18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endParaRPr>
          </a:p>
          <a:p>
            <a:pPr marL="0" marR="0" lvl="0" indent="0" algn="l" defTabSz="755650" rtl="0" eaLnBrk="1" fontAlgn="auto" latinLnBrk="0" hangingPunct="1">
              <a:lnSpc>
                <a:spcPct val="100000"/>
              </a:lnSpc>
              <a:spcBef>
                <a:spcPct val="0"/>
              </a:spcBef>
              <a:spcAft>
                <a:spcPct val="35000"/>
              </a:spcAft>
              <a:buClrTx/>
              <a:buSzTx/>
              <a:buFontTx/>
              <a:buNone/>
              <a:tabLst/>
              <a:defRPr/>
            </a:pPr>
            <a:endParaRPr kumimoji="0" lang="en-US" sz="18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endParaRPr>
          </a:p>
        </p:txBody>
      </p:sp>
      <p:sp>
        <p:nvSpPr>
          <p:cNvPr id="12" name="TextBox 11">
            <a:extLst>
              <a:ext uri="{FF2B5EF4-FFF2-40B4-BE49-F238E27FC236}">
                <a16:creationId xmlns:a16="http://schemas.microsoft.com/office/drawing/2014/main" id="{AD4A25EB-E48C-52E0-39C6-B8277A04FE58}"/>
              </a:ext>
            </a:extLst>
          </p:cNvPr>
          <p:cNvSpPr txBox="1"/>
          <p:nvPr/>
        </p:nvSpPr>
        <p:spPr>
          <a:xfrm>
            <a:off x="5515175" y="1921273"/>
            <a:ext cx="6536736" cy="4898264"/>
          </a:xfrm>
          <a:prstGeom prst="rect">
            <a:avLst/>
          </a:prstGeom>
          <a:noFill/>
        </p:spPr>
        <p:txBody>
          <a:bodyPr wrap="square" lIns="91440" tIns="45720" rIns="91440" bIns="45720" anchor="t">
            <a:spAutoFit/>
          </a:bodyPr>
          <a:lstStyle/>
          <a:p>
            <a:pPr marL="0" marR="0" lvl="0" indent="0" algn="l" defTabSz="755650" rtl="0" eaLnBrk="1" fontAlgn="auto" latinLnBrk="0" hangingPunct="1">
              <a:lnSpc>
                <a:spcPct val="100000"/>
              </a:lnSpc>
              <a:spcBef>
                <a:spcPct val="0"/>
              </a:spcBef>
              <a:spcAft>
                <a:spcPct val="35000"/>
              </a:spcAft>
              <a:buClrTx/>
              <a:buSzTx/>
              <a:buFontTx/>
              <a:buNone/>
              <a:tabLst/>
              <a:defRPr/>
            </a:pPr>
            <a:r>
              <a:rPr kumimoji="0" lang="en-US" sz="18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Results:</a:t>
            </a:r>
          </a:p>
          <a:p>
            <a:pPr marL="117475"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Calibri"/>
                <a:cs typeface="Calibri"/>
              </a:rPr>
              <a:t>The project has critically supported restoration of electricity supply for 3-4 million customers and heating supply for 1-2 million customers through delivering critical equipment:</a:t>
            </a:r>
            <a:endParaRPr kumimoji="0" lang="en-US" sz="18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endParaRPr>
          </a:p>
          <a:p>
            <a:pPr marL="117475"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Power transmission equipment</a:t>
            </a:r>
            <a:endParaRPr kumimoji="0" lang="en-US" sz="18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endParaRPr>
          </a:p>
          <a:p>
            <a:pPr marL="403225" lvl="0" indent="-285750">
              <a:buFont typeface="Wingdings" panose="05000000000000000000" pitchFamily="2" charset="2"/>
              <a:buChar char="§"/>
              <a:defRPr/>
            </a:pPr>
            <a:r>
              <a:rPr kumimoji="0" lang="en-US" sz="18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13 autotransformers and </a:t>
            </a:r>
            <a:r>
              <a:rPr lang="en-US" dirty="0">
                <a:solidFill>
                  <a:prstClr val="black">
                    <a:hueOff val="0"/>
                    <a:satOff val="0"/>
                    <a:lumOff val="0"/>
                    <a:alphaOff val="0"/>
                  </a:prstClr>
                </a:solidFill>
                <a:latin typeface="Calibri" panose="020F0502020204030204"/>
                <a:ea typeface="Calibri"/>
                <a:cs typeface="Calibri"/>
              </a:rPr>
              <a:t>21 transformers </a:t>
            </a:r>
            <a:r>
              <a:rPr kumimoji="0" lang="en-US" sz="18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delivered while additional 2 transformers to be delivered by end of 2025</a:t>
            </a:r>
            <a:endParaRPr kumimoji="0" lang="en-US" sz="18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endParaRPr>
          </a:p>
          <a:p>
            <a:pPr marL="403225" lvl="0" indent="-285750">
              <a:buFont typeface="Wingdings" panose="05000000000000000000" pitchFamily="2" charset="2"/>
              <a:buChar char="§"/>
              <a:defRPr/>
            </a:pPr>
            <a:r>
              <a:rPr kumimoji="0" lang="en-US" sz="18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Special machineries and trucks are delivered, </a:t>
            </a:r>
            <a:r>
              <a:rPr lang="en-US" dirty="0">
                <a:latin typeface="Calibri" panose="020F0502020204030204"/>
                <a:ea typeface="Calibri"/>
                <a:cs typeface="Calibri"/>
              </a:rPr>
              <a:t>some additional machineries are in process of manufacturing and supply </a:t>
            </a:r>
            <a:endParaRPr kumimoji="0" lang="en-US" sz="1800" b="0" i="0" u="none" strike="noStrike" kern="1200" cap="none" spc="0" normalizeH="0" baseline="0" noProof="0" dirty="0">
              <a:ln>
                <a:noFill/>
              </a:ln>
              <a:effectLst/>
              <a:uLnTx/>
              <a:uFillTx/>
              <a:latin typeface="Calibri" panose="020F0502020204030204"/>
              <a:ea typeface="Calibri"/>
              <a:cs typeface="Calibri"/>
            </a:endParaRPr>
          </a:p>
          <a:p>
            <a:pPr marL="403225"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level 2 protective shelters are under construction </a:t>
            </a:r>
          </a:p>
          <a:p>
            <a:pPr marL="117475"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Heating equipment</a:t>
            </a:r>
          </a:p>
          <a:p>
            <a:pPr marL="403225"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Urgent equipment including cogeneration units, boiler houses, frequency converters and pipes are under delivery</a:t>
            </a:r>
            <a:endParaRPr kumimoji="0" lang="en-US" sz="18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endParaRPr>
          </a:p>
          <a:p>
            <a:pPr marL="117475"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Upcoming opportunities:</a:t>
            </a:r>
            <a:endParaRPr kumimoji="0" lang="en-US" sz="18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endParaRPr>
          </a:p>
          <a:p>
            <a:pPr marL="403225" marR="0" lvl="0" indent="-285750" algn="l" defTabSz="914400" rtl="0" eaLnBrk="1" fontAlgn="auto" latinLnBrk="0" hangingPunct="1">
              <a:lnSpc>
                <a:spcPct val="100000"/>
              </a:lnSpc>
              <a:spcBef>
                <a:spcPts val="0"/>
              </a:spcBef>
              <a:spcAft>
                <a:spcPts val="0"/>
              </a:spcAft>
              <a:buClrTx/>
              <a:buSzTx/>
              <a:buFont typeface="Wingdings,Sans-Serif"/>
              <a:buChar char="§"/>
              <a:tabLst/>
              <a:defRPr/>
            </a:pPr>
            <a:r>
              <a:rPr kumimoji="0" lang="en-US" sz="18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Procurement of other power and heating equipment are expected in the coming months based on availability of  additional funds.</a:t>
            </a:r>
          </a:p>
        </p:txBody>
      </p:sp>
      <p:pic>
        <p:nvPicPr>
          <p:cNvPr id="5" name="Picture 4" descr="A screenshot of a cell phone&#10;&#10;AI-generated content may be incorrect.">
            <a:extLst>
              <a:ext uri="{FF2B5EF4-FFF2-40B4-BE49-F238E27FC236}">
                <a16:creationId xmlns:a16="http://schemas.microsoft.com/office/drawing/2014/main" id="{1B73BF63-3135-4DF4-2DA8-82CE5496DEC5}"/>
              </a:ext>
            </a:extLst>
          </p:cNvPr>
          <p:cNvPicPr>
            <a:picLocks noChangeAspect="1"/>
          </p:cNvPicPr>
          <p:nvPr/>
        </p:nvPicPr>
        <p:blipFill>
          <a:blip r:embed="rId3"/>
          <a:srcRect l="-60" t="41908" r="1111" b="-192"/>
          <a:stretch/>
        </p:blipFill>
        <p:spPr>
          <a:xfrm>
            <a:off x="743203" y="2871577"/>
            <a:ext cx="4401970" cy="3484773"/>
          </a:xfrm>
          <a:prstGeom prst="rect">
            <a:avLst/>
          </a:prstGeom>
        </p:spPr>
      </p:pic>
      <p:pic>
        <p:nvPicPr>
          <p:cNvPr id="7" name="Picture 6">
            <a:extLst>
              <a:ext uri="{FF2B5EF4-FFF2-40B4-BE49-F238E27FC236}">
                <a16:creationId xmlns:a16="http://schemas.microsoft.com/office/drawing/2014/main" id="{B9B29E9C-D115-45A3-FDF6-6E81A1728A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736" y="6490038"/>
            <a:ext cx="1655860" cy="329499"/>
          </a:xfrm>
          <a:prstGeom prst="rect">
            <a:avLst/>
          </a:prstGeom>
        </p:spPr>
      </p:pic>
    </p:spTree>
    <p:extLst>
      <p:ext uri="{BB962C8B-B14F-4D97-AF65-F5344CB8AC3E}">
        <p14:creationId xmlns:p14="http://schemas.microsoft.com/office/powerpoint/2010/main" val="17098187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922DB0-A652-3263-19FD-C2C43063B224}"/>
            </a:ext>
          </a:extLst>
        </p:cNvPr>
        <p:cNvGrpSpPr/>
        <p:nvPr/>
      </p:nvGrpSpPr>
      <p:grpSpPr>
        <a:xfrm>
          <a:off x="0" y="0"/>
          <a:ext cx="0" cy="0"/>
          <a:chOff x="0" y="0"/>
          <a:chExt cx="0" cy="0"/>
        </a:xfrm>
      </p:grpSpPr>
      <p:sp>
        <p:nvSpPr>
          <p:cNvPr id="8" name="Rectangle 1">
            <a:extLst>
              <a:ext uri="{FF2B5EF4-FFF2-40B4-BE49-F238E27FC236}">
                <a16:creationId xmlns:a16="http://schemas.microsoft.com/office/drawing/2014/main" id="{442DFBCD-EC0A-4B45-2084-28DCD81E1163}"/>
              </a:ext>
            </a:extLst>
          </p:cNvPr>
          <p:cNvSpPr>
            <a:spLocks noChangeArrowheads="1"/>
          </p:cNvSpPr>
          <p:nvPr/>
        </p:nvSpPr>
        <p:spPr bwMode="auto">
          <a:xfrm>
            <a:off x="317786" y="1301038"/>
            <a:ext cx="8997633" cy="1400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marL="285750" indent="-285750">
              <a:spcBef>
                <a:spcPts val="0"/>
              </a:spcBef>
              <a:spcAft>
                <a:spcPts val="300"/>
              </a:spcAft>
              <a:buFont typeface="Arial" panose="020B0604020202020204" pitchFamily="34" charset="0"/>
              <a:buChar char="•"/>
            </a:pPr>
            <a:r>
              <a:rPr lang="en-US" sz="1600" dirty="0">
                <a:cs typeface="Arial"/>
              </a:rPr>
              <a:t>Re-</a:t>
            </a:r>
            <a:r>
              <a:rPr lang="en-US" sz="1600" dirty="0" err="1">
                <a:cs typeface="Arial"/>
              </a:rPr>
              <a:t>PoWER</a:t>
            </a:r>
            <a:r>
              <a:rPr lang="en-US" sz="1600" dirty="0">
                <a:cs typeface="Arial"/>
              </a:rPr>
              <a:t> targets restoration of essential energy services through procuring critical equipment and supporting protective facilities. </a:t>
            </a:r>
            <a:endParaRPr lang="en-US" sz="1600" dirty="0">
              <a:ea typeface="Calibri"/>
              <a:cs typeface="Arial"/>
            </a:endParaRPr>
          </a:p>
          <a:p>
            <a:pPr marL="285750" indent="-285750">
              <a:spcBef>
                <a:spcPts val="0"/>
              </a:spcBef>
              <a:spcAft>
                <a:spcPts val="300"/>
              </a:spcAft>
              <a:buFont typeface="Arial" panose="020B0604020202020204" pitchFamily="34" charset="0"/>
              <a:buChar char="•"/>
            </a:pPr>
            <a:r>
              <a:rPr lang="en-US" sz="1600" dirty="0">
                <a:cs typeface="Arial"/>
              </a:rPr>
              <a:t>Current funding from URTF: </a:t>
            </a:r>
            <a:r>
              <a:rPr lang="en-US" sz="1600" b="1" dirty="0">
                <a:cs typeface="Arial"/>
              </a:rPr>
              <a:t>US$363 million</a:t>
            </a:r>
            <a:r>
              <a:rPr lang="en-US" sz="1600" dirty="0">
                <a:cs typeface="Arial"/>
              </a:rPr>
              <a:t> in committed grants to date, including </a:t>
            </a:r>
            <a:r>
              <a:rPr lang="en-US" sz="1600" b="1" dirty="0">
                <a:cs typeface="Arial"/>
              </a:rPr>
              <a:t>US$116 million</a:t>
            </a:r>
            <a:r>
              <a:rPr lang="en-US" sz="1600" dirty="0">
                <a:cs typeface="Arial"/>
              </a:rPr>
              <a:t> signed at URC this summer covering emergency heating equipment for 7 cities.</a:t>
            </a:r>
            <a:endParaRPr lang="en-US" sz="1600" dirty="0">
              <a:ea typeface="Calibri"/>
              <a:cs typeface="Arial"/>
            </a:endParaRPr>
          </a:p>
          <a:p>
            <a:pPr marL="285750" indent="-285750">
              <a:spcBef>
                <a:spcPts val="0"/>
              </a:spcBef>
              <a:spcAft>
                <a:spcPts val="300"/>
              </a:spcAft>
              <a:buFont typeface="Arial" panose="020B0604020202020204" pitchFamily="34" charset="0"/>
              <a:buChar char="•"/>
            </a:pPr>
            <a:r>
              <a:rPr lang="en-US" sz="1600" dirty="0">
                <a:solidFill>
                  <a:srgbClr val="000000"/>
                </a:solidFill>
                <a:cs typeface="Arial"/>
              </a:rPr>
              <a:t>Remaining </a:t>
            </a:r>
            <a:r>
              <a:rPr lang="en-US" sz="1600" b="1" dirty="0">
                <a:solidFill>
                  <a:srgbClr val="000000"/>
                </a:solidFill>
                <a:cs typeface="Arial"/>
              </a:rPr>
              <a:t>financing gap under REPOWER is US$137 million</a:t>
            </a:r>
            <a:r>
              <a:rPr lang="en-US" sz="1600" b="1" dirty="0">
                <a:cs typeface="Arial"/>
              </a:rPr>
              <a:t>,</a:t>
            </a:r>
            <a:r>
              <a:rPr lang="en-US" sz="1600" dirty="0">
                <a:cs typeface="Arial"/>
              </a:rPr>
              <a:t> but sector needs are larger.</a:t>
            </a:r>
            <a:endParaRPr lang="en-US" sz="1600" dirty="0">
              <a:ea typeface="Calibri"/>
              <a:cs typeface="Arial"/>
            </a:endParaRPr>
          </a:p>
        </p:txBody>
      </p:sp>
      <p:graphicFrame>
        <p:nvGraphicFramePr>
          <p:cNvPr id="6" name="Table 5">
            <a:extLst>
              <a:ext uri="{FF2B5EF4-FFF2-40B4-BE49-F238E27FC236}">
                <a16:creationId xmlns:a16="http://schemas.microsoft.com/office/drawing/2014/main" id="{52D7E9DD-A848-35F7-2E90-EACF4FD7F9C6}"/>
              </a:ext>
            </a:extLst>
          </p:cNvPr>
          <p:cNvGraphicFramePr>
            <a:graphicFrameLocks noGrp="1"/>
          </p:cNvGraphicFramePr>
          <p:nvPr>
            <p:extLst>
              <p:ext uri="{D42A27DB-BD31-4B8C-83A1-F6EECF244321}">
                <p14:modId xmlns:p14="http://schemas.microsoft.com/office/powerpoint/2010/main" val="967572454"/>
              </p:ext>
            </p:extLst>
          </p:nvPr>
        </p:nvGraphicFramePr>
        <p:xfrm>
          <a:off x="653796" y="2746374"/>
          <a:ext cx="10881359" cy="2821362"/>
        </p:xfrm>
        <a:graphic>
          <a:graphicData uri="http://schemas.openxmlformats.org/drawingml/2006/table">
            <a:tbl>
              <a:tblPr firstRow="1" bandRow="1">
                <a:tableStyleId>{9D7B26C5-4107-4FEC-AEDC-1716B250A1EF}</a:tableStyleId>
              </a:tblPr>
              <a:tblGrid>
                <a:gridCol w="5492433">
                  <a:extLst>
                    <a:ext uri="{9D8B030D-6E8A-4147-A177-3AD203B41FA5}">
                      <a16:colId xmlns:a16="http://schemas.microsoft.com/office/drawing/2014/main" val="2556172531"/>
                    </a:ext>
                  </a:extLst>
                </a:gridCol>
                <a:gridCol w="1127822">
                  <a:extLst>
                    <a:ext uri="{9D8B030D-6E8A-4147-A177-3AD203B41FA5}">
                      <a16:colId xmlns:a16="http://schemas.microsoft.com/office/drawing/2014/main" val="263016631"/>
                    </a:ext>
                  </a:extLst>
                </a:gridCol>
                <a:gridCol w="1685677">
                  <a:extLst>
                    <a:ext uri="{9D8B030D-6E8A-4147-A177-3AD203B41FA5}">
                      <a16:colId xmlns:a16="http://schemas.microsoft.com/office/drawing/2014/main" val="4219783425"/>
                    </a:ext>
                  </a:extLst>
                </a:gridCol>
                <a:gridCol w="2575427">
                  <a:extLst>
                    <a:ext uri="{9D8B030D-6E8A-4147-A177-3AD203B41FA5}">
                      <a16:colId xmlns:a16="http://schemas.microsoft.com/office/drawing/2014/main" val="388525872"/>
                    </a:ext>
                  </a:extLst>
                </a:gridCol>
              </a:tblGrid>
              <a:tr h="240903">
                <a:tc>
                  <a:txBody>
                    <a:bodyPr/>
                    <a:lstStyle/>
                    <a:p>
                      <a:r>
                        <a:rPr lang="en-US" sz="1400">
                          <a:solidFill>
                            <a:schemeClr val="tx1"/>
                          </a:solidFill>
                          <a:latin typeface="+mn-lt"/>
                        </a:rPr>
                        <a:t>Activities </a:t>
                      </a:r>
                    </a:p>
                  </a:txBody>
                  <a:tcPr marL="45720" marR="45720" anchor="ctr"/>
                </a:tc>
                <a:tc>
                  <a:txBody>
                    <a:bodyPr/>
                    <a:lstStyle/>
                    <a:p>
                      <a:r>
                        <a:rPr lang="en-US" sz="1400">
                          <a:solidFill>
                            <a:schemeClr val="tx1"/>
                          </a:solidFill>
                        </a:rPr>
                        <a:t>Committed</a:t>
                      </a:r>
                      <a:endParaRPr lang="en-US" sz="1400">
                        <a:solidFill>
                          <a:schemeClr val="tx1"/>
                        </a:solidFill>
                        <a:latin typeface="+mn-lt"/>
                      </a:endParaRPr>
                    </a:p>
                  </a:txBody>
                  <a:tcPr marL="45720" marR="45720" anchor="ctr"/>
                </a:tc>
                <a:tc>
                  <a:txBody>
                    <a:bodyPr/>
                    <a:lstStyle/>
                    <a:p>
                      <a:r>
                        <a:rPr lang="en-US" sz="1400">
                          <a:solidFill>
                            <a:schemeClr val="tx1"/>
                          </a:solidFill>
                        </a:rPr>
                        <a:t>Disbursed</a:t>
                      </a:r>
                    </a:p>
                  </a:txBody>
                  <a:tcPr marL="45720" marR="45720" anchor="ctr"/>
                </a:tc>
                <a:tc>
                  <a:txBody>
                    <a:bodyPr/>
                    <a:lstStyle/>
                    <a:p>
                      <a:r>
                        <a:rPr lang="en-US" sz="1400">
                          <a:solidFill>
                            <a:schemeClr val="tx1"/>
                          </a:solidFill>
                        </a:rPr>
                        <a:t>Notes</a:t>
                      </a:r>
                      <a:endParaRPr lang="en-US" sz="1400">
                        <a:solidFill>
                          <a:schemeClr val="tx1"/>
                        </a:solidFill>
                        <a:latin typeface="+mn-lt"/>
                      </a:endParaRPr>
                    </a:p>
                  </a:txBody>
                  <a:tcPr marL="45720" marR="45720" anchor="ctr"/>
                </a:tc>
                <a:extLst>
                  <a:ext uri="{0D108BD9-81ED-4DB2-BD59-A6C34878D82A}">
                    <a16:rowId xmlns:a16="http://schemas.microsoft.com/office/drawing/2014/main" val="3408632476"/>
                  </a:ext>
                </a:extLst>
              </a:tr>
              <a:tr h="744076">
                <a:tc>
                  <a:txBody>
                    <a:bodyPr/>
                    <a:lstStyle/>
                    <a:p>
                      <a:pPr marL="0" marR="0" lvl="0" indent="0" algn="l" rtl="0" eaLnBrk="1" fontAlgn="auto" latinLnBrk="0" hangingPunct="1">
                        <a:lnSpc>
                          <a:spcPct val="100000"/>
                        </a:lnSpc>
                        <a:spcBef>
                          <a:spcPts val="0"/>
                        </a:spcBef>
                        <a:spcAft>
                          <a:spcPts val="0"/>
                        </a:spcAft>
                        <a:buClrTx/>
                        <a:buSzTx/>
                        <a:buFontTx/>
                        <a:buNone/>
                      </a:pPr>
                      <a:r>
                        <a:rPr lang="en-US" sz="1400" b="0" dirty="0">
                          <a:solidFill>
                            <a:schemeClr val="tx1"/>
                          </a:solidFill>
                        </a:rPr>
                        <a:t>Component 1: Emergency procurement of power transmission </a:t>
                      </a:r>
                      <a:r>
                        <a:rPr lang="en-US" sz="1400" b="0" kern="1200" dirty="0">
                          <a:solidFill>
                            <a:schemeClr val="tx1"/>
                          </a:solidFill>
                          <a:latin typeface="+mn-lt"/>
                          <a:ea typeface="+mn-ea"/>
                          <a:cs typeface="+mn-cs"/>
                        </a:rPr>
                        <a:t>equipment &amp; construction of level 2 shelters, partnering with Ministry of Energy and </a:t>
                      </a:r>
                      <a:r>
                        <a:rPr lang="en-US" sz="1400" b="0" kern="1200" dirty="0" err="1">
                          <a:solidFill>
                            <a:schemeClr val="tx1"/>
                          </a:solidFill>
                          <a:latin typeface="+mn-lt"/>
                          <a:ea typeface="+mn-ea"/>
                          <a:cs typeface="+mn-cs"/>
                        </a:rPr>
                        <a:t>Ukrenergo</a:t>
                      </a:r>
                      <a:endParaRPr lang="en-US" sz="1400" b="0" kern="1200" dirty="0">
                        <a:solidFill>
                          <a:schemeClr val="tx1"/>
                        </a:solidFill>
                        <a:latin typeface="+mn-lt"/>
                        <a:ea typeface="+mn-ea"/>
                        <a:cs typeface="+mn-cs"/>
                      </a:endParaRPr>
                    </a:p>
                  </a:txBody>
                  <a:tcPr marL="45720" marR="45720" anchor="ctr"/>
                </a:tc>
                <a:tc>
                  <a:txBody>
                    <a:bodyPr/>
                    <a:lstStyle/>
                    <a:p>
                      <a:r>
                        <a:rPr lang="en-US" sz="1400" dirty="0">
                          <a:solidFill>
                            <a:schemeClr val="tx1"/>
                          </a:solidFill>
                        </a:rPr>
                        <a:t>US$199.7 M</a:t>
                      </a:r>
                      <a:endParaRPr lang="en-US" sz="1400" dirty="0">
                        <a:solidFill>
                          <a:schemeClr val="tx1"/>
                        </a:solidFill>
                        <a:latin typeface="+mn-lt"/>
                      </a:endParaRPr>
                    </a:p>
                  </a:txBody>
                  <a:tcPr marL="45720" marR="45720" anchor="ctr"/>
                </a:tc>
                <a:tc>
                  <a:txBody>
                    <a:bodyPr/>
                    <a:lstStyle/>
                    <a:p>
                      <a:r>
                        <a:rPr lang="en-US" sz="1400">
                          <a:solidFill>
                            <a:schemeClr val="tx1"/>
                          </a:solidFill>
                          <a:latin typeface="+mn-lt"/>
                        </a:rPr>
                        <a:t>US$77.2 M</a:t>
                      </a:r>
                    </a:p>
                  </a:txBody>
                  <a:tcPr marL="45720" marR="45720" anchor="ctr"/>
                </a:tc>
                <a:tc>
                  <a:txBody>
                    <a:bodyPr/>
                    <a:lstStyle/>
                    <a:p>
                      <a:r>
                        <a:rPr lang="en-US" sz="1400" dirty="0">
                          <a:solidFill>
                            <a:schemeClr val="tx1"/>
                          </a:solidFill>
                          <a:latin typeface="+mn-lt"/>
                        </a:rPr>
                        <a:t>34 transformers, trucks, cranes and special machineries delivered (and 2 transformers are pending)</a:t>
                      </a:r>
                    </a:p>
                  </a:txBody>
                  <a:tcPr marL="45720" marR="45720" anchor="ctr"/>
                </a:tc>
                <a:extLst>
                  <a:ext uri="{0D108BD9-81ED-4DB2-BD59-A6C34878D82A}">
                    <a16:rowId xmlns:a16="http://schemas.microsoft.com/office/drawing/2014/main" val="1766973701"/>
                  </a:ext>
                </a:extLst>
              </a:tr>
              <a:tr h="744076">
                <a:tc>
                  <a:txBody>
                    <a:bodyPr/>
                    <a:lstStyle/>
                    <a:p>
                      <a:pPr marL="0" marR="0" lvl="0" indent="0" algn="l" rtl="0" eaLnBrk="1" fontAlgn="auto" latinLnBrk="0" hangingPunct="1">
                        <a:lnSpc>
                          <a:spcPct val="100000"/>
                        </a:lnSpc>
                        <a:spcBef>
                          <a:spcPts val="0"/>
                        </a:spcBef>
                        <a:spcAft>
                          <a:spcPts val="0"/>
                        </a:spcAft>
                        <a:buClrTx/>
                        <a:buSzTx/>
                        <a:buFontTx/>
                        <a:buNone/>
                      </a:pPr>
                      <a:r>
                        <a:rPr lang="en-US" sz="1400" b="0" dirty="0">
                          <a:solidFill>
                            <a:schemeClr val="tx1"/>
                          </a:solidFill>
                        </a:rPr>
                        <a:t>Component 2: Emergency procurement of heating equipment, </a:t>
                      </a:r>
                      <a:endParaRPr lang="en-US" sz="1400" b="0" dirty="0"/>
                    </a:p>
                    <a:p>
                      <a:pPr marL="0" marR="0" lvl="0" indent="0" algn="l">
                        <a:lnSpc>
                          <a:spcPct val="100000"/>
                        </a:lnSpc>
                        <a:spcBef>
                          <a:spcPts val="0"/>
                        </a:spcBef>
                        <a:spcAft>
                          <a:spcPts val="0"/>
                        </a:spcAft>
                        <a:buClrTx/>
                        <a:buSzTx/>
                        <a:buFontTx/>
                        <a:buNone/>
                      </a:pPr>
                      <a:r>
                        <a:rPr lang="en-US" sz="1400" b="0" dirty="0">
                          <a:solidFill>
                            <a:schemeClr val="tx1"/>
                          </a:solidFill>
                        </a:rPr>
                        <a:t>partnering with </a:t>
                      </a:r>
                      <a:r>
                        <a:rPr lang="en-US" sz="1400" b="0" kern="1200" dirty="0">
                          <a:solidFill>
                            <a:schemeClr val="tx1"/>
                          </a:solidFill>
                          <a:latin typeface="+mn-lt"/>
                          <a:ea typeface="+mn-ea"/>
                          <a:cs typeface="+mn-cs"/>
                        </a:rPr>
                        <a:t>MDCT, seven cities, and UNOPS</a:t>
                      </a:r>
                    </a:p>
                  </a:txBody>
                  <a:tcPr marL="45720" marR="45720" anchor="ctr"/>
                </a:tc>
                <a:tc>
                  <a:txBody>
                    <a:bodyPr/>
                    <a:lstStyle/>
                    <a:p>
                      <a:r>
                        <a:rPr lang="en-US" sz="1400">
                          <a:solidFill>
                            <a:schemeClr val="tx1"/>
                          </a:solidFill>
                        </a:rPr>
                        <a:t>US$163 M</a:t>
                      </a:r>
                      <a:endParaRPr lang="en-US" sz="1400">
                        <a:solidFill>
                          <a:schemeClr val="tx1"/>
                        </a:solidFill>
                        <a:latin typeface="+mn-lt"/>
                      </a:endParaRPr>
                    </a:p>
                  </a:txBody>
                  <a:tcPr marL="45720" marR="45720" anchor="ctr"/>
                </a:tc>
                <a:tc>
                  <a:txBody>
                    <a:bodyPr/>
                    <a:lstStyle/>
                    <a:p>
                      <a:r>
                        <a:rPr lang="en-US" sz="1400">
                          <a:solidFill>
                            <a:schemeClr val="tx1"/>
                          </a:solidFill>
                          <a:latin typeface="+mn-lt"/>
                        </a:rPr>
                        <a:t>US$46.7 M</a:t>
                      </a:r>
                    </a:p>
                  </a:txBody>
                  <a:tcPr marL="45720" marR="45720" anchor="ctr"/>
                </a:tc>
                <a:tc>
                  <a:txBody>
                    <a:bodyPr/>
                    <a:lstStyle/>
                    <a:p>
                      <a:pPr lvl="0">
                        <a:buNone/>
                      </a:pPr>
                      <a:r>
                        <a:rPr lang="en-US" sz="1400" b="0" i="0" u="none" strike="noStrike" baseline="0" noProof="0">
                          <a:solidFill>
                            <a:schemeClr val="tx1"/>
                          </a:solidFill>
                          <a:latin typeface="+mn-lt"/>
                        </a:rPr>
                        <a:t>RfQ launched in November for 45 cogeneration units (12 lots for 5 cities) &amp; 4 boilers (Kryyvi Rih).</a:t>
                      </a:r>
                    </a:p>
                  </a:txBody>
                  <a:tcPr marL="45720" marR="45720" anchor="ctr"/>
                </a:tc>
                <a:extLst>
                  <a:ext uri="{0D108BD9-81ED-4DB2-BD59-A6C34878D82A}">
                    <a16:rowId xmlns:a16="http://schemas.microsoft.com/office/drawing/2014/main" val="713556595"/>
                  </a:ext>
                </a:extLst>
              </a:tr>
              <a:tr h="240024">
                <a:tc>
                  <a:txBody>
                    <a:bodyPr/>
                    <a:lstStyle/>
                    <a:p>
                      <a:pPr marL="0" marR="0" lvl="0" indent="0" algn="l" defTabSz="914365" rtl="0" eaLnBrk="1" fontAlgn="auto" latinLnBrk="0" hangingPunct="1">
                        <a:lnSpc>
                          <a:spcPct val="100000"/>
                        </a:lnSpc>
                        <a:spcBef>
                          <a:spcPts val="0"/>
                        </a:spcBef>
                        <a:spcAft>
                          <a:spcPts val="0"/>
                        </a:spcAft>
                        <a:buClrTx/>
                        <a:buSzTx/>
                        <a:buFontTx/>
                        <a:buNone/>
                        <a:tabLst/>
                        <a:defRPr/>
                      </a:pPr>
                      <a:r>
                        <a:rPr lang="en-US" sz="1400" b="0">
                          <a:solidFill>
                            <a:schemeClr val="tx1"/>
                          </a:solidFill>
                        </a:rPr>
                        <a:t>Component 3: </a:t>
                      </a:r>
                      <a:r>
                        <a:rPr lang="en-US" sz="1400">
                          <a:solidFill>
                            <a:schemeClr val="tx1"/>
                          </a:solidFill>
                        </a:rPr>
                        <a:t>Project management and monitoring</a:t>
                      </a:r>
                      <a:endParaRPr lang="en-US" sz="1400">
                        <a:solidFill>
                          <a:schemeClr val="tx1"/>
                        </a:solidFill>
                        <a:latin typeface="+mn-lt"/>
                        <a:cs typeface="Arial"/>
                      </a:endParaRPr>
                    </a:p>
                  </a:txBody>
                  <a:tcPr marL="45720" marR="45720" anchor="ctr"/>
                </a:tc>
                <a:tc>
                  <a:txBody>
                    <a:bodyPr/>
                    <a:lstStyle/>
                    <a:p>
                      <a:r>
                        <a:rPr lang="en-US" sz="1400">
                          <a:solidFill>
                            <a:schemeClr val="tx1"/>
                          </a:solidFill>
                        </a:rPr>
                        <a:t>US$0.3 M</a:t>
                      </a:r>
                      <a:endParaRPr lang="en-US" sz="1400">
                        <a:solidFill>
                          <a:schemeClr val="tx1"/>
                        </a:solidFill>
                        <a:latin typeface="+mn-lt"/>
                      </a:endParaRPr>
                    </a:p>
                  </a:txBody>
                  <a:tcPr marL="45720" marR="45720" anchor="ctr"/>
                </a:tc>
                <a:tc>
                  <a:txBody>
                    <a:bodyPr/>
                    <a:lstStyle/>
                    <a:p>
                      <a:pPr lvl="0">
                        <a:buNone/>
                      </a:pPr>
                      <a:r>
                        <a:rPr lang="en-US" sz="1400" b="0" i="0" u="none" strike="noStrike" noProof="0">
                          <a:solidFill>
                            <a:schemeClr val="tx1"/>
                          </a:solidFill>
                          <a:latin typeface="+mn-lt"/>
                        </a:rPr>
                        <a:t>US$0 M</a:t>
                      </a:r>
                      <a:endParaRPr lang="en-US" sz="1400">
                        <a:solidFill>
                          <a:schemeClr val="tx1"/>
                        </a:solidFill>
                        <a:latin typeface="+mn-lt"/>
                      </a:endParaRPr>
                    </a:p>
                  </a:txBody>
                  <a:tcPr marL="45720" marR="45720" anchor="ctr"/>
                </a:tc>
                <a:tc>
                  <a:txBody>
                    <a:bodyPr/>
                    <a:lstStyle/>
                    <a:p>
                      <a:endParaRPr lang="en-US" sz="1400">
                        <a:solidFill>
                          <a:schemeClr val="tx1"/>
                        </a:solidFill>
                        <a:latin typeface="+mn-lt"/>
                      </a:endParaRPr>
                    </a:p>
                  </a:txBody>
                  <a:tcPr marL="45720" marR="45720" anchor="ctr"/>
                </a:tc>
                <a:extLst>
                  <a:ext uri="{0D108BD9-81ED-4DB2-BD59-A6C34878D82A}">
                    <a16:rowId xmlns:a16="http://schemas.microsoft.com/office/drawing/2014/main" val="2838779052"/>
                  </a:ext>
                </a:extLst>
              </a:tr>
              <a:tr h="322002">
                <a:tc>
                  <a:txBody>
                    <a:bodyPr/>
                    <a:lstStyle/>
                    <a:p>
                      <a:r>
                        <a:rPr lang="en-US" sz="1400" b="1">
                          <a:solidFill>
                            <a:schemeClr val="tx1"/>
                          </a:solidFill>
                        </a:rPr>
                        <a:t>Total</a:t>
                      </a:r>
                      <a:endParaRPr lang="en-US" sz="1400" b="1">
                        <a:solidFill>
                          <a:schemeClr val="tx1"/>
                        </a:solidFill>
                        <a:latin typeface="+mn-lt"/>
                      </a:endParaRPr>
                    </a:p>
                  </a:txBody>
                  <a:tcPr marL="45720" marR="45720" anchor="ctr"/>
                </a:tc>
                <a:tc>
                  <a:txBody>
                    <a:bodyPr/>
                    <a:lstStyle/>
                    <a:p>
                      <a:r>
                        <a:rPr lang="en-US" sz="1400" b="1">
                          <a:solidFill>
                            <a:schemeClr val="tx1"/>
                          </a:solidFill>
                        </a:rPr>
                        <a:t>US$363 M</a:t>
                      </a:r>
                      <a:endParaRPr lang="en-US" sz="1400" b="1">
                        <a:solidFill>
                          <a:schemeClr val="tx1"/>
                        </a:solidFill>
                        <a:latin typeface="+mn-lt"/>
                      </a:endParaRPr>
                    </a:p>
                  </a:txBody>
                  <a:tcPr marL="45720" marR="45720" anchor="ctr"/>
                </a:tc>
                <a:tc>
                  <a:txBody>
                    <a:bodyPr/>
                    <a:lstStyle/>
                    <a:p>
                      <a:r>
                        <a:rPr lang="en-US" sz="1400" b="1">
                          <a:solidFill>
                            <a:schemeClr val="tx1"/>
                          </a:solidFill>
                          <a:latin typeface="+mn-lt"/>
                        </a:rPr>
                        <a:t>US$123.9 M (34%)</a:t>
                      </a:r>
                      <a:endParaRPr lang="en-US" b="1"/>
                    </a:p>
                  </a:txBody>
                  <a:tcPr marL="45720" marR="45720" anchor="ctr"/>
                </a:tc>
                <a:tc>
                  <a:txBody>
                    <a:bodyPr/>
                    <a:lstStyle/>
                    <a:p>
                      <a:endParaRPr lang="en-US" sz="1400" dirty="0">
                        <a:solidFill>
                          <a:schemeClr val="tx1"/>
                        </a:solidFill>
                        <a:latin typeface="+mn-lt"/>
                      </a:endParaRPr>
                    </a:p>
                  </a:txBody>
                  <a:tcPr marL="45720" marR="45720" anchor="ctr"/>
                </a:tc>
                <a:extLst>
                  <a:ext uri="{0D108BD9-81ED-4DB2-BD59-A6C34878D82A}">
                    <a16:rowId xmlns:a16="http://schemas.microsoft.com/office/drawing/2014/main" val="2821007954"/>
                  </a:ext>
                </a:extLst>
              </a:tr>
            </a:tbl>
          </a:graphicData>
        </a:graphic>
      </p:graphicFrame>
      <p:pic>
        <p:nvPicPr>
          <p:cNvPr id="4" name="Picture 3" descr="A collage of men wearing safety vests&#10;&#10;AI-generated content may be incorrect.">
            <a:extLst>
              <a:ext uri="{FF2B5EF4-FFF2-40B4-BE49-F238E27FC236}">
                <a16:creationId xmlns:a16="http://schemas.microsoft.com/office/drawing/2014/main" id="{665BAAE4-F07C-B5FF-B282-716B1D7A2E2B}"/>
              </a:ext>
            </a:extLst>
          </p:cNvPr>
          <p:cNvPicPr>
            <a:picLocks noChangeAspect="1"/>
          </p:cNvPicPr>
          <p:nvPr/>
        </p:nvPicPr>
        <p:blipFill>
          <a:blip r:embed="rId2"/>
          <a:srcRect l="11350" t="2732" r="13212" b="-273"/>
          <a:stretch/>
        </p:blipFill>
        <p:spPr>
          <a:xfrm>
            <a:off x="9315419" y="1345991"/>
            <a:ext cx="2092833" cy="1423108"/>
          </a:xfrm>
          <a:prstGeom prst="rect">
            <a:avLst/>
          </a:prstGeom>
        </p:spPr>
      </p:pic>
      <p:pic>
        <p:nvPicPr>
          <p:cNvPr id="10" name="Picture 9">
            <a:extLst>
              <a:ext uri="{FF2B5EF4-FFF2-40B4-BE49-F238E27FC236}">
                <a16:creationId xmlns:a16="http://schemas.microsoft.com/office/drawing/2014/main" id="{35E078C4-27B1-0095-0D8E-574769596B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8801" y="6447090"/>
            <a:ext cx="1658326" cy="329990"/>
          </a:xfrm>
          <a:prstGeom prst="rect">
            <a:avLst/>
          </a:prstGeom>
        </p:spPr>
      </p:pic>
      <p:sp>
        <p:nvSpPr>
          <p:cNvPr id="5" name="TextBox 7">
            <a:extLst>
              <a:ext uri="{FF2B5EF4-FFF2-40B4-BE49-F238E27FC236}">
                <a16:creationId xmlns:a16="http://schemas.microsoft.com/office/drawing/2014/main" id="{942F2365-4588-CBE0-1FF2-9AB58B4A72B0}"/>
              </a:ext>
            </a:extLst>
          </p:cNvPr>
          <p:cNvSpPr txBox="1"/>
          <p:nvPr/>
        </p:nvSpPr>
        <p:spPr>
          <a:xfrm>
            <a:off x="498071" y="894806"/>
            <a:ext cx="10824405" cy="338554"/>
          </a:xfrm>
          <a:prstGeom prst="rect">
            <a:avLst/>
          </a:prstGeom>
          <a:ln>
            <a:solidFill>
              <a:schemeClr val="accent3"/>
            </a:solidFill>
          </a:ln>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sz="1600" b="1" dirty="0">
                <a:solidFill>
                  <a:srgbClr val="FF0000"/>
                </a:solidFill>
                <a:ea typeface="+mn-lt"/>
                <a:cs typeface="+mn-lt"/>
              </a:rPr>
              <a:t>Re-</a:t>
            </a:r>
            <a:r>
              <a:rPr lang="en-US" sz="1600" b="1" dirty="0" err="1">
                <a:solidFill>
                  <a:srgbClr val="FF0000"/>
                </a:solidFill>
                <a:ea typeface="+mn-lt"/>
                <a:cs typeface="+mn-lt"/>
              </a:rPr>
              <a:t>PoWER</a:t>
            </a:r>
            <a:r>
              <a:rPr lang="en-US" sz="1600" b="1" dirty="0">
                <a:solidFill>
                  <a:srgbClr val="FF0000"/>
                </a:solidFill>
                <a:ea typeface="+mn-lt"/>
                <a:cs typeface="+mn-lt"/>
              </a:rPr>
              <a:t> delivering equipment; further disbursements expected in 2026</a:t>
            </a:r>
            <a:endParaRPr lang="en-US" sz="1600" b="1" dirty="0">
              <a:ea typeface="+mn-lt"/>
              <a:cs typeface="+mn-lt"/>
            </a:endParaRPr>
          </a:p>
        </p:txBody>
      </p:sp>
      <p:sp>
        <p:nvSpPr>
          <p:cNvPr id="7" name="TextBox 6">
            <a:extLst>
              <a:ext uri="{FF2B5EF4-FFF2-40B4-BE49-F238E27FC236}">
                <a16:creationId xmlns:a16="http://schemas.microsoft.com/office/drawing/2014/main" id="{234A4445-E1D1-206C-8656-6D4ABA975888}"/>
              </a:ext>
            </a:extLst>
          </p:cNvPr>
          <p:cNvSpPr txBox="1"/>
          <p:nvPr/>
        </p:nvSpPr>
        <p:spPr>
          <a:xfrm>
            <a:off x="1818725" y="5660451"/>
            <a:ext cx="9716430" cy="646331"/>
          </a:xfrm>
          <a:prstGeom prst="rect">
            <a:avLst/>
          </a:prstGeom>
          <a:noFill/>
        </p:spPr>
        <p:txBody>
          <a:bodyPr wrap="square">
            <a:spAutoFit/>
          </a:bodyPr>
          <a:lstStyle/>
          <a:p>
            <a:pPr marL="117475"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Upcoming opportunities:</a:t>
            </a:r>
            <a:r>
              <a:rPr lang="en-US" dirty="0">
                <a:solidFill>
                  <a:prstClr val="black">
                    <a:hueOff val="0"/>
                    <a:satOff val="0"/>
                    <a:lumOff val="0"/>
                    <a:alphaOff val="0"/>
                  </a:prstClr>
                </a:solidFill>
                <a:latin typeface="Calibri" panose="020F0502020204030204"/>
                <a:ea typeface="Calibri"/>
                <a:cs typeface="Calibri"/>
              </a:rPr>
              <a:t> </a:t>
            </a:r>
            <a:r>
              <a:rPr kumimoji="0" lang="en-US" sz="18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a:cs typeface="Calibri"/>
              </a:rPr>
              <a:t>Procurement of other power and heating equipment are expected in the coming months based on availability of  additional funds.</a:t>
            </a:r>
          </a:p>
        </p:txBody>
      </p:sp>
      <p:sp>
        <p:nvSpPr>
          <p:cNvPr id="14" name="Title 1">
            <a:extLst>
              <a:ext uri="{FF2B5EF4-FFF2-40B4-BE49-F238E27FC236}">
                <a16:creationId xmlns:a16="http://schemas.microsoft.com/office/drawing/2014/main" id="{A32CB78C-07B2-575F-4B5A-6BAD63698192}"/>
              </a:ext>
            </a:extLst>
          </p:cNvPr>
          <p:cNvSpPr>
            <a:spLocks noGrp="1"/>
          </p:cNvSpPr>
          <p:nvPr>
            <p:ph type="title"/>
          </p:nvPr>
        </p:nvSpPr>
        <p:spPr>
          <a:xfrm>
            <a:off x="0" y="0"/>
            <a:ext cx="12191999" cy="713400"/>
          </a:xfrm>
          <a:solidFill>
            <a:schemeClr val="accent4">
              <a:lumMod val="90000"/>
              <a:lumOff val="10000"/>
            </a:schemeClr>
          </a:solidFill>
        </p:spPr>
        <p:txBody>
          <a:bodyPr wrap="square" rtlCol="0">
            <a:spAutoFit/>
          </a:bodyPr>
          <a:lstStyle/>
          <a:p>
            <a:pPr fontAlgn="base">
              <a:lnSpc>
                <a:spcPct val="200000"/>
              </a:lnSpc>
              <a:spcAft>
                <a:spcPct val="0"/>
              </a:spcAft>
            </a:pPr>
            <a:r>
              <a:rPr lang="en-US" sz="2400" b="1" dirty="0">
                <a:solidFill>
                  <a:schemeClr val="bg1"/>
                </a:solidFill>
                <a:latin typeface="Century Gothic" panose="020B0502020202020204" pitchFamily="34" charset="0"/>
                <a:ea typeface="MS PGothic" panose="020B0600070205080204" pitchFamily="34" charset="-128"/>
                <a:cs typeface="Arial" panose="020B0604020202020204" pitchFamily="34" charset="0"/>
              </a:rPr>
              <a:t>REPOWER: Response to Needs and Results </a:t>
            </a:r>
          </a:p>
        </p:txBody>
      </p:sp>
    </p:spTree>
    <p:extLst>
      <p:ext uri="{BB962C8B-B14F-4D97-AF65-F5344CB8AC3E}">
        <p14:creationId xmlns:p14="http://schemas.microsoft.com/office/powerpoint/2010/main" val="7861322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1201</TotalTime>
  <Words>2434</Words>
  <Application>Microsoft Macintosh PowerPoint</Application>
  <PresentationFormat>Widescreen</PresentationFormat>
  <Paragraphs>344</Paragraphs>
  <Slides>21</Slides>
  <Notes>11</Notes>
  <HiddenSlides>0</HiddenSlides>
  <MMClips>0</MMClips>
  <ScaleCrop>false</ScaleCrop>
  <HeadingPairs>
    <vt:vector size="6" baseType="variant">
      <vt:variant>
        <vt:lpstr>Fonts Used</vt:lpstr>
      </vt:variant>
      <vt:variant>
        <vt:i4>24</vt:i4>
      </vt:variant>
      <vt:variant>
        <vt:lpstr>Theme</vt:lpstr>
      </vt:variant>
      <vt:variant>
        <vt:i4>1</vt:i4>
      </vt:variant>
      <vt:variant>
        <vt:lpstr>Slide Titles</vt:lpstr>
      </vt:variant>
      <vt:variant>
        <vt:i4>21</vt:i4>
      </vt:variant>
    </vt:vector>
  </HeadingPairs>
  <TitlesOfParts>
    <vt:vector size="46" baseType="lpstr">
      <vt:lpstr>Meiryo</vt:lpstr>
      <vt:lpstr>Andes</vt:lpstr>
      <vt:lpstr>Andes ExtraLight</vt:lpstr>
      <vt:lpstr>AndesExtraLight</vt:lpstr>
      <vt:lpstr>Aptos</vt:lpstr>
      <vt:lpstr>Aptos Display</vt:lpstr>
      <vt:lpstr>Aptos Narrow</vt:lpstr>
      <vt:lpstr>Arial</vt:lpstr>
      <vt:lpstr>Asap</vt:lpstr>
      <vt:lpstr>Calibri</vt:lpstr>
      <vt:lpstr>Calibri Light</vt:lpstr>
      <vt:lpstr>Candara</vt:lpstr>
      <vt:lpstr>Century Gothic</vt:lpstr>
      <vt:lpstr>Courier New</vt:lpstr>
      <vt:lpstr>Garamond</vt:lpstr>
      <vt:lpstr>inherit</vt:lpstr>
      <vt:lpstr>Open Sans</vt:lpstr>
      <vt:lpstr>Open Sans Light</vt:lpstr>
      <vt:lpstr>Segoe UI</vt:lpstr>
      <vt:lpstr>Symbol</vt:lpstr>
      <vt:lpstr>Trebuchet MS</vt:lpstr>
      <vt:lpstr>Tw Cen MT</vt:lpstr>
      <vt:lpstr>Wingdings</vt:lpstr>
      <vt:lpstr>Wingdings,Sans-Serif</vt:lpstr>
      <vt:lpstr>Office Theme</vt:lpstr>
      <vt:lpstr>PowerPoint Presentation</vt:lpstr>
      <vt:lpstr>Impact of the war on key sectors: $176bn in direct damage since February 2022 and $524bn in recovery and reconstruction needs</vt:lpstr>
      <vt:lpstr>PowerPoint Presentation</vt:lpstr>
      <vt:lpstr>World Bank Active Financing to Ukraine (Total funding allocated across key sectors) </vt:lpstr>
      <vt:lpstr>PowerPoint Presentation</vt:lpstr>
      <vt:lpstr>PowerPoint Presentation</vt:lpstr>
      <vt:lpstr>PowerPoint Presentation</vt:lpstr>
      <vt:lpstr>REPOWER: Response to Needs and Results </vt:lpstr>
      <vt:lpstr>REPOWER: Response to Needs and Results </vt:lpstr>
      <vt:lpstr>IPSR: Improving Power System Resilience for European Power Grid Integration</vt:lpstr>
      <vt:lpstr>RELINC: Response to Needs and Results</vt:lpstr>
      <vt:lpstr>HOPE: Response to Needs and Results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WBG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Klavdiya Maksymenko</dc:creator>
  <cp:lastModifiedBy>Andrzej Rudka</cp:lastModifiedBy>
  <cp:revision>77</cp:revision>
  <dcterms:created xsi:type="dcterms:W3CDTF">2025-03-03T17:44:46Z</dcterms:created>
  <dcterms:modified xsi:type="dcterms:W3CDTF">2025-12-19T09:59:24Z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1bf45b6-5649-4236-82a3-f45024cd282e_Enabled">
    <vt:lpwstr>true</vt:lpwstr>
  </property>
  <property fmtid="{D5CDD505-2E9C-101B-9397-08002B2CF9AE}" pid="3" name="MSIP_Label_f1bf45b6-5649-4236-82a3-f45024cd282e_SetDate">
    <vt:lpwstr>2025-09-08T14:01:19Z</vt:lpwstr>
  </property>
  <property fmtid="{D5CDD505-2E9C-101B-9397-08002B2CF9AE}" pid="4" name="MSIP_Label_f1bf45b6-5649-4236-82a3-f45024cd282e_Method">
    <vt:lpwstr>Standard</vt:lpwstr>
  </property>
  <property fmtid="{D5CDD505-2E9C-101B-9397-08002B2CF9AE}" pid="5" name="MSIP_Label_f1bf45b6-5649-4236-82a3-f45024cd282e_Name">
    <vt:lpwstr>Official Use Only</vt:lpwstr>
  </property>
  <property fmtid="{D5CDD505-2E9C-101B-9397-08002B2CF9AE}" pid="6" name="MSIP_Label_f1bf45b6-5649-4236-82a3-f45024cd282e_SiteId">
    <vt:lpwstr>31a2fec0-266b-4c67-b56e-2796d8f59c36</vt:lpwstr>
  </property>
  <property fmtid="{D5CDD505-2E9C-101B-9397-08002B2CF9AE}" pid="7" name="MSIP_Label_f1bf45b6-5649-4236-82a3-f45024cd282e_ActionId">
    <vt:lpwstr>ae72d8db-bdb9-4b10-bfbd-53e0caf28aa0</vt:lpwstr>
  </property>
  <property fmtid="{D5CDD505-2E9C-101B-9397-08002B2CF9AE}" pid="8" name="MSIP_Label_f1bf45b6-5649-4236-82a3-f45024cd282e_ContentBits">
    <vt:lpwstr>2</vt:lpwstr>
  </property>
  <property fmtid="{D5CDD505-2E9C-101B-9397-08002B2CF9AE}" pid="9" name="MSIP_Label_f1bf45b6-5649-4236-82a3-f45024cd282e_Tag">
    <vt:lpwstr>10, 3, 0, 1</vt:lpwstr>
  </property>
  <property fmtid="{D5CDD505-2E9C-101B-9397-08002B2CF9AE}" pid="10" name="ClassificationContentMarkingFooterLocations">
    <vt:lpwstr>Office Theme:8</vt:lpwstr>
  </property>
  <property fmtid="{D5CDD505-2E9C-101B-9397-08002B2CF9AE}" pid="11" name="ClassificationContentMarkingFooterText">
    <vt:lpwstr>Official Use Only</vt:lpwstr>
  </property>
</Properties>
</file>