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4"/>
    <p:sldMasterId id="2147483671" r:id="rId5"/>
  </p:sldMasterIdLst>
  <p:notesMasterIdLst>
    <p:notesMasterId r:id="rId28"/>
  </p:notesMasterIdLst>
  <p:sldIdLst>
    <p:sldId id="256" r:id="rId6"/>
    <p:sldId id="345" r:id="rId7"/>
    <p:sldId id="346" r:id="rId8"/>
    <p:sldId id="343" r:id="rId9"/>
    <p:sldId id="337" r:id="rId10"/>
    <p:sldId id="340" r:id="rId11"/>
    <p:sldId id="341" r:id="rId12"/>
    <p:sldId id="342" r:id="rId13"/>
    <p:sldId id="347" r:id="rId14"/>
    <p:sldId id="351" r:id="rId15"/>
    <p:sldId id="349" r:id="rId16"/>
    <p:sldId id="352" r:id="rId17"/>
    <p:sldId id="2147479924" r:id="rId18"/>
    <p:sldId id="2147479925" r:id="rId19"/>
    <p:sldId id="2147479892" r:id="rId20"/>
    <p:sldId id="331" r:id="rId21"/>
    <p:sldId id="2147479923" r:id="rId22"/>
    <p:sldId id="353" r:id="rId23"/>
    <p:sldId id="356" r:id="rId24"/>
    <p:sldId id="357" r:id="rId25"/>
    <p:sldId id="360" r:id="rId26"/>
    <p:sldId id="339" r:id="rId27"/>
  </p:sldIdLst>
  <p:sldSz cx="12192000" cy="6858000"/>
  <p:notesSz cx="6858000" cy="9144000"/>
  <p:embeddedFontLst>
    <p:embeddedFont>
      <p:font typeface="EC Square Sans Pro" panose="020B0506040000020004" pitchFamily="34" charset="0"/>
      <p:regular r:id="rId29"/>
      <p:bold r:id="rId30"/>
      <p:italic r:id="rId31"/>
      <p:boldItalic r:id="rId32"/>
    </p:embeddedFont>
    <p:embeddedFont>
      <p:font typeface="Verdana" panose="020B060403050404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92">
          <p15:clr>
            <a:srgbClr val="A4A3A4"/>
          </p15:clr>
        </p15:guide>
        <p15:guide id="2" pos="3840">
          <p15:clr>
            <a:srgbClr val="A4A3A4"/>
          </p15:clr>
        </p15:guide>
      </p15:sld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38" roundtripDataSignature="AMtx7mh3YP3xexYcFoahXa2ehi0H5V4Za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053A44-F3F8-56D5-401E-FE9744945CC2}" name="DE CROMBRUGGHE DE PICQUENDAELE Charles-Antoine (NEAR)" initials="D(" userId="S::charles-antoine.de-crombrugghe-de-picquendaele@ec.europa.eu::bdc2dbae-b7c8-4313-8be0-6d33492a838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DE0409-72C0-35B9-4796-39FCC2049D41}" v="13" dt="2024-12-18T17:49:07.877"/>
    <p1510:client id="{5A6809D1-BBC5-452A-980B-0D26DA40FF77}" v="81" dt="2024-12-16T21:37:46.4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orient="horz" pos="209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24807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3262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1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Google Shape;15;p22"/>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6" name="Google Shape;16;p22"/>
          <p:cNvSpPr/>
          <p:nvPr/>
        </p:nvSpPr>
        <p:spPr>
          <a:xfrm>
            <a:off x="0" y="1078173"/>
            <a:ext cx="12192000" cy="5779827"/>
          </a:xfrm>
          <a:prstGeom prst="rect">
            <a:avLst/>
          </a:prstGeom>
          <a:solidFill>
            <a:srgbClr val="0356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4"/>
              </a:solidFill>
              <a:latin typeface="Arial"/>
              <a:ea typeface="Arial"/>
              <a:cs typeface="Arial"/>
              <a:sym typeface="Arial"/>
            </a:endParaRPr>
          </a:p>
        </p:txBody>
      </p:sp>
      <p:sp>
        <p:nvSpPr>
          <p:cNvPr id="18" name="Google Shape;18;p22"/>
          <p:cNvSpPr txBox="1">
            <a:spLocks noGrp="1"/>
          </p:cNvSpPr>
          <p:nvPr>
            <p:ph type="ctrTitle"/>
          </p:nvPr>
        </p:nvSpPr>
        <p:spPr>
          <a:xfrm>
            <a:off x="1071350" y="1992572"/>
            <a:ext cx="10065224" cy="2149523"/>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lt1"/>
              </a:buClr>
              <a:buSzPts val="6000"/>
              <a:buFont typeface="Aria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9" name="Google Shape;19;p22"/>
          <p:cNvSpPr txBox="1">
            <a:spLocks noGrp="1"/>
          </p:cNvSpPr>
          <p:nvPr>
            <p:ph type="subTitle" idx="1"/>
          </p:nvPr>
        </p:nvSpPr>
        <p:spPr>
          <a:xfrm>
            <a:off x="1071351" y="4418049"/>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20" name="Google Shape;20;p22"/>
          <p:cNvSpPr txBox="1">
            <a:spLocks noGrp="1"/>
          </p:cNvSpPr>
          <p:nvPr>
            <p:ph type="body" idx="2"/>
          </p:nvPr>
        </p:nvSpPr>
        <p:spPr>
          <a:xfrm>
            <a:off x="6096000" y="5557903"/>
            <a:ext cx="5040313" cy="528998"/>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SzPts val="2200"/>
              <a:buFont typeface="Arial"/>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1" name="Google Shape;21;p22"/>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2" name="Google Shape;22;p22"/>
          <p:cNvCxnSpPr/>
          <p:nvPr/>
        </p:nvCxnSpPr>
        <p:spPr>
          <a:xfrm>
            <a:off x="846746" y="1978925"/>
            <a:ext cx="0" cy="4879075"/>
          </a:xfrm>
          <a:prstGeom prst="straightConnector1">
            <a:avLst/>
          </a:prstGeom>
          <a:noFill/>
          <a:ln w="28575" cap="flat" cmpd="sng">
            <a:solidFill>
              <a:schemeClr val="accent5"/>
            </a:solidFill>
            <a:prstDash val="solid"/>
            <a:miter lim="800000"/>
            <a:headEnd type="none" w="sm" len="sm"/>
            <a:tailEnd type="none" w="sm" len="sm"/>
          </a:ln>
        </p:spPr>
      </p:cxnSp>
      <p:pic>
        <p:nvPicPr>
          <p:cNvPr id="2" name="Google Shape;17;p22" descr="European Commission">
            <a:extLst>
              <a:ext uri="{FF2B5EF4-FFF2-40B4-BE49-F238E27FC236}">
                <a16:creationId xmlns:a16="http://schemas.microsoft.com/office/drawing/2014/main" id="{B45F4576-0280-9ABD-3693-C3C51E11FA18}"/>
              </a:ext>
            </a:extLst>
          </p:cNvPr>
          <p:cNvPicPr preferRelativeResize="0"/>
          <p:nvPr userDrawn="1"/>
        </p:nvPicPr>
        <p:blipFill rotWithShape="1">
          <a:blip r:embed="rId2">
            <a:alphaModFix/>
          </a:blip>
          <a:srcRect/>
          <a:stretch/>
        </p:blipFill>
        <p:spPr>
          <a:xfrm>
            <a:off x="5388933" y="258042"/>
            <a:ext cx="1659793" cy="115246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2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latin typeface="EC Square Sans Pro" panose="020B0506040000020004" pitchFamily="34" charset="0"/>
            </a:endParaRPr>
          </a:p>
        </p:txBody>
      </p:sp>
      <p:sp>
        <p:nvSpPr>
          <p:cNvPr id="6" name="Slide Number Placeholder 5"/>
          <p:cNvSpPr>
            <a:spLocks noGrp="1"/>
          </p:cNvSpPr>
          <p:nvPr>
            <p:ph type="sldNum" sz="quarter" idx="12"/>
          </p:nvPr>
        </p:nvSpPr>
        <p:spPr/>
        <p:txBody>
          <a:bodyPr>
            <a:noAutofit/>
          </a:bodyPr>
          <a:lstStyle>
            <a:lvl1pPr>
              <a:defRPr>
                <a:latin typeface="EC Square Sans Pro" panose="020B0506040000020004" pitchFamily="34" charset="0"/>
              </a:defRPr>
            </a:lvl1pPr>
          </a:lstStyle>
          <a:p>
            <a:fld id="{F46C79FD-C571-418B-AB0F-5EE936C85276}" type="slidenum">
              <a:rPr lang="en-GB" smtClean="0"/>
              <a:pPr/>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6607303" cy="2387600"/>
          </a:xfrm>
        </p:spPr>
        <p:txBody>
          <a:bodyPr anchor="b">
            <a:noAutofit/>
          </a:bodyPr>
          <a:lstStyle>
            <a:lvl1pPr algn="l">
              <a:defRPr sz="6000">
                <a:solidFill>
                  <a:schemeClr val="accent1"/>
                </a:solidFill>
                <a:latin typeface="EC Square Sans Pro" panose="020B0506040000020004" pitchFamily="34" charset="0"/>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6614127" cy="1655762"/>
          </a:xfrm>
        </p:spPr>
        <p:txBody>
          <a:bodyPr>
            <a:noAutofit/>
          </a:bodyPr>
          <a:lstStyle>
            <a:lvl1pPr marL="0" indent="0" algn="l">
              <a:buNone/>
              <a:defRPr sz="2400">
                <a:solidFill>
                  <a:schemeClr val="tx1"/>
                </a:solidFill>
                <a:latin typeface="EC Square Sans Pro" panose="020B050604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t="30798"/>
          <a:stretch/>
        </p:blipFill>
        <p:spPr>
          <a:xfrm>
            <a:off x="10402807" y="0"/>
            <a:ext cx="1483789" cy="1052718"/>
          </a:xfrm>
          <a:prstGeom prst="rect">
            <a:avLst/>
          </a:prstGeom>
        </p:spPr>
      </p:pic>
      <p:sp>
        <p:nvSpPr>
          <p:cNvPr id="21" name="Chord 20"/>
          <p:cNvSpPr/>
          <p:nvPr userDrawn="1"/>
        </p:nvSpPr>
        <p:spPr>
          <a:xfrm rot="1361831">
            <a:off x="7930110" y="1750534"/>
            <a:ext cx="3795459" cy="3795459"/>
          </a:xfrm>
          <a:prstGeom prst="chord">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rot="10800000">
            <a:off x="9636249" y="1480001"/>
            <a:ext cx="1388532" cy="4267201"/>
          </a:xfrm>
          <a:prstGeom prst="rect">
            <a:avLst/>
          </a:prstGeom>
          <a:solidFill>
            <a:srgbClr val="002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372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rgbClr val="002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1"/>
                </a:solidFill>
                <a:latin typeface="EC Square Sans Pro" panose="020B0506040000020004" pitchFamily="34" charset="0"/>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0798"/>
          <a:stretch/>
        </p:blipFill>
        <p:spPr>
          <a:xfrm>
            <a:off x="10402807" y="0"/>
            <a:ext cx="1483789" cy="1052718"/>
          </a:xfrm>
          <a:prstGeom prst="rect">
            <a:avLst/>
          </a:prstGeom>
        </p:spPr>
      </p:pic>
    </p:spTree>
    <p:extLst>
      <p:ext uri="{BB962C8B-B14F-4D97-AF65-F5344CB8AC3E}">
        <p14:creationId xmlns:p14="http://schemas.microsoft.com/office/powerpoint/2010/main" val="30039397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40974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93698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5866776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1520944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2"/>
                </a:solidFill>
              </a:defRPr>
            </a:lvl1pPr>
          </a:lstStyle>
          <a:p>
            <a:r>
              <a:rPr lang="en-US"/>
              <a:t>Click to edit Master title style</a:t>
            </a:r>
            <a:endParaRPr lang="en-GB"/>
          </a:p>
        </p:txBody>
      </p:sp>
    </p:spTree>
    <p:extLst>
      <p:ext uri="{BB962C8B-B14F-4D97-AF65-F5344CB8AC3E}">
        <p14:creationId xmlns:p14="http://schemas.microsoft.com/office/powerpoint/2010/main" val="1214824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buClr>
                <a:schemeClr val="accent1"/>
              </a:buClr>
              <a:defRPr/>
            </a:lvl1pPr>
            <a:lvl2pPr>
              <a:spcAft>
                <a:spcPts val="1800"/>
              </a:spcAft>
              <a:buClr>
                <a:schemeClr val="accent1"/>
              </a:buClr>
              <a:defRPr/>
            </a:lvl2pPr>
            <a:lvl3pPr>
              <a:spcAft>
                <a:spcPts val="1800"/>
              </a:spcAft>
              <a:buClr>
                <a:schemeClr val="accent1"/>
              </a:buClr>
              <a:defRPr/>
            </a:lvl3pPr>
            <a:lvl4pPr>
              <a:spcAft>
                <a:spcPts val="1800"/>
              </a:spcAft>
              <a:buClr>
                <a:schemeClr val="accent1"/>
              </a:buClr>
              <a:defRPr/>
            </a:lvl4pPr>
            <a:lvl5pPr>
              <a:spcAft>
                <a:spcPts val="1800"/>
              </a:spcAft>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2"/>
                </a:solidFill>
              </a:defRPr>
            </a:lvl1pPr>
          </a:lstStyle>
          <a:p>
            <a:r>
              <a:rPr lang="en-US"/>
              <a:t>Click to edit Master title style</a:t>
            </a:r>
            <a:endParaRPr lang="en-GB"/>
          </a:p>
        </p:txBody>
      </p:sp>
    </p:spTree>
    <p:extLst>
      <p:ext uri="{BB962C8B-B14F-4D97-AF65-F5344CB8AC3E}">
        <p14:creationId xmlns:p14="http://schemas.microsoft.com/office/powerpoint/2010/main" val="1588003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buClr>
                <a:schemeClr val="accent1"/>
              </a:buClr>
              <a:defRPr/>
            </a:lvl1pPr>
            <a:lvl2pPr>
              <a:spcAft>
                <a:spcPts val="1800"/>
              </a:spcAft>
              <a:buClr>
                <a:schemeClr val="accent1"/>
              </a:buClr>
              <a:defRPr/>
            </a:lvl2pPr>
            <a:lvl3pPr>
              <a:spcAft>
                <a:spcPts val="1800"/>
              </a:spcAft>
              <a:buClr>
                <a:schemeClr val="accent1"/>
              </a:buClr>
              <a:defRPr/>
            </a:lvl3pPr>
            <a:lvl4pPr>
              <a:spcAft>
                <a:spcPts val="1800"/>
              </a:spcAft>
              <a:buClr>
                <a:schemeClr val="accent1"/>
              </a:buClr>
              <a:defRPr/>
            </a:lvl4pPr>
            <a:lvl5pPr>
              <a:spcAft>
                <a:spcPts val="1800"/>
              </a:spcAft>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2"/>
                </a:solidFill>
              </a:defRPr>
            </a:lvl1pPr>
          </a:lstStyle>
          <a:p>
            <a:r>
              <a:rPr lang="en-US"/>
              <a:t>Click to edit Master title style</a:t>
            </a:r>
            <a:endParaRPr lang="en-GB"/>
          </a:p>
        </p:txBody>
      </p:sp>
    </p:spTree>
    <p:extLst>
      <p:ext uri="{BB962C8B-B14F-4D97-AF65-F5344CB8AC3E}">
        <p14:creationId xmlns:p14="http://schemas.microsoft.com/office/powerpoint/2010/main" val="1344658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402250" y="1825625"/>
            <a:ext cx="5328000" cy="3906435"/>
          </a:xfrm>
        </p:spPr>
        <p:txBody>
          <a:bodyPr>
            <a:noAutofit/>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2"/>
                </a:solidFill>
              </a:defRPr>
            </a:lvl1pPr>
          </a:lstStyle>
          <a:p>
            <a:r>
              <a:rPr lang="en-US"/>
              <a:t>Click to edit Master title style</a:t>
            </a:r>
            <a:endParaRPr lang="en-GB"/>
          </a:p>
        </p:txBody>
      </p:sp>
    </p:spTree>
    <p:extLst>
      <p:ext uri="{BB962C8B-B14F-4D97-AF65-F5344CB8AC3E}">
        <p14:creationId xmlns:p14="http://schemas.microsoft.com/office/powerpoint/2010/main" val="344770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23"/>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25" name="Google Shape;25;p23"/>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6" name="Google Shape;26;p23"/>
          <p:cNvSpPr txBox="1">
            <a:spLocks noGrp="1"/>
          </p:cNvSpPr>
          <p:nvPr>
            <p:ph type="body" idx="1"/>
          </p:nvPr>
        </p:nvSpPr>
        <p:spPr>
          <a:xfrm>
            <a:off x="838199" y="1825625"/>
            <a:ext cx="10905699" cy="3881904"/>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1800"/>
              </a:spcBef>
              <a:spcAft>
                <a:spcPts val="0"/>
              </a:spcAft>
              <a:buSzPts val="2000"/>
              <a:buChar char="•"/>
              <a:defRPr/>
            </a:lvl2pPr>
            <a:lvl3pPr marL="1371600" lvl="2" indent="-342900" algn="l">
              <a:lnSpc>
                <a:spcPct val="100000"/>
              </a:lnSpc>
              <a:spcBef>
                <a:spcPts val="1800"/>
              </a:spcBef>
              <a:spcAft>
                <a:spcPts val="0"/>
              </a:spcAft>
              <a:buSzPts val="1800"/>
              <a:buChar char="•"/>
              <a:defRPr/>
            </a:lvl3pPr>
            <a:lvl4pPr marL="1828800" lvl="3" indent="-330200" algn="l">
              <a:lnSpc>
                <a:spcPct val="100000"/>
              </a:lnSpc>
              <a:spcBef>
                <a:spcPts val="1800"/>
              </a:spcBef>
              <a:spcAft>
                <a:spcPts val="0"/>
              </a:spcAft>
              <a:buSzPts val="1600"/>
              <a:buChar char="•"/>
              <a:defRPr/>
            </a:lvl4pPr>
            <a:lvl5pPr marL="2286000" lvl="4" indent="-330200" algn="l">
              <a:lnSpc>
                <a:spcPct val="100000"/>
              </a:lnSpc>
              <a:spcBef>
                <a:spcPts val="1800"/>
              </a:spcBef>
              <a:spcAft>
                <a:spcPts val="0"/>
              </a:spcAft>
              <a:buSzPts val="16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27" name="Google Shape;27;p23"/>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2"/>
                </a:solidFill>
              </a:defRPr>
            </a:lvl1pPr>
          </a:lstStyle>
          <a:p>
            <a:r>
              <a:rPr lang="en-US"/>
              <a:t>Click to edit Master title style</a:t>
            </a:r>
            <a:endParaRPr lang="en-GB"/>
          </a:p>
        </p:txBody>
      </p:sp>
    </p:spTree>
    <p:extLst>
      <p:ext uri="{BB962C8B-B14F-4D97-AF65-F5344CB8AC3E}">
        <p14:creationId xmlns:p14="http://schemas.microsoft.com/office/powerpoint/2010/main" val="605505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2"/>
                </a:solidFill>
              </a:defRPr>
            </a:lvl1pPr>
          </a:lstStyle>
          <a:p>
            <a:r>
              <a:rPr lang="en-US"/>
              <a:t>Click to edit Master title style</a:t>
            </a:r>
            <a:endParaRPr lang="en-GB"/>
          </a:p>
        </p:txBody>
      </p:sp>
    </p:spTree>
    <p:extLst>
      <p:ext uri="{BB962C8B-B14F-4D97-AF65-F5344CB8AC3E}">
        <p14:creationId xmlns:p14="http://schemas.microsoft.com/office/powerpoint/2010/main" val="2190347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216351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904762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8693613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a:p>
        </p:txBody>
      </p:sp>
    </p:spTree>
    <p:extLst>
      <p:ext uri="{BB962C8B-B14F-4D97-AF65-F5344CB8AC3E}">
        <p14:creationId xmlns:p14="http://schemas.microsoft.com/office/powerpoint/2010/main" val="1691690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Click to edit Master text styles</a:t>
            </a:r>
          </a:p>
        </p:txBody>
      </p:sp>
    </p:spTree>
    <p:extLst>
      <p:ext uri="{BB962C8B-B14F-4D97-AF65-F5344CB8AC3E}">
        <p14:creationId xmlns:p14="http://schemas.microsoft.com/office/powerpoint/2010/main" val="2742363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Click to 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Click to 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Click to 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Click to edit Master text styles</a:t>
            </a:r>
          </a:p>
        </p:txBody>
      </p:sp>
    </p:spTree>
    <p:extLst>
      <p:ext uri="{BB962C8B-B14F-4D97-AF65-F5344CB8AC3E}">
        <p14:creationId xmlns:p14="http://schemas.microsoft.com/office/powerpoint/2010/main" val="2339489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sp>
        <p:nvSpPr>
          <p:cNvPr id="6" name="Text Placeholder 5"/>
          <p:cNvSpPr>
            <a:spLocks noGrp="1"/>
          </p:cNvSpPr>
          <p:nvPr>
            <p:ph type="body" sz="quarter" idx="14"/>
          </p:nvPr>
        </p:nvSpPr>
        <p:spPr>
          <a:xfrm>
            <a:off x="838200" y="3630613"/>
            <a:ext cx="10515600"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595697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35413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6"/>
        <p:cNvGrpSpPr/>
        <p:nvPr/>
      </p:nvGrpSpPr>
      <p:grpSpPr>
        <a:xfrm>
          <a:off x="0" y="0"/>
          <a:ext cx="0" cy="0"/>
          <a:chOff x="0" y="0"/>
          <a:chExt cx="0" cy="0"/>
        </a:xfrm>
      </p:grpSpPr>
      <p:sp>
        <p:nvSpPr>
          <p:cNvPr id="147" name="Google Shape;147;p38"/>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148" name="Google Shape;148;p38"/>
          <p:cNvPicPr preferRelativeResize="0"/>
          <p:nvPr/>
        </p:nvPicPr>
        <p:blipFill rotWithShape="1">
          <a:blip r:embed="rId2">
            <a:alphaModFix/>
          </a:blip>
          <a:srcRect/>
          <a:stretch/>
        </p:blipFill>
        <p:spPr>
          <a:xfrm>
            <a:off x="0" y="1850288"/>
            <a:ext cx="12192000" cy="5018345"/>
          </a:xfrm>
          <a:prstGeom prst="rect">
            <a:avLst/>
          </a:prstGeom>
          <a:noFill/>
          <a:ln>
            <a:noFill/>
          </a:ln>
        </p:spPr>
      </p:pic>
      <p:sp>
        <p:nvSpPr>
          <p:cNvPr id="149" name="Google Shape;149;p38"/>
          <p:cNvSpPr/>
          <p:nvPr/>
        </p:nvSpPr>
        <p:spPr>
          <a:xfrm>
            <a:off x="0" y="1078174"/>
            <a:ext cx="12192000" cy="2890800"/>
          </a:xfrm>
          <a:prstGeom prst="rect">
            <a:avLst/>
          </a:prstGeom>
          <a:solidFill>
            <a:srgbClr val="0356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4"/>
              </a:solidFill>
              <a:latin typeface="Arial"/>
              <a:ea typeface="Arial"/>
              <a:cs typeface="Arial"/>
              <a:sym typeface="Arial"/>
            </a:endParaRPr>
          </a:p>
        </p:txBody>
      </p:sp>
      <p:pic>
        <p:nvPicPr>
          <p:cNvPr id="150" name="Google Shape;150;p38" descr="European Commission"/>
          <p:cNvPicPr preferRelativeResize="0"/>
          <p:nvPr/>
        </p:nvPicPr>
        <p:blipFill rotWithShape="1">
          <a:blip r:embed="rId3">
            <a:alphaModFix/>
          </a:blip>
          <a:srcRect/>
          <a:stretch/>
        </p:blipFill>
        <p:spPr>
          <a:xfrm>
            <a:off x="5388933" y="258042"/>
            <a:ext cx="1659793" cy="1152460"/>
          </a:xfrm>
          <a:prstGeom prst="rect">
            <a:avLst/>
          </a:prstGeom>
          <a:noFill/>
          <a:ln>
            <a:noFill/>
          </a:ln>
        </p:spPr>
      </p:pic>
      <p:sp>
        <p:nvSpPr>
          <p:cNvPr id="151" name="Google Shape;151;p38"/>
          <p:cNvSpPr txBox="1">
            <a:spLocks noGrp="1"/>
          </p:cNvSpPr>
          <p:nvPr>
            <p:ph type="ctrTitle"/>
          </p:nvPr>
        </p:nvSpPr>
        <p:spPr>
          <a:xfrm>
            <a:off x="1071350" y="1992572"/>
            <a:ext cx="10065224" cy="872647"/>
          </a:xfrm>
          <a:prstGeom prst="rect">
            <a:avLst/>
          </a:prstGeom>
          <a:noFill/>
          <a:ln>
            <a:noFill/>
          </a:ln>
        </p:spPr>
        <p:txBody>
          <a:bodyPr spcFirstLastPara="1" wrap="square" lIns="91425" tIns="45700" rIns="91425" bIns="0" anchor="t" anchorCtr="0">
            <a:normAutofit/>
          </a:bodyPr>
          <a:lstStyle>
            <a:lvl1pPr lvl="0" algn="l">
              <a:lnSpc>
                <a:spcPct val="90000"/>
              </a:lnSpc>
              <a:spcBef>
                <a:spcPts val="0"/>
              </a:spcBef>
              <a:spcAft>
                <a:spcPts val="0"/>
              </a:spcAft>
              <a:buClr>
                <a:schemeClr val="lt1"/>
              </a:buClr>
              <a:buSzPts val="6000"/>
              <a:buFont typeface="Aria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52" name="Google Shape;152;p38"/>
          <p:cNvSpPr txBox="1">
            <a:spLocks noGrp="1"/>
          </p:cNvSpPr>
          <p:nvPr>
            <p:ph type="subTitle" idx="1"/>
          </p:nvPr>
        </p:nvSpPr>
        <p:spPr>
          <a:xfrm>
            <a:off x="1071351" y="3067468"/>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3" name="Google Shape;153;p38"/>
          <p:cNvSpPr txBox="1">
            <a:spLocks noGrp="1"/>
          </p:cNvSpPr>
          <p:nvPr>
            <p:ph type="body" idx="2"/>
          </p:nvPr>
        </p:nvSpPr>
        <p:spPr>
          <a:xfrm>
            <a:off x="6096000" y="5783535"/>
            <a:ext cx="5040313" cy="528998"/>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0"/>
              </a:spcBef>
              <a:spcAft>
                <a:spcPts val="0"/>
              </a:spcAft>
              <a:buSzPts val="2200"/>
              <a:buFont typeface="Arial"/>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54" name="Google Shape;154;p38"/>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5" name="Google Shape;155;p38"/>
          <p:cNvCxnSpPr/>
          <p:nvPr/>
        </p:nvCxnSpPr>
        <p:spPr>
          <a:xfrm>
            <a:off x="838200" y="1978925"/>
            <a:ext cx="0" cy="4879075"/>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698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Nagłówek sekcji">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A8200C7A-84B1-4833-BA84-0A52CA4E4970}"/>
              </a:ext>
            </a:extLst>
          </p:cNvPr>
          <p:cNvGraphicFramePr>
            <a:graphicFrameLocks noChangeAspect="1"/>
          </p:cNvGraphicFramePr>
          <p:nvPr userDrawn="1">
            <p:custDataLst>
              <p:tags r:id="rId1"/>
            </p:custDataLst>
            <p:extLst>
              <p:ext uri="{D42A27DB-BD31-4B8C-83A1-F6EECF244321}">
                <p14:modId xmlns:p14="http://schemas.microsoft.com/office/powerpoint/2010/main" val="1828215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2" name="Object 11" hidden="1">
                        <a:extLst>
                          <a:ext uri="{FF2B5EF4-FFF2-40B4-BE49-F238E27FC236}">
                            <a16:creationId xmlns:a16="http://schemas.microsoft.com/office/drawing/2014/main" id="{A8200C7A-84B1-4833-BA84-0A52CA4E497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Symbol zastępczy numeru slajdu 5">
            <a:extLst>
              <a:ext uri="{FF2B5EF4-FFF2-40B4-BE49-F238E27FC236}">
                <a16:creationId xmlns:a16="http://schemas.microsoft.com/office/drawing/2014/main" id="{C297C4EC-BDC6-48C7-A843-3AC4FD4A86E9}"/>
              </a:ext>
            </a:extLst>
          </p:cNvPr>
          <p:cNvSpPr>
            <a:spLocks noGrp="1"/>
          </p:cNvSpPr>
          <p:nvPr>
            <p:ph type="sldNum" sz="quarter" idx="12"/>
          </p:nvPr>
        </p:nvSpPr>
        <p:spPr/>
        <p:txBody>
          <a:bodyPr/>
          <a:lstStyle>
            <a:lvl1pPr rtl="0">
              <a:defRPr/>
            </a:lvl1pPr>
          </a:lstStyle>
          <a:p>
            <a:fld id="{11627762-1C02-49A5-A7D1-B02DFD44DF48}" type="slidenum">
              <a:rPr lang="en-GB" smtClean="0"/>
              <a:pPr/>
              <a:t>‹#›</a:t>
            </a:fld>
            <a:endParaRPr lang="en-GB"/>
          </a:p>
        </p:txBody>
      </p:sp>
      <p:cxnSp>
        <p:nvCxnSpPr>
          <p:cNvPr id="10" name="Straight Connector 9">
            <a:extLst>
              <a:ext uri="{FF2B5EF4-FFF2-40B4-BE49-F238E27FC236}">
                <a16:creationId xmlns:a16="http://schemas.microsoft.com/office/drawing/2014/main" id="{F9EF12C1-D96D-4871-8192-937D2C26A2A0}"/>
              </a:ext>
            </a:extLst>
          </p:cNvPr>
          <p:cNvCxnSpPr>
            <a:cxnSpLocks/>
          </p:cNvCxnSpPr>
          <p:nvPr userDrawn="1"/>
        </p:nvCxnSpPr>
        <p:spPr>
          <a:xfrm>
            <a:off x="257436" y="1120427"/>
            <a:ext cx="1280160" cy="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Symbol zastępczy stopki 2">
            <a:extLst>
              <a:ext uri="{FF2B5EF4-FFF2-40B4-BE49-F238E27FC236}">
                <a16:creationId xmlns:a16="http://schemas.microsoft.com/office/drawing/2014/main" id="{23EA1122-64EB-4356-AFCF-627870BD8AD1}"/>
              </a:ext>
            </a:extLst>
          </p:cNvPr>
          <p:cNvSpPr txBox="1">
            <a:spLocks/>
          </p:cNvSpPr>
          <p:nvPr userDrawn="1"/>
        </p:nvSpPr>
        <p:spPr>
          <a:xfrm>
            <a:off x="2029318" y="6516303"/>
            <a:ext cx="8133364" cy="345570"/>
          </a:xfrm>
          <a:prstGeom prst="rect">
            <a:avLst/>
          </a:prstGeom>
        </p:spPr>
        <p:txBody>
          <a:bodyPr vert="horz" lIns="91407" tIns="45703" rIns="91407" bIns="45703" rtlCol="0" anchor="ctr"/>
          <a:lstStyle>
            <a:defPPr>
              <a:defRPr lang="pl-P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217" rtl="0">
              <a:defRPr/>
            </a:pPr>
            <a:r>
              <a:rPr lang="en-GB" sz="1050" b="1">
                <a:solidFill>
                  <a:srgbClr val="C00000">
                    <a:alpha val="60000"/>
                  </a:srgbClr>
                </a:solidFill>
                <a:latin typeface="Verdana" panose="020B0604030504040204" pitchFamily="34" charset="0"/>
                <a:ea typeface="Verdana" panose="020B0604030504040204" pitchFamily="34" charset="0"/>
              </a:rPr>
              <a:t>Company confidential</a:t>
            </a:r>
          </a:p>
        </p:txBody>
      </p:sp>
      <p:sp>
        <p:nvSpPr>
          <p:cNvPr id="15" name="Symbol zastępczy zawartości 2">
            <a:extLst>
              <a:ext uri="{FF2B5EF4-FFF2-40B4-BE49-F238E27FC236}">
                <a16:creationId xmlns:a16="http://schemas.microsoft.com/office/drawing/2014/main" id="{1D2F53EE-E86E-4E77-850D-C8BDB6FA7761}"/>
              </a:ext>
            </a:extLst>
          </p:cNvPr>
          <p:cNvSpPr>
            <a:spLocks noGrp="1"/>
          </p:cNvSpPr>
          <p:nvPr>
            <p:ph idx="1" hasCustomPrompt="1"/>
          </p:nvPr>
        </p:nvSpPr>
        <p:spPr>
          <a:xfrm>
            <a:off x="263524" y="1412884"/>
            <a:ext cx="11090275" cy="4824404"/>
          </a:xfrm>
        </p:spPr>
        <p:txBody>
          <a:bodyPr lIns="0">
            <a:noAutofit/>
          </a:bodyPr>
          <a:lstStyle>
            <a:lvl1pPr marL="228600" indent="-228600" rtl="0">
              <a:buFont typeface="Wingdings" panose="05000000000000000000" pitchFamily="2" charset="2"/>
              <a:buChar char="§"/>
              <a:defRPr sz="2000">
                <a:latin typeface="Verdana" panose="020B0604030504040204" pitchFamily="34" charset="0"/>
                <a:ea typeface="Verdana" panose="020B0604030504040204" pitchFamily="34" charset="0"/>
              </a:defRPr>
            </a:lvl1pPr>
            <a:lvl2pPr marL="685800" indent="-228600" rtl="0">
              <a:buFont typeface="Wingdings" panose="05000000000000000000" pitchFamily="2" charset="2"/>
              <a:buChar char="§"/>
              <a:defRPr sz="1800">
                <a:latin typeface="Verdana" panose="020B0604030504040204" pitchFamily="34" charset="0"/>
                <a:ea typeface="Verdana" panose="020B0604030504040204" pitchFamily="34" charset="0"/>
              </a:defRPr>
            </a:lvl2pPr>
            <a:lvl3pPr marL="1143000" indent="-228600" rtl="0">
              <a:buFont typeface="Wingdings" panose="05000000000000000000" pitchFamily="2" charset="2"/>
              <a:buChar char="§"/>
              <a:defRPr sz="1600">
                <a:latin typeface="Verdana" panose="020B0604030504040204" pitchFamily="34" charset="0"/>
                <a:ea typeface="Verdana" panose="020B0604030504040204" pitchFamily="34" charset="0"/>
              </a:defRPr>
            </a:lvl3pPr>
            <a:lvl4pPr marL="1600200" indent="-228600" rtl="0">
              <a:buFont typeface="Wingdings" panose="05000000000000000000" pitchFamily="2" charset="2"/>
              <a:buChar char="§"/>
              <a:defRPr sz="1400">
                <a:latin typeface="Verdana" panose="020B0604030504040204" pitchFamily="34" charset="0"/>
                <a:ea typeface="Verdana" panose="020B0604030504040204" pitchFamily="34" charset="0"/>
              </a:defRPr>
            </a:lvl4pPr>
            <a:lvl5pPr marL="2057400" indent="-228600" rtl="0">
              <a:buFont typeface="Wingdings" panose="05000000000000000000" pitchFamily="2" charset="2"/>
              <a:buChar char="§"/>
              <a:defRPr sz="1400">
                <a:latin typeface="Verdana" panose="020B0604030504040204" pitchFamily="34" charset="0"/>
                <a:ea typeface="Verdana" panose="020B0604030504040204" pitchFamily="34" charset="0"/>
              </a:defRPr>
            </a:lvl5pPr>
          </a:lstStyle>
          <a:p>
            <a:pPr lvl="0"/>
            <a:r>
              <a:rPr lang="en-GB"/>
              <a:t>Kliknij, aby edytować style wzorca tekstu</a:t>
            </a:r>
          </a:p>
          <a:p>
            <a:pPr lvl="1"/>
            <a:r>
              <a:rPr lang="en-GB"/>
              <a:t>Drugi poziom</a:t>
            </a:r>
          </a:p>
          <a:p>
            <a:pPr lvl="2"/>
            <a:r>
              <a:rPr lang="en-GB"/>
              <a:t>Trzeci poziom</a:t>
            </a:r>
          </a:p>
          <a:p>
            <a:pPr lvl="3"/>
            <a:r>
              <a:rPr lang="en-GB"/>
              <a:t>Czwarty poziom</a:t>
            </a:r>
          </a:p>
          <a:p>
            <a:pPr lvl="4"/>
            <a:r>
              <a:rPr lang="en-GB"/>
              <a:t>Piąty poziom</a:t>
            </a:r>
          </a:p>
        </p:txBody>
      </p:sp>
      <p:sp>
        <p:nvSpPr>
          <p:cNvPr id="18" name="Text Placeholder 13">
            <a:extLst>
              <a:ext uri="{FF2B5EF4-FFF2-40B4-BE49-F238E27FC236}">
                <a16:creationId xmlns:a16="http://schemas.microsoft.com/office/drawing/2014/main" id="{FDBB0927-AA1E-45F3-9740-905C9664B5AF}"/>
              </a:ext>
            </a:extLst>
          </p:cNvPr>
          <p:cNvSpPr>
            <a:spLocks noGrp="1"/>
          </p:cNvSpPr>
          <p:nvPr>
            <p:ph type="body" sz="quarter" idx="13"/>
          </p:nvPr>
        </p:nvSpPr>
        <p:spPr>
          <a:xfrm>
            <a:off x="257436" y="482257"/>
            <a:ext cx="11094777" cy="600364"/>
          </a:xfrm>
        </p:spPr>
        <p:txBody>
          <a:bodyPr lIns="0">
            <a:noAutofit/>
          </a:bodyPr>
          <a:lstStyle>
            <a:lvl1pPr marL="0" indent="0" rtl="0">
              <a:spcBef>
                <a:spcPts val="0"/>
              </a:spcBef>
              <a:buNone/>
              <a:defRPr sz="1800" b="1">
                <a:solidFill>
                  <a:schemeClr val="tx1"/>
                </a:solidFill>
                <a:latin typeface="Verdana" panose="020B0604030504040204" pitchFamily="34" charset="0"/>
                <a:ea typeface="Verdana" panose="020B0604030504040204" pitchFamily="34" charset="0"/>
              </a:defRPr>
            </a:lvl1pPr>
            <a:lvl2pPr>
              <a:defRPr sz="1400">
                <a:latin typeface="Verdana" panose="020B0604030504040204" pitchFamily="34" charset="0"/>
                <a:ea typeface="Verdana" panose="020B0604030504040204" pitchFamily="34" charset="0"/>
              </a:defRPr>
            </a:lvl2pPr>
            <a:lvl3pPr>
              <a:defRPr sz="1400">
                <a:latin typeface="Verdana" panose="020B0604030504040204" pitchFamily="34" charset="0"/>
                <a:ea typeface="Verdana" panose="020B0604030504040204" pitchFamily="34" charset="0"/>
              </a:defRPr>
            </a:lvl3pPr>
            <a:lvl4pPr>
              <a:defRPr sz="1400">
                <a:latin typeface="Verdana" panose="020B0604030504040204" pitchFamily="34" charset="0"/>
                <a:ea typeface="Verdana" panose="020B0604030504040204" pitchFamily="34" charset="0"/>
              </a:defRPr>
            </a:lvl4pPr>
            <a:lvl5pPr>
              <a:defRPr sz="1400">
                <a:latin typeface="Verdana" panose="020B0604030504040204" pitchFamily="34" charset="0"/>
                <a:ea typeface="Verdana" panose="020B0604030504040204" pitchFamily="34" charset="0"/>
              </a:defRPr>
            </a:lvl5pPr>
          </a:lstStyle>
          <a:p>
            <a:pPr lvl="0"/>
            <a:r>
              <a:rPr lang="en-GB"/>
              <a:t>Click to edit Master text styles</a:t>
            </a:r>
          </a:p>
        </p:txBody>
      </p:sp>
    </p:spTree>
    <p:extLst>
      <p:ext uri="{BB962C8B-B14F-4D97-AF65-F5344CB8AC3E}">
        <p14:creationId xmlns:p14="http://schemas.microsoft.com/office/powerpoint/2010/main" val="944960662"/>
      </p:ext>
    </p:extLst>
  </p:cSld>
  <p:clrMapOvr>
    <a:masterClrMapping/>
  </p:clrMapOvr>
  <p:extLst>
    <p:ext uri="{DCECCB84-F9BA-43D5-87BE-67443E8EF086}">
      <p15:sldGuideLst xmlns:p15="http://schemas.microsoft.com/office/powerpoint/2012/main">
        <p15:guide id="1" orient="horz" pos="2160">
          <p15:clr>
            <a:srgbClr val="FBAE40"/>
          </p15:clr>
        </p15:guide>
        <p15:guide id="2" pos="166">
          <p15:clr>
            <a:srgbClr val="FBAE40"/>
          </p15:clr>
        </p15:guide>
        <p15:guide id="3" pos="7151">
          <p15:clr>
            <a:srgbClr val="FBAE40"/>
          </p15:clr>
        </p15:guide>
        <p15:guide id="4" pos="3840">
          <p15:clr>
            <a:srgbClr val="FBAE40"/>
          </p15:clr>
        </p15:guide>
        <p15:guide id="5" orient="horz" pos="890">
          <p15:clr>
            <a:srgbClr val="FBAE40"/>
          </p15:clr>
        </p15:guide>
        <p15:guide id="6" orient="horz" pos="392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6"/>
        <p:cNvGrpSpPr/>
        <p:nvPr/>
      </p:nvGrpSpPr>
      <p:grpSpPr>
        <a:xfrm>
          <a:off x="0" y="0"/>
          <a:ext cx="0" cy="0"/>
          <a:chOff x="0" y="0"/>
          <a:chExt cx="0" cy="0"/>
        </a:xfrm>
      </p:grpSpPr>
      <p:sp>
        <p:nvSpPr>
          <p:cNvPr id="157" name="Google Shape;157;p39"/>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158" name="Google Shape;158;p39"/>
          <p:cNvPicPr preferRelativeResize="0"/>
          <p:nvPr/>
        </p:nvPicPr>
        <p:blipFill rotWithShape="1">
          <a:blip r:embed="rId2">
            <a:alphaModFix/>
          </a:blip>
          <a:srcRect t="4555"/>
          <a:stretch/>
        </p:blipFill>
        <p:spPr>
          <a:xfrm>
            <a:off x="0" y="1078173"/>
            <a:ext cx="12192000" cy="5783240"/>
          </a:xfrm>
          <a:prstGeom prst="rect">
            <a:avLst/>
          </a:prstGeom>
          <a:noFill/>
          <a:ln>
            <a:noFill/>
          </a:ln>
        </p:spPr>
      </p:pic>
      <p:sp>
        <p:nvSpPr>
          <p:cNvPr id="159" name="Google Shape;159;p39"/>
          <p:cNvSpPr/>
          <p:nvPr/>
        </p:nvSpPr>
        <p:spPr>
          <a:xfrm>
            <a:off x="5289" y="1078173"/>
            <a:ext cx="12197346" cy="5783239"/>
          </a:xfrm>
          <a:prstGeom prst="rect">
            <a:avLst/>
          </a:prstGeom>
          <a:solidFill>
            <a:srgbClr val="024EA2">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4"/>
              </a:solidFill>
              <a:latin typeface="Arial"/>
              <a:ea typeface="Arial"/>
              <a:cs typeface="Arial"/>
              <a:sym typeface="Arial"/>
            </a:endParaRPr>
          </a:p>
        </p:txBody>
      </p:sp>
      <p:pic>
        <p:nvPicPr>
          <p:cNvPr id="160" name="Google Shape;160;p39" descr="European Commission"/>
          <p:cNvPicPr preferRelativeResize="0"/>
          <p:nvPr/>
        </p:nvPicPr>
        <p:blipFill rotWithShape="1">
          <a:blip r:embed="rId3">
            <a:alphaModFix/>
          </a:blip>
          <a:srcRect/>
          <a:stretch/>
        </p:blipFill>
        <p:spPr>
          <a:xfrm>
            <a:off x="5388933" y="258042"/>
            <a:ext cx="1659793" cy="1152460"/>
          </a:xfrm>
          <a:prstGeom prst="rect">
            <a:avLst/>
          </a:prstGeom>
          <a:noFill/>
          <a:ln>
            <a:noFill/>
          </a:ln>
        </p:spPr>
      </p:pic>
      <p:sp>
        <p:nvSpPr>
          <p:cNvPr id="161" name="Google Shape;161;p39"/>
          <p:cNvSpPr txBox="1">
            <a:spLocks noGrp="1"/>
          </p:cNvSpPr>
          <p:nvPr>
            <p:ph type="ctrTitle"/>
          </p:nvPr>
        </p:nvSpPr>
        <p:spPr>
          <a:xfrm>
            <a:off x="1071350" y="1992572"/>
            <a:ext cx="10065224" cy="2149523"/>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lt1"/>
              </a:buClr>
              <a:buSzPts val="6000"/>
              <a:buFont typeface="Aria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62" name="Google Shape;162;p39"/>
          <p:cNvSpPr txBox="1">
            <a:spLocks noGrp="1"/>
          </p:cNvSpPr>
          <p:nvPr>
            <p:ph type="subTitle" idx="1"/>
          </p:nvPr>
        </p:nvSpPr>
        <p:spPr>
          <a:xfrm>
            <a:off x="1071351" y="4418049"/>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63" name="Google Shape;163;p39"/>
          <p:cNvSpPr txBox="1">
            <a:spLocks noGrp="1"/>
          </p:cNvSpPr>
          <p:nvPr>
            <p:ph type="body" idx="2"/>
          </p:nvPr>
        </p:nvSpPr>
        <p:spPr>
          <a:xfrm>
            <a:off x="6096000" y="5557903"/>
            <a:ext cx="5040313" cy="528998"/>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SzPts val="2200"/>
              <a:buFont typeface="Arial"/>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64" name="Google Shape;164;p39"/>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65" name="Google Shape;165;p39"/>
          <p:cNvCxnSpPr/>
          <p:nvPr/>
        </p:nvCxnSpPr>
        <p:spPr>
          <a:xfrm>
            <a:off x="838200" y="1978925"/>
            <a:ext cx="0" cy="4879075"/>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st slide (option 2)">
  <p:cSld name="Last slide (option 2)">
    <p:spTree>
      <p:nvGrpSpPr>
        <p:cNvPr id="1" name="Shape 166"/>
        <p:cNvGrpSpPr/>
        <p:nvPr/>
      </p:nvGrpSpPr>
      <p:grpSpPr>
        <a:xfrm>
          <a:off x="0" y="0"/>
          <a:ext cx="0" cy="0"/>
          <a:chOff x="0" y="0"/>
          <a:chExt cx="0" cy="0"/>
        </a:xfrm>
      </p:grpSpPr>
      <p:sp>
        <p:nvSpPr>
          <p:cNvPr id="167" name="Google Shape;167;p40"/>
          <p:cNvSpPr/>
          <p:nvPr/>
        </p:nvSpPr>
        <p:spPr>
          <a:xfrm>
            <a:off x="0" y="1"/>
            <a:ext cx="12192000" cy="342899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8" name="Google Shape;168;p40"/>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69" name="Google Shape;169;p40"/>
          <p:cNvSpPr txBox="1">
            <a:spLocks noGrp="1"/>
          </p:cNvSpPr>
          <p:nvPr>
            <p:ph type="ctrTitle"/>
          </p:nvPr>
        </p:nvSpPr>
        <p:spPr>
          <a:xfrm>
            <a:off x="1077013" y="1122363"/>
            <a:ext cx="10156297" cy="1240348"/>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accent5"/>
              </a:buClr>
              <a:buSzPts val="6000"/>
              <a:buFont typeface="Arial"/>
              <a:buNone/>
              <a:defRPr sz="6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0" name="Google Shape;170;p40"/>
          <p:cNvSpPr txBox="1">
            <a:spLocks noGrp="1"/>
          </p:cNvSpPr>
          <p:nvPr>
            <p:ph type="body" idx="1"/>
          </p:nvPr>
        </p:nvSpPr>
        <p:spPr>
          <a:xfrm>
            <a:off x="838976" y="4175997"/>
            <a:ext cx="10888663" cy="162014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1400"/>
              <a:buFont typeface="Arial"/>
              <a:buNone/>
              <a:defRPr sz="1400">
                <a:solidFill>
                  <a:srgbClr val="767676"/>
                </a:solidFill>
              </a:defRPr>
            </a:lvl1pPr>
            <a:lvl2pPr marL="914400" lvl="1" indent="-228600" algn="l">
              <a:lnSpc>
                <a:spcPct val="100000"/>
              </a:lnSpc>
              <a:spcBef>
                <a:spcPts val="1800"/>
              </a:spcBef>
              <a:spcAft>
                <a:spcPts val="0"/>
              </a:spcAft>
              <a:buSzPts val="2000"/>
              <a:buNone/>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171" name="Google Shape;171;p40"/>
          <p:cNvCxnSpPr/>
          <p:nvPr/>
        </p:nvCxnSpPr>
        <p:spPr>
          <a:xfrm>
            <a:off x="838200" y="0"/>
            <a:ext cx="0" cy="2362711"/>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and Object">
  <p:cSld name="Content and Object">
    <p:spTree>
      <p:nvGrpSpPr>
        <p:cNvPr id="1" name="Shape 172"/>
        <p:cNvGrpSpPr/>
        <p:nvPr/>
      </p:nvGrpSpPr>
      <p:grpSpPr>
        <a:xfrm>
          <a:off x="0" y="0"/>
          <a:ext cx="0" cy="0"/>
          <a:chOff x="0" y="0"/>
          <a:chExt cx="0" cy="0"/>
        </a:xfrm>
      </p:grpSpPr>
      <p:sp>
        <p:nvSpPr>
          <p:cNvPr id="173" name="Google Shape;173;p41"/>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74" name="Google Shape;174;p41"/>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5" name="Google Shape;175;p41"/>
          <p:cNvSpPr txBox="1">
            <a:spLocks noGrp="1"/>
          </p:cNvSpPr>
          <p:nvPr>
            <p:ph type="body" idx="1"/>
          </p:nvPr>
        </p:nvSpPr>
        <p:spPr>
          <a:xfrm>
            <a:off x="838198" y="1825625"/>
            <a:ext cx="5328000" cy="3906435"/>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1800"/>
              </a:spcBef>
              <a:spcAft>
                <a:spcPts val="0"/>
              </a:spcAft>
              <a:buSzPts val="2000"/>
              <a:buChar char="•"/>
              <a:defRPr/>
            </a:lvl2pPr>
            <a:lvl3pPr marL="1371600" lvl="2" indent="-342900" algn="l">
              <a:lnSpc>
                <a:spcPct val="100000"/>
              </a:lnSpc>
              <a:spcBef>
                <a:spcPts val="1800"/>
              </a:spcBef>
              <a:spcAft>
                <a:spcPts val="0"/>
              </a:spcAft>
              <a:buSzPts val="1800"/>
              <a:buChar char="•"/>
              <a:defRPr/>
            </a:lvl3pPr>
            <a:lvl4pPr marL="1828800" lvl="3" indent="-330200" algn="l">
              <a:lnSpc>
                <a:spcPct val="100000"/>
              </a:lnSpc>
              <a:spcBef>
                <a:spcPts val="1800"/>
              </a:spcBef>
              <a:spcAft>
                <a:spcPts val="0"/>
              </a:spcAft>
              <a:buSzPts val="1600"/>
              <a:buChar char="•"/>
              <a:defRPr/>
            </a:lvl4pPr>
            <a:lvl5pPr marL="2286000" lvl="4" indent="-330200" algn="l">
              <a:lnSpc>
                <a:spcPct val="100000"/>
              </a:lnSpc>
              <a:spcBef>
                <a:spcPts val="1800"/>
              </a:spcBef>
              <a:spcAft>
                <a:spcPts val="0"/>
              </a:spcAft>
              <a:buSzPts val="16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76" name="Google Shape;176;p41"/>
          <p:cNvSpPr txBox="1">
            <a:spLocks noGrp="1"/>
          </p:cNvSpPr>
          <p:nvPr>
            <p:ph type="body" idx="2"/>
          </p:nvPr>
        </p:nvSpPr>
        <p:spPr>
          <a:xfrm>
            <a:off x="6402250" y="1825625"/>
            <a:ext cx="5328000" cy="390643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2400"/>
              <a:buNone/>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177" name="Google Shape;177;p41"/>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8"/>
        <p:cNvGrpSpPr/>
        <p:nvPr/>
      </p:nvGrpSpPr>
      <p:grpSpPr>
        <a:xfrm>
          <a:off x="0" y="0"/>
          <a:ext cx="0" cy="0"/>
          <a:chOff x="0" y="0"/>
          <a:chExt cx="0" cy="0"/>
        </a:xfrm>
      </p:grpSpPr>
      <p:sp>
        <p:nvSpPr>
          <p:cNvPr id="179" name="Google Shape;179;p42"/>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80" name="Google Shape;180;p42"/>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cxnSp>
        <p:nvCxnSpPr>
          <p:cNvPr id="181" name="Google Shape;181;p42"/>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2"/>
        <p:cNvGrpSpPr/>
        <p:nvPr/>
      </p:nvGrpSpPr>
      <p:grpSpPr>
        <a:xfrm>
          <a:off x="0" y="0"/>
          <a:ext cx="0" cy="0"/>
          <a:chOff x="0" y="0"/>
          <a:chExt cx="0" cy="0"/>
        </a:xfrm>
      </p:grpSpPr>
      <p:sp>
        <p:nvSpPr>
          <p:cNvPr id="183" name="Google Shape;183;p43"/>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29"/>
            <a:ext cx="12207663" cy="6854429"/>
          </a:xfrm>
          <a:prstGeom prst="rect">
            <a:avLst/>
          </a:prstGeom>
        </p:spPr>
      </p:pic>
      <p:sp>
        <p:nvSpPr>
          <p:cNvPr id="4" name="Slide Number Placeholder 3"/>
          <p:cNvSpPr>
            <a:spLocks noGrp="1"/>
          </p:cNvSpPr>
          <p:nvPr>
            <p:ph type="sldNum" sz="quarter" idx="12"/>
          </p:nvPr>
        </p:nvSpPr>
        <p:spPr>
          <a:xfrm>
            <a:off x="632254" y="6131286"/>
            <a:ext cx="2743200" cy="365125"/>
          </a:xfrm>
        </p:spPr>
        <p:txBody>
          <a:bodyPr>
            <a:noAutofit/>
          </a:bodyPr>
          <a:lstStyle>
            <a:lvl1pPr>
              <a:defRPr>
                <a:latin typeface="EC Square Sans Pro" panose="020B0506040000020004" pitchFamily="34" charset="0"/>
              </a:defRPr>
            </a:lvl1pPr>
          </a:lstStyle>
          <a:p>
            <a:fld id="{F46C79FD-C571-418B-AB0F-5EE936C85276}" type="slidenum">
              <a:rPr lang="en-GB" smtClean="0"/>
              <a:pPr/>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latin typeface="EC Square Sans Pro" panose="020B0506040000020004" pitchFamily="34" charset="0"/>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865404" y="2860614"/>
            <a:ext cx="10065224" cy="1281481"/>
          </a:xfrm>
        </p:spPr>
        <p:txBody>
          <a:bodyPr wrap="none" anchor="t">
            <a:noAutofit/>
          </a:bodyPr>
          <a:lstStyle>
            <a:lvl1pPr algn="l">
              <a:defRPr sz="4000" b="0">
                <a:solidFill>
                  <a:schemeClr val="bg1"/>
                </a:solidFill>
                <a:latin typeface="EC Square Sans Pro" panose="020B0506040000020004" pitchFamily="34" charset="0"/>
              </a:defRPr>
            </a:lvl1pPr>
          </a:lstStyle>
          <a:p>
            <a:r>
              <a:rPr lang="en-US"/>
              <a:t>Click to edit Master title style</a:t>
            </a:r>
            <a:endParaRPr lang="en-GB"/>
          </a:p>
        </p:txBody>
      </p: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latin typeface="EC Square Sans Pro" panose="020B0506040000020004" pitchFamily="34" charset="0"/>
            </a:endParaRPr>
          </a:p>
        </p:txBody>
      </p:sp>
      <p:sp>
        <p:nvSpPr>
          <p:cNvPr id="17" name="Subtitle 2"/>
          <p:cNvSpPr>
            <a:spLocks noGrp="1"/>
          </p:cNvSpPr>
          <p:nvPr>
            <p:ph type="subTitle" idx="1"/>
          </p:nvPr>
        </p:nvSpPr>
        <p:spPr>
          <a:xfrm>
            <a:off x="865405" y="4418049"/>
            <a:ext cx="10065224" cy="897754"/>
          </a:xfrm>
        </p:spPr>
        <p:txBody>
          <a:bodyPr>
            <a:noAutofit/>
          </a:bodyPr>
          <a:lstStyle>
            <a:lvl1pPr marL="0" indent="0" algn="l">
              <a:buNone/>
              <a:defRPr sz="2400" b="1" i="0">
                <a:solidFill>
                  <a:schemeClr val="accent1"/>
                </a:solidFill>
                <a:latin typeface="EC Square Sans Pro" panose="020B050604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865404" y="6189670"/>
            <a:ext cx="5040313" cy="528998"/>
          </a:xfrm>
        </p:spPr>
        <p:txBody>
          <a:bodyPr>
            <a:noAutofit/>
          </a:bodyPr>
          <a:lstStyle>
            <a:lvl1pPr marL="0" indent="0" algn="l">
              <a:buFontTx/>
              <a:buNone/>
              <a:defRPr sz="1200" i="0">
                <a:solidFill>
                  <a:schemeClr val="bg1"/>
                </a:solidFill>
                <a:latin typeface="EC Square Sans Pro" panose="020B0506040000020004" pitchFamily="34" charset="0"/>
              </a:defRPr>
            </a:lvl1pPr>
          </a:lstStyle>
          <a:p>
            <a:pPr lvl="0"/>
            <a:r>
              <a:rPr lang="en-US"/>
              <a:t>Edit Master text styles</a:t>
            </a:r>
          </a:p>
        </p:txBody>
      </p:sp>
      <p:sp>
        <p:nvSpPr>
          <p:cNvPr id="16" name="Freeform: Shape 15">
            <a:extLst>
              <a:ext uri="{FF2B5EF4-FFF2-40B4-BE49-F238E27FC236}">
                <a16:creationId xmlns:a16="http://schemas.microsoft.com/office/drawing/2014/main" id="{27B7DAE9-B1CC-0088-36DF-CC8EBCBCD888}"/>
              </a:ext>
            </a:extLst>
          </p:cNvPr>
          <p:cNvSpPr/>
          <p:nvPr userDrawn="1"/>
        </p:nvSpPr>
        <p:spPr>
          <a:xfrm rot="10800000" flipV="1">
            <a:off x="6578082" y="1772687"/>
            <a:ext cx="2441284" cy="4855808"/>
          </a:xfrm>
          <a:custGeom>
            <a:avLst/>
            <a:gdLst>
              <a:gd name="connsiteX0" fmla="*/ 7103 w 2363083"/>
              <a:gd name="connsiteY0" fmla="*/ 0 h 4700263"/>
              <a:gd name="connsiteX1" fmla="*/ 2363083 w 2363083"/>
              <a:gd name="connsiteY1" fmla="*/ 2355980 h 4700263"/>
              <a:gd name="connsiteX2" fmla="*/ 247989 w 2363083"/>
              <a:gd name="connsiteY2" fmla="*/ 4699797 h 4700263"/>
              <a:gd name="connsiteX3" fmla="*/ 238747 w 2363083"/>
              <a:gd name="connsiteY3" fmla="*/ 4700263 h 4700263"/>
              <a:gd name="connsiteX4" fmla="*/ 0 w 2363083"/>
              <a:gd name="connsiteY4" fmla="*/ 4700263 h 4700263"/>
              <a:gd name="connsiteX5" fmla="*/ 0 w 2363083"/>
              <a:gd name="connsiteY5" fmla="*/ 359 h 470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3083" h="4700263">
                <a:moveTo>
                  <a:pt x="7103" y="0"/>
                </a:moveTo>
                <a:cubicBezTo>
                  <a:pt x="1308275" y="0"/>
                  <a:pt x="2363083" y="1054808"/>
                  <a:pt x="2363083" y="2355980"/>
                </a:cubicBezTo>
                <a:cubicBezTo>
                  <a:pt x="2363083" y="3575829"/>
                  <a:pt x="1436006" y="4579147"/>
                  <a:pt x="247989" y="4699797"/>
                </a:cubicBezTo>
                <a:lnTo>
                  <a:pt x="238747" y="4700263"/>
                </a:lnTo>
                <a:lnTo>
                  <a:pt x="0" y="4700263"/>
                </a:lnTo>
                <a:lnTo>
                  <a:pt x="0" y="359"/>
                </a:lnTo>
                <a:close/>
              </a:path>
            </a:pathLst>
          </a:custGeom>
          <a:blipFill dpi="0" rotWithShape="1">
            <a:blip r:embed="rId4" cstate="print">
              <a:extLst>
                <a:ext uri="{28A0092B-C50C-407E-A947-70E740481C1C}">
                  <a14:useLocalDpi xmlns:a14="http://schemas.microsoft.com/office/drawing/2010/main" val="0"/>
                </a:ext>
              </a:extLst>
            </a:blip>
            <a:srcRect/>
            <a:stretch>
              <a:fillRect l="-117375" t="-247" r="-80683" b="2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Tree>
    <p:extLst>
      <p:ext uri="{BB962C8B-B14F-4D97-AF65-F5344CB8AC3E}">
        <p14:creationId xmlns:p14="http://schemas.microsoft.com/office/powerpoint/2010/main" val="36105232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image" Target="../media/image5.png"/><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image" Target="../media/image1.png"/><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theme" Target="../theme/theme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767676"/>
                </a:solidFill>
                <a:latin typeface="Arial"/>
                <a:ea typeface="Arial"/>
                <a:cs typeface="Arial"/>
                <a:sym typeface="Arial"/>
              </a:defRPr>
            </a:lvl1pPr>
            <a:lvl2pPr marL="0" marR="0" lvl="1" indent="0" algn="l" rtl="0">
              <a:spcBef>
                <a:spcPts val="0"/>
              </a:spcBef>
              <a:buNone/>
              <a:defRPr sz="1200" b="0" i="0" u="none" strike="noStrike" cap="none">
                <a:solidFill>
                  <a:srgbClr val="767676"/>
                </a:solidFill>
                <a:latin typeface="Arial"/>
                <a:ea typeface="Arial"/>
                <a:cs typeface="Arial"/>
                <a:sym typeface="Arial"/>
              </a:defRPr>
            </a:lvl2pPr>
            <a:lvl3pPr marL="0" marR="0" lvl="2" indent="0" algn="l" rtl="0">
              <a:spcBef>
                <a:spcPts val="0"/>
              </a:spcBef>
              <a:buNone/>
              <a:defRPr sz="1200" b="0" i="0" u="none" strike="noStrike" cap="none">
                <a:solidFill>
                  <a:srgbClr val="767676"/>
                </a:solidFill>
                <a:latin typeface="Arial"/>
                <a:ea typeface="Arial"/>
                <a:cs typeface="Arial"/>
                <a:sym typeface="Arial"/>
              </a:defRPr>
            </a:lvl3pPr>
            <a:lvl4pPr marL="0" marR="0" lvl="3" indent="0" algn="l" rtl="0">
              <a:spcBef>
                <a:spcPts val="0"/>
              </a:spcBef>
              <a:buNone/>
              <a:defRPr sz="1200" b="0" i="0" u="none" strike="noStrike" cap="none">
                <a:solidFill>
                  <a:srgbClr val="767676"/>
                </a:solidFill>
                <a:latin typeface="Arial"/>
                <a:ea typeface="Arial"/>
                <a:cs typeface="Arial"/>
                <a:sym typeface="Arial"/>
              </a:defRPr>
            </a:lvl4pPr>
            <a:lvl5pPr marL="0" marR="0" lvl="4" indent="0" algn="l" rtl="0">
              <a:spcBef>
                <a:spcPts val="0"/>
              </a:spcBef>
              <a:buNone/>
              <a:defRPr sz="1200" b="0" i="0" u="none" strike="noStrike" cap="none">
                <a:solidFill>
                  <a:srgbClr val="767676"/>
                </a:solidFill>
                <a:latin typeface="Arial"/>
                <a:ea typeface="Arial"/>
                <a:cs typeface="Arial"/>
                <a:sym typeface="Arial"/>
              </a:defRPr>
            </a:lvl5pPr>
            <a:lvl6pPr marL="0" marR="0" lvl="5" indent="0" algn="l" rtl="0">
              <a:spcBef>
                <a:spcPts val="0"/>
              </a:spcBef>
              <a:buNone/>
              <a:defRPr sz="1200" b="0" i="0" u="none" strike="noStrike" cap="none">
                <a:solidFill>
                  <a:srgbClr val="767676"/>
                </a:solidFill>
                <a:latin typeface="Arial"/>
                <a:ea typeface="Arial"/>
                <a:cs typeface="Arial"/>
                <a:sym typeface="Arial"/>
              </a:defRPr>
            </a:lvl6pPr>
            <a:lvl7pPr marL="0" marR="0" lvl="6" indent="0" algn="l" rtl="0">
              <a:spcBef>
                <a:spcPts val="0"/>
              </a:spcBef>
              <a:buNone/>
              <a:defRPr sz="1200" b="0" i="0" u="none" strike="noStrike" cap="none">
                <a:solidFill>
                  <a:srgbClr val="767676"/>
                </a:solidFill>
                <a:latin typeface="Arial"/>
                <a:ea typeface="Arial"/>
                <a:cs typeface="Arial"/>
                <a:sym typeface="Arial"/>
              </a:defRPr>
            </a:lvl7pPr>
            <a:lvl8pPr marL="0" marR="0" lvl="7" indent="0" algn="l" rtl="0">
              <a:spcBef>
                <a:spcPts val="0"/>
              </a:spcBef>
              <a:buNone/>
              <a:defRPr sz="1200" b="0" i="0" u="none" strike="noStrike" cap="none">
                <a:solidFill>
                  <a:srgbClr val="767676"/>
                </a:solidFill>
                <a:latin typeface="Arial"/>
                <a:ea typeface="Arial"/>
                <a:cs typeface="Arial"/>
                <a:sym typeface="Arial"/>
              </a:defRPr>
            </a:lvl8pPr>
            <a:lvl9pPr marL="0" marR="0" lvl="8" indent="0" algn="l" rtl="0">
              <a:spcBef>
                <a:spcPts val="0"/>
              </a:spcBef>
              <a:buNone/>
              <a:defRPr sz="1200" b="0" i="0" u="none" strike="noStrike" cap="none">
                <a:solidFill>
                  <a:srgbClr val="767676"/>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1" name="Google Shape;11;p21"/>
          <p:cNvSpPr txBox="1">
            <a:spLocks noGrp="1"/>
          </p:cNvSpPr>
          <p:nvPr>
            <p:ph type="title"/>
          </p:nvPr>
        </p:nvSpPr>
        <p:spPr>
          <a:xfrm>
            <a:off x="838200" y="482860"/>
            <a:ext cx="10515600" cy="782357"/>
          </a:xfrm>
          <a:prstGeom prst="rect">
            <a:avLst/>
          </a:prstGeom>
          <a:noFill/>
          <a:ln>
            <a:noFill/>
          </a:ln>
        </p:spPr>
        <p:txBody>
          <a:bodyPr spcFirstLastPara="1" wrap="square" lIns="91425" tIns="45700" rIns="91425" bIns="0" anchor="b" anchorCtr="0">
            <a:noAutofit/>
          </a:bodyPr>
          <a:lstStyle>
            <a:lvl1pPr marR="0" lvl="0" algn="l" rtl="0">
              <a:lnSpc>
                <a:spcPct val="90000"/>
              </a:lnSpc>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1"/>
          <p:cNvSpPr txBox="1">
            <a:spLocks noGrp="1"/>
          </p:cNvSpPr>
          <p:nvPr>
            <p:ph type="body" idx="1"/>
          </p:nvPr>
        </p:nvSpPr>
        <p:spPr>
          <a:xfrm>
            <a:off x="838200" y="1825625"/>
            <a:ext cx="10515600" cy="38819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18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18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3" name="Google Shape;13;p21" descr="European Commission"/>
          <p:cNvPicPr preferRelativeResize="0"/>
          <p:nvPr/>
        </p:nvPicPr>
        <p:blipFill rotWithShape="1">
          <a:blip r:embed="rId10">
            <a:alphaModFix/>
          </a:blip>
          <a:srcRect/>
          <a:stretch/>
        </p:blipFill>
        <p:spPr>
          <a:xfrm>
            <a:off x="10033852" y="6045988"/>
            <a:ext cx="1715733" cy="45042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65" r:id="rId3"/>
    <p:sldLayoutId id="2147483666" r:id="rId4"/>
    <p:sldLayoutId id="2147483667" r:id="rId5"/>
    <p:sldLayoutId id="2147483668" r:id="rId6"/>
    <p:sldLayoutId id="2147483669" r:id="rId7"/>
    <p:sldLayoutId id="2147483670" r:id="rId8"/>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latin typeface="EC Square Sans Pro" panose="020B0506040000020004" pitchFamily="34" charset="0"/>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25"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pic>
        <p:nvPicPr>
          <p:cNvPr id="8" name="Picture 7"/>
          <p:cNvPicPr>
            <a:picLocks noChangeAspect="1"/>
          </p:cNvPicPr>
          <p:nvPr userDrawn="1"/>
        </p:nvPicPr>
        <p:blipFill rotWithShape="1">
          <a:blip r:embed="rId26" cstate="print">
            <a:extLst>
              <a:ext uri="{28A0092B-C50C-407E-A947-70E740481C1C}">
                <a14:useLocalDpi xmlns:a14="http://schemas.microsoft.com/office/drawing/2010/main" val="0"/>
              </a:ext>
            </a:extLst>
          </a:blip>
          <a:srcRect t="30798"/>
          <a:stretch/>
        </p:blipFill>
        <p:spPr>
          <a:xfrm>
            <a:off x="10402807" y="0"/>
            <a:ext cx="1483789" cy="1052718"/>
          </a:xfrm>
          <a:prstGeom prst="rect">
            <a:avLst/>
          </a:prstGeom>
        </p:spPr>
      </p:pic>
    </p:spTree>
    <p:extLst>
      <p:ext uri="{BB962C8B-B14F-4D97-AF65-F5344CB8AC3E}">
        <p14:creationId xmlns:p14="http://schemas.microsoft.com/office/powerpoint/2010/main" val="422211567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Lst>
  <p:hf sldNum="0" hdr="0" ftr="0" dt="0"/>
  <p:txStyles>
    <p:titleStyle>
      <a:lvl1pPr algn="l" defTabSz="914400" rtl="0" eaLnBrk="1" latinLnBrk="0" hangingPunct="1">
        <a:lnSpc>
          <a:spcPct val="90000"/>
        </a:lnSpc>
        <a:spcBef>
          <a:spcPct val="0"/>
        </a:spcBef>
        <a:buNone/>
        <a:defRPr sz="3000" kern="1200">
          <a:solidFill>
            <a:schemeClr val="accent2"/>
          </a:solidFill>
          <a:latin typeface="EC Square Sans Pro" panose="020B0506040000020004" pitchFamily="34" charset="0"/>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accent1"/>
        </a:buClr>
        <a:buSzPct val="130000"/>
        <a:buFont typeface="Arial" panose="020B0604020202020204" pitchFamily="34" charset="0"/>
        <a:buChar char="•"/>
        <a:defRPr sz="2000" kern="1200">
          <a:solidFill>
            <a:schemeClr val="tx1"/>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SzPct val="130000"/>
        <a:buFont typeface="Arial" panose="020B0604020202020204" pitchFamily="34" charset="0"/>
        <a:buChar char="•"/>
        <a:defRPr sz="2000" kern="1200">
          <a:solidFill>
            <a:schemeClr val="tx1"/>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SzPct val="130000"/>
        <a:buFont typeface="Arial" panose="020B0604020202020204" pitchFamily="34" charset="0"/>
        <a:buChar char="•"/>
        <a:defRPr sz="1800" kern="1200">
          <a:solidFill>
            <a:schemeClr val="tx1"/>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SzPct val="130000"/>
        <a:buFont typeface="Arial" panose="020B0604020202020204" pitchFamily="34" charset="0"/>
        <a:buChar char="•"/>
        <a:defRPr sz="1600" kern="1200">
          <a:solidFill>
            <a:schemeClr val="tx1"/>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SzPct val="130000"/>
        <a:buFont typeface="Arial" panose="020B0604020202020204" pitchFamily="34" charset="0"/>
        <a:buChar char="•"/>
        <a:defRPr sz="1600" kern="1200">
          <a:solidFill>
            <a:schemeClr val="tx1"/>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near-EU-UKRAINE-INVESTMENT-FRAMEWORK@ec.europa.eu"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5.sv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mailto:near-EU-UKRAINE-INVESTMENT-FRAMEWORK@ec.europa.eu"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neighbourhood-enlargement.ec.europa.eu/european-neighbourhood-policy/countries-region/ukraine/ukraine-investment-framework/publication-call-expressions-interest-eueea-based-businesses-invest-ukraine_en" TargetMode="External"/><Relationship Id="rId2" Type="http://schemas.openxmlformats.org/officeDocument/2006/relationships/hyperlink" Target="https://neighbourhood-enlargement.ec.europa.eu/news/eu-launches-call-eu-business-invest-ukraines-recovery-and-reconstruction-2024-11-13_en" TargetMode="External"/><Relationship Id="rId1" Type="http://schemas.openxmlformats.org/officeDocument/2006/relationships/slideLayout" Target="../slideLayouts/slideLayout5.xml"/><Relationship Id="rId4" Type="http://schemas.openxmlformats.org/officeDocument/2006/relationships/hyperlink" Target="mailto:near-EU-UKRAINE-INVESTMENT-FRAMEWORK@ec.europa.e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ec.europa.eu/eusurvey/runner/Call_for_Expressions_Interest_Invest_in_Ukrain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2" name="Google Shape;17;p22" descr="European Commission">
            <a:extLst>
              <a:ext uri="{FF2B5EF4-FFF2-40B4-BE49-F238E27FC236}">
                <a16:creationId xmlns:a16="http://schemas.microsoft.com/office/drawing/2014/main" id="{F331827D-67AB-BC45-5244-975836C82EE5}"/>
              </a:ext>
            </a:extLst>
          </p:cNvPr>
          <p:cNvPicPr preferRelativeResize="0"/>
          <p:nvPr/>
        </p:nvPicPr>
        <p:blipFill rotWithShape="1">
          <a:blip r:embed="rId3">
            <a:alphaModFix/>
          </a:blip>
          <a:srcRect/>
          <a:stretch/>
        </p:blipFill>
        <p:spPr>
          <a:xfrm>
            <a:off x="5388933" y="258042"/>
            <a:ext cx="1659793" cy="1152460"/>
          </a:xfrm>
          <a:prstGeom prst="rect">
            <a:avLst/>
          </a:prstGeom>
          <a:noFill/>
          <a:ln>
            <a:noFill/>
          </a:ln>
        </p:spPr>
      </p:pic>
      <p:sp>
        <p:nvSpPr>
          <p:cNvPr id="188" name="Google Shape;188;p1"/>
          <p:cNvSpPr txBox="1">
            <a:spLocks noGrp="1"/>
          </p:cNvSpPr>
          <p:nvPr>
            <p:ph type="ctrTitle"/>
          </p:nvPr>
        </p:nvSpPr>
        <p:spPr>
          <a:xfrm>
            <a:off x="1516827" y="2031650"/>
            <a:ext cx="10065224" cy="897754"/>
          </a:xfrm>
          <a:prstGeom prst="rect">
            <a:avLst/>
          </a:prstGeom>
          <a:noFill/>
          <a:ln>
            <a:noFill/>
          </a:ln>
        </p:spPr>
        <p:txBody>
          <a:bodyPr spcFirstLastPara="1" wrap="square" lIns="91425" tIns="45700" rIns="91425" bIns="0" anchor="t" anchorCtr="0">
            <a:noAutofit/>
          </a:bodyPr>
          <a:lstStyle/>
          <a:p>
            <a:pPr marL="0" lvl="0" indent="0" algn="l" rtl="0">
              <a:lnSpc>
                <a:spcPct val="90000"/>
              </a:lnSpc>
              <a:spcBef>
                <a:spcPts val="0"/>
              </a:spcBef>
              <a:spcAft>
                <a:spcPts val="0"/>
              </a:spcAft>
              <a:buClr>
                <a:schemeClr val="lt1"/>
              </a:buClr>
              <a:buSzPts val="6000"/>
              <a:buFont typeface="Arial"/>
              <a:buNone/>
            </a:pPr>
            <a:r>
              <a:rPr lang="en-US" b="1"/>
              <a:t>Information session</a:t>
            </a:r>
          </a:p>
        </p:txBody>
      </p:sp>
      <p:sp>
        <p:nvSpPr>
          <p:cNvPr id="4" name="Subtitle 2">
            <a:extLst>
              <a:ext uri="{FF2B5EF4-FFF2-40B4-BE49-F238E27FC236}">
                <a16:creationId xmlns:a16="http://schemas.microsoft.com/office/drawing/2014/main" id="{6A3A0787-2111-B07A-E056-2EC212A05AEE}"/>
              </a:ext>
            </a:extLst>
          </p:cNvPr>
          <p:cNvSpPr>
            <a:spLocks noGrp="1"/>
          </p:cNvSpPr>
          <p:nvPr>
            <p:ph type="subTitle" idx="1"/>
          </p:nvPr>
        </p:nvSpPr>
        <p:spPr>
          <a:xfrm>
            <a:off x="1071090" y="3030843"/>
            <a:ext cx="10065224" cy="897754"/>
          </a:xfrm>
        </p:spPr>
        <p:txBody>
          <a:bodyPr/>
          <a:lstStyle/>
          <a:p>
            <a:r>
              <a:rPr lang="en-US" sz="3200"/>
              <a:t>	</a:t>
            </a:r>
            <a:r>
              <a:rPr lang="en-US" sz="3200" b="1"/>
              <a:t>Call for Expressions of Interest from EU-based businesses to invest in Ukraine</a:t>
            </a:r>
            <a:endParaRPr lang="en-US" sz="3200"/>
          </a:p>
          <a:p>
            <a:r>
              <a:rPr lang="en-US" sz="3200"/>
              <a:t>	Leveraging private investments for Ukraine’s recovery</a:t>
            </a:r>
          </a:p>
          <a:p>
            <a:endParaRPr lang="en-GB" sz="3000" b="1"/>
          </a:p>
        </p:txBody>
      </p:sp>
      <p:sp>
        <p:nvSpPr>
          <p:cNvPr id="5" name="Text Placeholder 3">
            <a:extLst>
              <a:ext uri="{FF2B5EF4-FFF2-40B4-BE49-F238E27FC236}">
                <a16:creationId xmlns:a16="http://schemas.microsoft.com/office/drawing/2014/main" id="{F1B67388-D10B-8BDB-7EFB-C6805AE3E4AB}"/>
              </a:ext>
            </a:extLst>
          </p:cNvPr>
          <p:cNvSpPr>
            <a:spLocks noGrp="1"/>
          </p:cNvSpPr>
          <p:nvPr>
            <p:ph type="body" idx="2"/>
          </p:nvPr>
        </p:nvSpPr>
        <p:spPr>
          <a:xfrm>
            <a:off x="616968" y="5804087"/>
            <a:ext cx="9807698" cy="528998"/>
          </a:xfrm>
        </p:spPr>
        <p:txBody>
          <a:bodyPr/>
          <a:lstStyle/>
          <a:p>
            <a:r>
              <a:rPr lang="en-GB"/>
              <a:t>December 17, 2024				Ukraine Service, DG NEAR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9B92E0-108C-FB11-9CE6-3D64D9D805A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10</a:t>
            </a:fld>
            <a:endParaRPr lang="en-GB"/>
          </a:p>
        </p:txBody>
      </p:sp>
      <p:sp>
        <p:nvSpPr>
          <p:cNvPr id="3" name="Title 2">
            <a:extLst>
              <a:ext uri="{FF2B5EF4-FFF2-40B4-BE49-F238E27FC236}">
                <a16:creationId xmlns:a16="http://schemas.microsoft.com/office/drawing/2014/main" id="{787920EC-DDFB-CA81-14AF-89B8E9E3B341}"/>
              </a:ext>
            </a:extLst>
          </p:cNvPr>
          <p:cNvSpPr>
            <a:spLocks noGrp="1"/>
          </p:cNvSpPr>
          <p:nvPr>
            <p:ph type="title"/>
          </p:nvPr>
        </p:nvSpPr>
        <p:spPr/>
        <p:txBody>
          <a:bodyPr/>
          <a:lstStyle/>
          <a:p>
            <a:r>
              <a:rPr lang="en-GB" sz="3600" b="1"/>
              <a:t>Call for Expression of Interest – Benefits</a:t>
            </a:r>
            <a:endParaRPr lang="de-DE" sz="3600"/>
          </a:p>
        </p:txBody>
      </p:sp>
      <p:sp>
        <p:nvSpPr>
          <p:cNvPr id="4" name="Text Placeholder 3">
            <a:extLst>
              <a:ext uri="{FF2B5EF4-FFF2-40B4-BE49-F238E27FC236}">
                <a16:creationId xmlns:a16="http://schemas.microsoft.com/office/drawing/2014/main" id="{CE468CBB-3E35-608B-6E5E-2258A6058E00}"/>
              </a:ext>
            </a:extLst>
          </p:cNvPr>
          <p:cNvSpPr>
            <a:spLocks noGrp="1"/>
          </p:cNvSpPr>
          <p:nvPr>
            <p:ph type="body" idx="1"/>
          </p:nvPr>
        </p:nvSpPr>
        <p:spPr/>
        <p:txBody>
          <a:bodyPr/>
          <a:lstStyle/>
          <a:p>
            <a:r>
              <a:rPr lang="en-US" sz="3200"/>
              <a:t>Feedback by COM on initial project submission</a:t>
            </a:r>
          </a:p>
          <a:p>
            <a:r>
              <a:rPr lang="en-US" sz="3200"/>
              <a:t>Advice on eligibility under existing EFI programs</a:t>
            </a:r>
          </a:p>
          <a:p>
            <a:r>
              <a:rPr lang="en-US" sz="3200"/>
              <a:t>Advice on doing business in Ukraine</a:t>
            </a:r>
          </a:p>
          <a:p>
            <a:r>
              <a:rPr lang="en-US" sz="3200"/>
              <a:t>Feedback for COM on demand &gt; design of future calls</a:t>
            </a:r>
          </a:p>
          <a:p>
            <a:r>
              <a:rPr lang="en-US" sz="3200"/>
              <a:t>Visibility at upcoming COM events (if desired) </a:t>
            </a:r>
            <a:endParaRPr lang="de-DE" sz="3200"/>
          </a:p>
        </p:txBody>
      </p:sp>
    </p:spTree>
    <p:extLst>
      <p:ext uri="{BB962C8B-B14F-4D97-AF65-F5344CB8AC3E}">
        <p14:creationId xmlns:p14="http://schemas.microsoft.com/office/powerpoint/2010/main" val="1998561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6D473E-683E-A858-A55E-DB049327F28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11</a:t>
            </a:fld>
            <a:endParaRPr lang="en-GB"/>
          </a:p>
        </p:txBody>
      </p:sp>
      <p:sp>
        <p:nvSpPr>
          <p:cNvPr id="3" name="Title 2">
            <a:extLst>
              <a:ext uri="{FF2B5EF4-FFF2-40B4-BE49-F238E27FC236}">
                <a16:creationId xmlns:a16="http://schemas.microsoft.com/office/drawing/2014/main" id="{E00E4BB1-0310-F70C-AEEF-A79ECB9A171A}"/>
              </a:ext>
            </a:extLst>
          </p:cNvPr>
          <p:cNvSpPr>
            <a:spLocks noGrp="1"/>
          </p:cNvSpPr>
          <p:nvPr>
            <p:ph type="ctrTitle"/>
          </p:nvPr>
        </p:nvSpPr>
        <p:spPr/>
        <p:txBody>
          <a:bodyPr/>
          <a:lstStyle/>
          <a:p>
            <a:r>
              <a:rPr lang="en-GB" b="1" kern="100">
                <a:latin typeface="Arial" panose="020B0604020202020204" pitchFamily="34" charset="0"/>
                <a:ea typeface="Aptos" panose="020B0004020202020204" pitchFamily="34" charset="0"/>
                <a:cs typeface="Times New Roman" panose="02020603050405020304" pitchFamily="18" charset="0"/>
              </a:rPr>
              <a:t>Interactive Q&amp;A Session</a:t>
            </a:r>
            <a:br>
              <a:rPr lang="en-GB" sz="1800" b="1" kern="100">
                <a:latin typeface="Arial" panose="020B0604020202020204" pitchFamily="34" charset="0"/>
                <a:ea typeface="Aptos" panose="020B0004020202020204" pitchFamily="34" charset="0"/>
                <a:cs typeface="Times New Roman" panose="02020603050405020304" pitchFamily="18" charset="0"/>
              </a:rPr>
            </a:br>
            <a:r>
              <a:rPr lang="en-GB" sz="3200" b="1" kern="100">
                <a:latin typeface="Arial" panose="020B0604020202020204" pitchFamily="34" charset="0"/>
                <a:ea typeface="Aptos" panose="020B0004020202020204" pitchFamily="34" charset="0"/>
                <a:cs typeface="Times New Roman" panose="02020603050405020304" pitchFamily="18" charset="0"/>
              </a:rPr>
              <a:t>10:40 </a:t>
            </a:r>
            <a:r>
              <a:rPr lang="en-GB" sz="3200" b="1" kern="100">
                <a:effectLst/>
                <a:latin typeface="Arial" panose="020B0604020202020204" pitchFamily="34" charset="0"/>
                <a:ea typeface="Aptos" panose="020B0004020202020204" pitchFamily="34" charset="0"/>
                <a:cs typeface="Times New Roman" panose="02020603050405020304" pitchFamily="18" charset="0"/>
              </a:rPr>
              <a:t>– 11:00 </a:t>
            </a:r>
            <a:endParaRPr lang="de-DE" sz="3200"/>
          </a:p>
        </p:txBody>
      </p:sp>
      <p:sp>
        <p:nvSpPr>
          <p:cNvPr id="4" name="Text Placeholder 3">
            <a:extLst>
              <a:ext uri="{FF2B5EF4-FFF2-40B4-BE49-F238E27FC236}">
                <a16:creationId xmlns:a16="http://schemas.microsoft.com/office/drawing/2014/main" id="{D35BD5E0-B753-0804-19C5-F15F715CD54D}"/>
              </a:ext>
            </a:extLst>
          </p:cNvPr>
          <p:cNvSpPr>
            <a:spLocks noGrp="1"/>
          </p:cNvSpPr>
          <p:nvPr>
            <p:ph type="body" idx="1"/>
          </p:nvPr>
        </p:nvSpPr>
        <p:spPr/>
        <p:txBody>
          <a:bodyPr/>
          <a:lstStyle/>
          <a:p>
            <a:r>
              <a:rPr lang="en-IE" sz="2400" b="1">
                <a:solidFill>
                  <a:schemeClr val="tx1"/>
                </a:solidFill>
              </a:rPr>
              <a:t>In-person attendees: </a:t>
            </a:r>
            <a:r>
              <a:rPr lang="en-IE" sz="2400">
                <a:solidFill>
                  <a:schemeClr val="tx1"/>
                </a:solidFill>
              </a:rPr>
              <a:t>please raise your hand</a:t>
            </a:r>
          </a:p>
          <a:p>
            <a:r>
              <a:rPr lang="en-IE" sz="2400" b="1">
                <a:solidFill>
                  <a:schemeClr val="tx1"/>
                </a:solidFill>
              </a:rPr>
              <a:t>Online attendees: </a:t>
            </a:r>
            <a:r>
              <a:rPr lang="en-IE" sz="2400">
                <a:solidFill>
                  <a:schemeClr val="tx1"/>
                </a:solidFill>
              </a:rPr>
              <a:t>please write your question in the chat</a:t>
            </a:r>
          </a:p>
          <a:p>
            <a:r>
              <a:rPr lang="en-IE" sz="2400">
                <a:solidFill>
                  <a:schemeClr val="tx1"/>
                </a:solidFill>
              </a:rPr>
              <a:t>For written inquiries: </a:t>
            </a:r>
            <a:br>
              <a:rPr lang="en-IE" sz="2400">
                <a:solidFill>
                  <a:schemeClr val="tx1"/>
                </a:solidFill>
              </a:rPr>
            </a:br>
            <a:r>
              <a:rPr lang="en-IE" sz="2400">
                <a:solidFill>
                  <a:schemeClr val="tx1"/>
                </a:solidFill>
                <a:hlinkClick r:id="rId2"/>
              </a:rPr>
              <a:t>NEAR-EU-UKRAINE-INVESTMENT-FRAMEWORK@ec.europa.eu</a:t>
            </a:r>
            <a:r>
              <a:rPr lang="en-IE" sz="2400">
                <a:solidFill>
                  <a:schemeClr val="tx1"/>
                </a:solidFill>
              </a:rPr>
              <a:t> </a:t>
            </a:r>
          </a:p>
          <a:p>
            <a:endParaRPr lang="de-DE"/>
          </a:p>
        </p:txBody>
      </p:sp>
    </p:spTree>
    <p:extLst>
      <p:ext uri="{BB962C8B-B14F-4D97-AF65-F5344CB8AC3E}">
        <p14:creationId xmlns:p14="http://schemas.microsoft.com/office/powerpoint/2010/main" val="453833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3FEE99-96E1-EB89-8F0D-A26A6B94175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12</a:t>
            </a:fld>
            <a:endParaRPr lang="en-GB"/>
          </a:p>
        </p:txBody>
      </p:sp>
      <p:sp>
        <p:nvSpPr>
          <p:cNvPr id="3" name="Title 2">
            <a:extLst>
              <a:ext uri="{FF2B5EF4-FFF2-40B4-BE49-F238E27FC236}">
                <a16:creationId xmlns:a16="http://schemas.microsoft.com/office/drawing/2014/main" id="{C7F1FFC6-E0D8-E7E6-0FEA-BF8B8BCC03A6}"/>
              </a:ext>
            </a:extLst>
          </p:cNvPr>
          <p:cNvSpPr>
            <a:spLocks noGrp="1"/>
          </p:cNvSpPr>
          <p:nvPr>
            <p:ph type="ctrTitle"/>
          </p:nvPr>
        </p:nvSpPr>
        <p:spPr>
          <a:xfrm>
            <a:off x="1017851" y="1860916"/>
            <a:ext cx="10156297" cy="1240348"/>
          </a:xfrm>
        </p:spPr>
        <p:txBody>
          <a:bodyPr/>
          <a:lstStyle/>
          <a:p>
            <a:r>
              <a:rPr lang="en-GB" b="1" kern="100">
                <a:effectLst/>
                <a:latin typeface="Arial" panose="020B0604020202020204" pitchFamily="34" charset="0"/>
                <a:ea typeface="Aptos" panose="020B0004020202020204" pitchFamily="34" charset="0"/>
                <a:cs typeface="Times New Roman" panose="02020603050405020304" pitchFamily="18" charset="0"/>
              </a:rPr>
              <a:t>Relevant programmes under the Ukraine Investment Framework </a:t>
            </a:r>
            <a:br>
              <a:rPr lang="en-GB" b="1" kern="100">
                <a:effectLst/>
                <a:latin typeface="Arial" panose="020B0604020202020204" pitchFamily="34" charset="0"/>
                <a:ea typeface="Aptos" panose="020B0004020202020204" pitchFamily="34" charset="0"/>
                <a:cs typeface="Times New Roman" panose="02020603050405020304" pitchFamily="18" charset="0"/>
              </a:rPr>
            </a:br>
            <a:r>
              <a:rPr lang="en-GB" sz="3200" b="1" kern="100">
                <a:latin typeface="Arial" panose="020B0604020202020204" pitchFamily="34" charset="0"/>
                <a:ea typeface="Aptos" panose="020B0004020202020204" pitchFamily="34" charset="0"/>
                <a:cs typeface="Times New Roman" panose="02020603050405020304" pitchFamily="18" charset="0"/>
              </a:rPr>
              <a:t>11:00 – 11:30 </a:t>
            </a:r>
            <a:endParaRPr lang="de-DE" sz="3200"/>
          </a:p>
        </p:txBody>
      </p:sp>
      <p:sp>
        <p:nvSpPr>
          <p:cNvPr id="4" name="Text Placeholder 3">
            <a:extLst>
              <a:ext uri="{FF2B5EF4-FFF2-40B4-BE49-F238E27FC236}">
                <a16:creationId xmlns:a16="http://schemas.microsoft.com/office/drawing/2014/main" id="{069400A4-3062-C791-54A2-CA49BA9BA057}"/>
              </a:ext>
            </a:extLst>
          </p:cNvPr>
          <p:cNvSpPr>
            <a:spLocks noGrp="1"/>
          </p:cNvSpPr>
          <p:nvPr>
            <p:ph type="body" idx="1"/>
          </p:nvPr>
        </p:nvSpPr>
        <p:spPr/>
        <p:txBody>
          <a:bodyPr/>
          <a:lstStyle/>
          <a:p>
            <a:r>
              <a:rPr lang="sk-SK" sz="2400" b="1" kern="100">
                <a:solidFill>
                  <a:schemeClr val="tx1"/>
                </a:solidFill>
                <a:effectLst/>
                <a:latin typeface="Arial" panose="020B0604020202020204" pitchFamily="34" charset="0"/>
                <a:ea typeface="Aptos" panose="020B0004020202020204" pitchFamily="34" charset="0"/>
                <a:cs typeface="Times New Roman" panose="02020603050405020304" pitchFamily="18" charset="0"/>
              </a:rPr>
              <a:t>Orest </a:t>
            </a:r>
            <a:r>
              <a:rPr lang="en-GB" sz="2400" b="1" kern="100" err="1">
                <a:solidFill>
                  <a:schemeClr val="tx1"/>
                </a:solidFill>
                <a:effectLst/>
                <a:latin typeface="Arial" panose="020B0604020202020204" pitchFamily="34" charset="0"/>
                <a:ea typeface="Aptos" panose="020B0004020202020204" pitchFamily="34" charset="0"/>
                <a:cs typeface="Times New Roman" panose="02020603050405020304" pitchFamily="18" charset="0"/>
              </a:rPr>
              <a:t>Tokač</a:t>
            </a:r>
            <a:r>
              <a:rPr lang="en-GB" sz="2400" b="1" kern="100">
                <a:solidFill>
                  <a:schemeClr val="tx1"/>
                </a:solidFill>
                <a:effectLst/>
                <a:latin typeface="Arial" panose="020B0604020202020204" pitchFamily="34" charset="0"/>
                <a:ea typeface="Aptos" panose="020B0004020202020204" pitchFamily="34" charset="0"/>
                <a:cs typeface="Times New Roman" panose="02020603050405020304" pitchFamily="18" charset="0"/>
              </a:rPr>
              <a:t>, </a:t>
            </a:r>
            <a:r>
              <a:rPr lang="en-GB" sz="2400" kern="100">
                <a:solidFill>
                  <a:schemeClr val="tx1"/>
                </a:solidFill>
                <a:effectLst/>
                <a:latin typeface="Arial" panose="020B0604020202020204" pitchFamily="34" charset="0"/>
                <a:ea typeface="Aptos" panose="020B0004020202020204" pitchFamily="34" charset="0"/>
                <a:cs typeface="Times New Roman" panose="02020603050405020304" pitchFamily="18" charset="0"/>
              </a:rPr>
              <a:t>Policy Officer, Ukraine Service, DG NEAR, European Commission </a:t>
            </a:r>
            <a:endParaRPr lang="de-DE" sz="2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endParaRPr lang="de-DE"/>
          </a:p>
        </p:txBody>
      </p:sp>
    </p:spTree>
    <p:extLst>
      <p:ext uri="{BB962C8B-B14F-4D97-AF65-F5344CB8AC3E}">
        <p14:creationId xmlns:p14="http://schemas.microsoft.com/office/powerpoint/2010/main" val="876996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CF60773-6D12-E190-1FD1-9F5FD600F1D1}"/>
              </a:ext>
            </a:extLst>
          </p:cNvPr>
          <p:cNvSpPr/>
          <p:nvPr/>
        </p:nvSpPr>
        <p:spPr>
          <a:xfrm>
            <a:off x="10349529" y="0"/>
            <a:ext cx="1694082" cy="1207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Arial"/>
              <a:ea typeface="+mn-ea"/>
              <a:cs typeface="+mn-cs"/>
              <a:sym typeface="Arial"/>
            </a:endParaRPr>
          </a:p>
        </p:txBody>
      </p:sp>
      <p:sp>
        <p:nvSpPr>
          <p:cNvPr id="4" name="Content Placeholder 15">
            <a:extLst>
              <a:ext uri="{FF2B5EF4-FFF2-40B4-BE49-F238E27FC236}">
                <a16:creationId xmlns:a16="http://schemas.microsoft.com/office/drawing/2014/main" id="{2DBDF423-0923-4BE0-98C7-3B05A70C41E2}"/>
              </a:ext>
            </a:extLst>
          </p:cNvPr>
          <p:cNvSpPr>
            <a:spLocks noGrp="1"/>
          </p:cNvSpPr>
          <p:nvPr>
            <p:ph idx="1"/>
          </p:nvPr>
        </p:nvSpPr>
        <p:spPr>
          <a:xfrm>
            <a:off x="626529" y="2876439"/>
            <a:ext cx="3194822" cy="3649521"/>
          </a:xfrm>
        </p:spPr>
        <p:txBody>
          <a:bodyPr/>
          <a:lstStyle/>
          <a:p>
            <a:pPr marL="0" indent="0">
              <a:buNone/>
            </a:pPr>
            <a:r>
              <a:rPr lang="fr-BE" sz="1600" b="1">
                <a:solidFill>
                  <a:schemeClr val="accent2"/>
                </a:solidFill>
              </a:rPr>
              <a:t>Payments of </a:t>
            </a:r>
            <a:r>
              <a:rPr lang="fr-BE" sz="1600" err="1"/>
              <a:t>grants</a:t>
            </a:r>
            <a:r>
              <a:rPr lang="fr-BE" sz="1600"/>
              <a:t> and </a:t>
            </a:r>
            <a:r>
              <a:rPr lang="fr-BE" sz="1600" err="1"/>
              <a:t>loans</a:t>
            </a:r>
            <a:r>
              <a:rPr lang="fr-BE" sz="1600"/>
              <a:t> to Ukraine State budget </a:t>
            </a:r>
            <a:r>
              <a:rPr lang="fr-BE" sz="1600" err="1"/>
              <a:t>based</a:t>
            </a:r>
            <a:r>
              <a:rPr lang="fr-BE" sz="1600"/>
              <a:t> on </a:t>
            </a:r>
            <a:r>
              <a:rPr lang="fr-BE" sz="1600" err="1"/>
              <a:t>agreed</a:t>
            </a:r>
            <a:r>
              <a:rPr lang="fr-BE" sz="1600"/>
              <a:t> </a:t>
            </a:r>
            <a:r>
              <a:rPr lang="fr-BE" sz="1600" err="1"/>
              <a:t>policy</a:t>
            </a:r>
            <a:r>
              <a:rPr lang="fr-BE" sz="1600"/>
              <a:t> </a:t>
            </a:r>
            <a:r>
              <a:rPr lang="fr-BE" sz="1600" err="1"/>
              <a:t>conditinality</a:t>
            </a:r>
            <a:r>
              <a:rPr lang="fr-BE" sz="1600"/>
              <a:t> to:</a:t>
            </a:r>
          </a:p>
          <a:p>
            <a:pPr marL="0" indent="0">
              <a:buNone/>
            </a:pPr>
            <a:r>
              <a:rPr lang="fr-BE" sz="1600"/>
              <a:t>- </a:t>
            </a:r>
            <a:r>
              <a:rPr lang="fr-BE" sz="1600" err="1"/>
              <a:t>address</a:t>
            </a:r>
            <a:r>
              <a:rPr lang="fr-BE" sz="1600"/>
              <a:t> the </a:t>
            </a:r>
            <a:r>
              <a:rPr lang="fr-BE" sz="1600" b="1">
                <a:solidFill>
                  <a:schemeClr val="accent2"/>
                </a:solidFill>
              </a:rPr>
              <a:t>urgent </a:t>
            </a:r>
            <a:r>
              <a:rPr lang="fr-BE" sz="1600" b="1" err="1">
                <a:solidFill>
                  <a:schemeClr val="accent2"/>
                </a:solidFill>
              </a:rPr>
              <a:t>financial</a:t>
            </a:r>
            <a:r>
              <a:rPr lang="fr-BE" sz="1600" b="1">
                <a:solidFill>
                  <a:schemeClr val="accent2"/>
                </a:solidFill>
              </a:rPr>
              <a:t> </a:t>
            </a:r>
            <a:r>
              <a:rPr lang="fr-BE" sz="1600" b="1" err="1">
                <a:solidFill>
                  <a:schemeClr val="accent2"/>
                </a:solidFill>
              </a:rPr>
              <a:t>needs</a:t>
            </a:r>
            <a:r>
              <a:rPr lang="fr-BE" sz="1600" b="1">
                <a:solidFill>
                  <a:schemeClr val="accent2"/>
                </a:solidFill>
              </a:rPr>
              <a:t> of the State </a:t>
            </a:r>
            <a:r>
              <a:rPr lang="fr-BE" sz="1600"/>
              <a:t>to </a:t>
            </a:r>
            <a:r>
              <a:rPr lang="fr-BE" sz="1600" err="1"/>
              <a:t>maintain</a:t>
            </a:r>
            <a:r>
              <a:rPr lang="fr-BE" sz="1600"/>
              <a:t> macro-</a:t>
            </a:r>
            <a:r>
              <a:rPr lang="fr-BE" sz="1600" err="1"/>
              <a:t>financial</a:t>
            </a:r>
            <a:r>
              <a:rPr lang="fr-BE" sz="1600"/>
              <a:t> </a:t>
            </a:r>
            <a:r>
              <a:rPr lang="fr-BE" sz="1600" err="1"/>
              <a:t>stability</a:t>
            </a:r>
            <a:endParaRPr lang="fr-BE" sz="1600"/>
          </a:p>
          <a:p>
            <a:pPr marL="0" indent="0">
              <a:buNone/>
            </a:pPr>
            <a:r>
              <a:rPr lang="fr-BE" sz="1600"/>
              <a:t>- encourage </a:t>
            </a:r>
            <a:r>
              <a:rPr lang="fr-BE" sz="1600" err="1"/>
              <a:t>reforms</a:t>
            </a:r>
            <a:r>
              <a:rPr lang="fr-BE" sz="1600"/>
              <a:t> </a:t>
            </a:r>
            <a:r>
              <a:rPr lang="fr-BE" sz="1600" err="1"/>
              <a:t>needed</a:t>
            </a:r>
            <a:r>
              <a:rPr lang="fr-BE" sz="1600"/>
              <a:t> for </a:t>
            </a:r>
            <a:r>
              <a:rPr lang="fr-BE" sz="1600" b="1" err="1">
                <a:solidFill>
                  <a:srgbClr val="002060"/>
                </a:solidFill>
              </a:rPr>
              <a:t>growth</a:t>
            </a:r>
            <a:r>
              <a:rPr lang="fr-BE" sz="1600" b="1">
                <a:solidFill>
                  <a:srgbClr val="002060"/>
                </a:solidFill>
              </a:rPr>
              <a:t> and  </a:t>
            </a:r>
            <a:r>
              <a:rPr lang="fr-BE" sz="1600" b="1">
                <a:solidFill>
                  <a:schemeClr val="accent2"/>
                </a:solidFill>
              </a:rPr>
              <a:t>EU accession</a:t>
            </a:r>
            <a:endParaRPr lang="fr-BE" sz="1600"/>
          </a:p>
          <a:p>
            <a:pPr marL="0" indent="0">
              <a:buNone/>
            </a:pPr>
            <a:r>
              <a:rPr lang="fr-BE" sz="1600"/>
              <a:t>- </a:t>
            </a:r>
            <a:r>
              <a:rPr lang="fr-BE" sz="1600" err="1"/>
              <a:t>promote</a:t>
            </a:r>
            <a:r>
              <a:rPr lang="fr-BE" sz="1600"/>
              <a:t> </a:t>
            </a:r>
            <a:r>
              <a:rPr lang="fr-BE" sz="1600" err="1"/>
              <a:t>investments</a:t>
            </a:r>
            <a:r>
              <a:rPr lang="fr-BE" sz="1600"/>
              <a:t> for </a:t>
            </a:r>
            <a:r>
              <a:rPr lang="fr-BE" sz="1600" b="1" err="1">
                <a:solidFill>
                  <a:schemeClr val="accent2"/>
                </a:solidFill>
              </a:rPr>
              <a:t>recovery</a:t>
            </a:r>
            <a:r>
              <a:rPr lang="fr-BE" sz="1600" b="1">
                <a:solidFill>
                  <a:schemeClr val="accent2"/>
                </a:solidFill>
              </a:rPr>
              <a:t>, reconstruction and modernisation </a:t>
            </a:r>
            <a:endParaRPr lang="fr-BE" sz="1600" b="1"/>
          </a:p>
        </p:txBody>
      </p:sp>
      <p:sp>
        <p:nvSpPr>
          <p:cNvPr id="5" name="Content Placeholder 16">
            <a:extLst>
              <a:ext uri="{FF2B5EF4-FFF2-40B4-BE49-F238E27FC236}">
                <a16:creationId xmlns:a16="http://schemas.microsoft.com/office/drawing/2014/main" id="{E1F230AE-B1F4-D4A3-F1C2-05D9D7A89B24}"/>
              </a:ext>
            </a:extLst>
          </p:cNvPr>
          <p:cNvSpPr txBox="1">
            <a:spLocks/>
          </p:cNvSpPr>
          <p:nvPr/>
        </p:nvSpPr>
        <p:spPr>
          <a:xfrm>
            <a:off x="4362749" y="2865847"/>
            <a:ext cx="3358489" cy="3649521"/>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800"/>
              </a:spcAft>
              <a:buClr>
                <a:srgbClr val="44546A"/>
              </a:buClr>
              <a:buSzTx/>
              <a:buFont typeface="Arial" panose="020B0604020202020204" pitchFamily="34" charset="0"/>
              <a:buNone/>
              <a:tabLst/>
              <a:defRPr/>
            </a:pPr>
            <a:r>
              <a:rPr kumimoji="0" lang="en-US" sz="1600" b="1" i="0" u="none" strike="noStrike" kern="1200" cap="none" spc="0" normalizeH="0" baseline="0" noProof="0">
                <a:ln>
                  <a:noFill/>
                </a:ln>
                <a:solidFill>
                  <a:srgbClr val="002B5B"/>
                </a:solidFill>
                <a:effectLst/>
                <a:uLnTx/>
                <a:uFillTx/>
                <a:latin typeface="EC Square Sans Pro" panose="020B0506040000020004" pitchFamily="34" charset="0"/>
                <a:ea typeface="+mn-ea"/>
                <a:cs typeface="+mn-cs"/>
                <a:sym typeface="Arial"/>
              </a:rPr>
              <a:t>Largest source of investment financing in Ukraine until 2027</a:t>
            </a:r>
          </a:p>
          <a:p>
            <a:pPr marL="0" marR="0" lvl="0" indent="0" algn="l" defTabSz="914400" rtl="0" eaLnBrk="1" fontAlgn="auto" latinLnBrk="0" hangingPunct="1">
              <a:lnSpc>
                <a:spcPct val="100000"/>
              </a:lnSpc>
              <a:spcBef>
                <a:spcPts val="0"/>
              </a:spcBef>
              <a:spcAft>
                <a:spcPts val="1800"/>
              </a:spcAft>
              <a:buClr>
                <a:srgbClr val="44546A"/>
              </a:buClr>
              <a:buSzTx/>
              <a:buFont typeface="Arial" panose="020B0604020202020204" pitchFamily="34" charset="0"/>
              <a:buNone/>
              <a:tabLst/>
              <a:defRPr/>
            </a:pPr>
            <a:r>
              <a:rPr kumimoji="0" lang="en-US" sz="1600" b="1" i="0" u="none" strike="noStrike" kern="1200" cap="none" spc="0" normalizeH="0" baseline="0" noProof="0">
                <a:ln>
                  <a:noFill/>
                </a:ln>
                <a:solidFill>
                  <a:srgbClr val="002B5B"/>
                </a:solidFill>
                <a:effectLst/>
                <a:uLnTx/>
                <a:uFillTx/>
                <a:latin typeface="EC Square Sans Pro" panose="020B0506040000020004" pitchFamily="34" charset="0"/>
                <a:ea typeface="+mn-ea"/>
                <a:cs typeface="+mn-cs"/>
                <a:sym typeface="Arial"/>
              </a:rPr>
              <a:t>De-risking mechanism available to investors </a:t>
            </a:r>
            <a:r>
              <a:rPr kumimoji="0" lang="en-US" sz="1600" b="0" i="0" u="none" strike="noStrike" kern="1200" cap="none" spc="0" normalizeH="0" baseline="0" noProof="0">
                <a:ln>
                  <a:noFill/>
                </a:ln>
                <a:solidFill>
                  <a:prstClr val="black"/>
                </a:solidFill>
                <a:effectLst/>
                <a:uLnTx/>
                <a:uFillTx/>
                <a:latin typeface="EC Square Sans Pro" panose="020B0506040000020004" pitchFamily="34" charset="0"/>
                <a:ea typeface="+mn-ea"/>
                <a:cs typeface="+mn-cs"/>
                <a:sym typeface="Arial"/>
              </a:rPr>
              <a:t>through International Financial Institutions to scale up </a:t>
            </a:r>
            <a:r>
              <a:rPr kumimoji="0" lang="en-US" sz="1600" b="1" i="0" u="none" strike="noStrike" kern="1200" cap="none" spc="0" normalizeH="0" baseline="0" noProof="0">
                <a:ln>
                  <a:noFill/>
                </a:ln>
                <a:solidFill>
                  <a:srgbClr val="002B5B"/>
                </a:solidFill>
                <a:effectLst/>
                <a:uLnTx/>
                <a:uFillTx/>
                <a:latin typeface="EC Square Sans Pro" panose="020B0506040000020004" pitchFamily="34" charset="0"/>
                <a:ea typeface="+mn-ea"/>
                <a:cs typeface="+mn-cs"/>
                <a:sym typeface="Arial"/>
              </a:rPr>
              <a:t>public and private investments </a:t>
            </a:r>
            <a:r>
              <a:rPr kumimoji="0" lang="en-US" sz="1600" b="0" i="0" u="none" strike="noStrike" kern="1200" cap="none" spc="0" normalizeH="0" baseline="0" noProof="0">
                <a:ln>
                  <a:noFill/>
                </a:ln>
                <a:solidFill>
                  <a:prstClr val="black"/>
                </a:solidFill>
                <a:effectLst/>
                <a:uLnTx/>
                <a:uFillTx/>
                <a:latin typeface="EC Square Sans Pro" panose="020B0506040000020004" pitchFamily="34" charset="0"/>
                <a:ea typeface="+mn-ea"/>
                <a:cs typeface="+mn-cs"/>
                <a:sym typeface="Arial"/>
              </a:rPr>
              <a:t>and crowd in new investors</a:t>
            </a:r>
          </a:p>
          <a:p>
            <a:pPr marL="0" marR="0" lvl="0" indent="0" algn="l" defTabSz="914400" rtl="0" eaLnBrk="1" fontAlgn="auto" latinLnBrk="0" hangingPunct="1">
              <a:lnSpc>
                <a:spcPct val="100000"/>
              </a:lnSpc>
              <a:spcBef>
                <a:spcPts val="0"/>
              </a:spcBef>
              <a:spcAft>
                <a:spcPts val="1800"/>
              </a:spcAft>
              <a:buClr>
                <a:srgbClr val="44546A"/>
              </a:buClr>
              <a:buSzTx/>
              <a:buFont typeface="Arial" panose="020B0604020202020204" pitchFamily="34" charset="0"/>
              <a:buNone/>
              <a:tabLst/>
              <a:defRPr/>
            </a:pPr>
            <a:r>
              <a:rPr kumimoji="0" lang="en-US" sz="1600" b="1" i="0" u="none" strike="noStrike" kern="1200" cap="none" spc="0" normalizeH="0" baseline="0" noProof="0">
                <a:ln>
                  <a:noFill/>
                </a:ln>
                <a:solidFill>
                  <a:srgbClr val="002B5B"/>
                </a:solidFill>
                <a:effectLst/>
                <a:uLnTx/>
                <a:uFillTx/>
                <a:latin typeface="EC Square Sans Pro" panose="020B0506040000020004" pitchFamily="34" charset="0"/>
                <a:ea typeface="+mn-ea"/>
                <a:cs typeface="+mn-cs"/>
              </a:rPr>
              <a:t>Support to the private sector,</a:t>
            </a:r>
            <a:r>
              <a:rPr kumimoji="0" lang="en-US" sz="1600" b="0" i="0" u="none" strike="noStrike" kern="1200" cap="none" spc="0" normalizeH="0" baseline="0" noProof="0">
                <a:ln>
                  <a:noFill/>
                </a:ln>
                <a:solidFill>
                  <a:prstClr val="black"/>
                </a:solidFill>
                <a:effectLst/>
                <a:uLnTx/>
                <a:uFillTx/>
                <a:latin typeface="EC Square Sans Pro" panose="020B0506040000020004" pitchFamily="34" charset="0"/>
                <a:ea typeface="+mn-ea"/>
                <a:cs typeface="+mn-cs"/>
              </a:rPr>
              <a:t> SMEs and start-ups</a:t>
            </a:r>
          </a:p>
          <a:p>
            <a:pPr marL="0" marR="0" lvl="0" indent="0" algn="l" defTabSz="914400" rtl="0" eaLnBrk="1" fontAlgn="auto" latinLnBrk="0" hangingPunct="1">
              <a:lnSpc>
                <a:spcPct val="100000"/>
              </a:lnSpc>
              <a:spcBef>
                <a:spcPts val="0"/>
              </a:spcBef>
              <a:spcAft>
                <a:spcPts val="1800"/>
              </a:spcAft>
              <a:buClr>
                <a:srgbClr val="44546A"/>
              </a:buClr>
              <a:buSzTx/>
              <a:buFont typeface="Arial" panose="020B0604020202020204" pitchFamily="34" charset="0"/>
              <a:buNone/>
              <a:tabLst/>
              <a:defRPr/>
            </a:pPr>
            <a:r>
              <a:rPr kumimoji="0" lang="en-US" sz="1600" b="1" i="0" u="none" strike="noStrike" kern="1200" cap="none" spc="0" normalizeH="0" baseline="0" noProof="0">
                <a:ln>
                  <a:noFill/>
                </a:ln>
                <a:solidFill>
                  <a:srgbClr val="002B5B"/>
                </a:solidFill>
                <a:effectLst/>
                <a:uLnTx/>
                <a:uFillTx/>
                <a:latin typeface="EC Square Sans Pro" panose="020B0506040000020004" pitchFamily="34" charset="0"/>
                <a:ea typeface="+mn-ea"/>
                <a:cs typeface="+mn-cs"/>
              </a:rPr>
              <a:t>25% time-bound exclusivity period for EIB </a:t>
            </a:r>
          </a:p>
          <a:p>
            <a:pPr marL="0" marR="0" lvl="0" indent="0" algn="l" defTabSz="914400" rtl="0" eaLnBrk="1" fontAlgn="auto" latinLnBrk="0" hangingPunct="1">
              <a:lnSpc>
                <a:spcPct val="100000"/>
              </a:lnSpc>
              <a:spcBef>
                <a:spcPts val="0"/>
              </a:spcBef>
              <a:spcAft>
                <a:spcPts val="1800"/>
              </a:spcAft>
              <a:buClr>
                <a:srgbClr val="44546A"/>
              </a:buClr>
              <a:buSzTx/>
              <a:buFont typeface="Arial" panose="020B0604020202020204" pitchFamily="34" charset="0"/>
              <a:buNone/>
              <a:tabLst/>
              <a:defRPr/>
            </a:pPr>
            <a:endParaRPr kumimoji="0" lang="en-US" sz="1600" b="0" i="0" u="none" strike="noStrike" kern="1200" cap="none" spc="0" normalizeH="0" baseline="0" noProof="0">
              <a:ln>
                <a:noFill/>
              </a:ln>
              <a:solidFill>
                <a:prstClr val="black"/>
              </a:solidFill>
              <a:effectLst/>
              <a:uLnTx/>
              <a:uFillTx/>
              <a:latin typeface="EC Square Sans Pro" panose="020B0506040000020004" pitchFamily="34" charset="0"/>
              <a:ea typeface="+mn-ea"/>
              <a:cs typeface="+mn-cs"/>
              <a:sym typeface="Arial"/>
            </a:endParaRPr>
          </a:p>
          <a:p>
            <a:pPr marL="0" marR="0" lvl="0" indent="0" algn="l" defTabSz="914400" rtl="0" eaLnBrk="1" fontAlgn="auto" latinLnBrk="0" hangingPunct="1">
              <a:lnSpc>
                <a:spcPct val="100000"/>
              </a:lnSpc>
              <a:spcBef>
                <a:spcPts val="0"/>
              </a:spcBef>
              <a:spcAft>
                <a:spcPts val="1800"/>
              </a:spcAft>
              <a:buClr>
                <a:srgbClr val="44546A"/>
              </a:buClr>
              <a:buSzTx/>
              <a:buFont typeface="Arial" panose="020B0604020202020204" pitchFamily="34" charset="0"/>
              <a:buNone/>
              <a:tabLst/>
              <a:defRPr/>
            </a:pPr>
            <a:endParaRPr kumimoji="0" lang="en-US" sz="1600" b="0" i="0" u="none" strike="noStrike" kern="1200" cap="none" spc="0" normalizeH="0" baseline="0" noProof="0">
              <a:ln>
                <a:noFill/>
              </a:ln>
              <a:solidFill>
                <a:prstClr val="black"/>
              </a:solidFill>
              <a:effectLst/>
              <a:uLnTx/>
              <a:uFillTx/>
              <a:latin typeface="EC Square Sans Pro" panose="020B0506040000020004" pitchFamily="34" charset="0"/>
              <a:ea typeface="+mn-ea"/>
              <a:cs typeface="+mn-cs"/>
              <a:sym typeface="Arial"/>
            </a:endParaRPr>
          </a:p>
        </p:txBody>
      </p:sp>
      <p:sp>
        <p:nvSpPr>
          <p:cNvPr id="6" name="Content Placeholder 17">
            <a:extLst>
              <a:ext uri="{FF2B5EF4-FFF2-40B4-BE49-F238E27FC236}">
                <a16:creationId xmlns:a16="http://schemas.microsoft.com/office/drawing/2014/main" id="{26C14FE0-7B57-C420-BCC2-509222CD2CDA}"/>
              </a:ext>
            </a:extLst>
          </p:cNvPr>
          <p:cNvSpPr txBox="1">
            <a:spLocks/>
          </p:cNvSpPr>
          <p:nvPr/>
        </p:nvSpPr>
        <p:spPr>
          <a:xfrm>
            <a:off x="8162258" y="2876439"/>
            <a:ext cx="3195069" cy="3258997"/>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800"/>
              </a:spcAft>
              <a:buClr>
                <a:srgbClr val="44546A"/>
              </a:buClr>
              <a:buSzTx/>
              <a:buFont typeface="Arial" panose="020B0604020202020204" pitchFamily="34" charset="0"/>
              <a:buNone/>
              <a:tabLst/>
              <a:defRPr/>
            </a:pPr>
            <a:r>
              <a:rPr kumimoji="0" lang="en-US" sz="1600" b="1" i="0" u="none" strike="noStrike" kern="1200" cap="none" spc="0" normalizeH="0" baseline="0" noProof="0">
                <a:ln>
                  <a:noFill/>
                </a:ln>
                <a:solidFill>
                  <a:srgbClr val="002B5B"/>
                </a:solidFill>
                <a:effectLst/>
                <a:uLnTx/>
                <a:uFillTx/>
                <a:latin typeface="EC Square Sans Pro" panose="020B0506040000020004" pitchFamily="34" charset="0"/>
                <a:ea typeface="+mn-ea"/>
                <a:cs typeface="+mn-cs"/>
                <a:sym typeface="Arial"/>
              </a:rPr>
              <a:t>Technical assistance to the Government </a:t>
            </a:r>
            <a:r>
              <a:rPr kumimoji="0" lang="en-US" sz="1600" b="0" i="0" u="none" strike="noStrike" kern="1200" cap="none" spc="0" normalizeH="0" baseline="0" noProof="0">
                <a:ln>
                  <a:noFill/>
                </a:ln>
                <a:solidFill>
                  <a:prstClr val="black"/>
                </a:solidFill>
                <a:effectLst/>
                <a:uLnTx/>
                <a:uFillTx/>
                <a:latin typeface="EC Square Sans Pro" panose="020B0506040000020004" pitchFamily="34" charset="0"/>
                <a:ea typeface="+mn-ea"/>
                <a:cs typeface="+mn-cs"/>
                <a:sym typeface="Arial"/>
              </a:rPr>
              <a:t>(EU acquis, structural reforms)</a:t>
            </a:r>
          </a:p>
          <a:p>
            <a:pPr marL="0" marR="0" lvl="0" indent="0" algn="l" defTabSz="914400" rtl="0" eaLnBrk="1" fontAlgn="auto" latinLnBrk="0" hangingPunct="1">
              <a:lnSpc>
                <a:spcPct val="100000"/>
              </a:lnSpc>
              <a:spcBef>
                <a:spcPts val="0"/>
              </a:spcBef>
              <a:spcAft>
                <a:spcPts val="1800"/>
              </a:spcAft>
              <a:buClr>
                <a:srgbClr val="44546A"/>
              </a:buClr>
              <a:buSzTx/>
              <a:buFont typeface="Arial" panose="020B0604020202020204" pitchFamily="34" charset="0"/>
              <a:buNone/>
              <a:tabLst/>
              <a:defRPr/>
            </a:pPr>
            <a:r>
              <a:rPr kumimoji="0" lang="en-US" sz="1600" b="1" i="0" u="none" strike="noStrike" kern="1200" cap="none" spc="0" normalizeH="0" baseline="0" noProof="0">
                <a:ln>
                  <a:noFill/>
                </a:ln>
                <a:solidFill>
                  <a:srgbClr val="002B5B"/>
                </a:solidFill>
                <a:effectLst/>
                <a:uLnTx/>
                <a:uFillTx/>
                <a:latin typeface="EC Square Sans Pro" panose="020B0506040000020004" pitchFamily="34" charset="0"/>
                <a:ea typeface="+mn-ea"/>
                <a:cs typeface="+mn-cs"/>
                <a:sym typeface="Arial"/>
              </a:rPr>
              <a:t>Capacity building of the authorities </a:t>
            </a:r>
            <a:r>
              <a:rPr kumimoji="0" lang="en-US" sz="1600" b="0" i="0" u="none" strike="noStrike" kern="1200" cap="none" spc="0" normalizeH="0" baseline="0" noProof="0">
                <a:ln>
                  <a:noFill/>
                </a:ln>
                <a:solidFill>
                  <a:prstClr val="black"/>
                </a:solidFill>
                <a:effectLst/>
                <a:uLnTx/>
                <a:uFillTx/>
                <a:latin typeface="EC Square Sans Pro" panose="020B0506040000020004" pitchFamily="34" charset="0"/>
                <a:ea typeface="+mn-ea"/>
                <a:cs typeface="+mn-cs"/>
                <a:sym typeface="Arial"/>
              </a:rPr>
              <a:t>at national, regional and </a:t>
            </a:r>
            <a:r>
              <a:rPr kumimoji="0" lang="en-US" sz="1600" b="0" i="0" u="none" strike="noStrike" kern="1200" cap="none" spc="0" normalizeH="0" baseline="0" noProof="0">
                <a:ln>
                  <a:noFill/>
                </a:ln>
                <a:solidFill>
                  <a:srgbClr val="002B5B"/>
                </a:solidFill>
                <a:effectLst/>
                <a:uLnTx/>
                <a:uFillTx/>
                <a:latin typeface="EC Square Sans Pro" panose="020B0506040000020004" pitchFamily="34" charset="0"/>
                <a:ea typeface="+mn-ea"/>
                <a:cs typeface="+mn-cs"/>
                <a:sym typeface="Arial"/>
              </a:rPr>
              <a:t>local level</a:t>
            </a:r>
          </a:p>
          <a:p>
            <a:pPr marL="0" marR="0" lvl="0" indent="0" algn="l" defTabSz="914400" rtl="0" eaLnBrk="1" fontAlgn="auto" latinLnBrk="0" hangingPunct="1">
              <a:lnSpc>
                <a:spcPct val="100000"/>
              </a:lnSpc>
              <a:spcBef>
                <a:spcPts val="0"/>
              </a:spcBef>
              <a:spcAft>
                <a:spcPts val="1800"/>
              </a:spcAft>
              <a:buClr>
                <a:srgbClr val="44546A"/>
              </a:buClr>
              <a:buSzTx/>
              <a:buFont typeface="Arial" panose="020B0604020202020204" pitchFamily="34" charset="0"/>
              <a:buNone/>
              <a:tabLst/>
              <a:defRPr/>
            </a:pPr>
            <a:r>
              <a:rPr kumimoji="0" lang="en-US" sz="1600" b="1" i="0" u="none" strike="noStrike" kern="1200" cap="none" spc="0" normalizeH="0" baseline="0" noProof="0">
                <a:ln>
                  <a:noFill/>
                </a:ln>
                <a:solidFill>
                  <a:srgbClr val="002B5B"/>
                </a:solidFill>
                <a:effectLst/>
                <a:uLnTx/>
                <a:uFillTx/>
                <a:latin typeface="EC Square Sans Pro" panose="020B0506040000020004" pitchFamily="34" charset="0"/>
                <a:ea typeface="+mn-ea"/>
                <a:cs typeface="+mn-cs"/>
                <a:sym typeface="Arial"/>
              </a:rPr>
              <a:t>Support to civil society</a:t>
            </a:r>
          </a:p>
          <a:p>
            <a:pPr marL="0" marR="0" lvl="0" indent="0" algn="l" defTabSz="914400" rtl="0" eaLnBrk="1" fontAlgn="auto" latinLnBrk="0" hangingPunct="1">
              <a:lnSpc>
                <a:spcPct val="100000"/>
              </a:lnSpc>
              <a:spcBef>
                <a:spcPts val="0"/>
              </a:spcBef>
              <a:spcAft>
                <a:spcPts val="1800"/>
              </a:spcAft>
              <a:buClr>
                <a:srgbClr val="44546A"/>
              </a:buClr>
              <a:buSzTx/>
              <a:buFont typeface="Arial" panose="020B0604020202020204" pitchFamily="34" charset="0"/>
              <a:buNone/>
              <a:tabLst/>
              <a:defRPr/>
            </a:pPr>
            <a:r>
              <a:rPr kumimoji="0" lang="en-US" sz="1600" b="0" i="0" u="none" strike="noStrike" kern="1200" cap="none" spc="0" normalizeH="0" baseline="0" noProof="0">
                <a:ln>
                  <a:noFill/>
                </a:ln>
                <a:solidFill>
                  <a:prstClr val="black"/>
                </a:solidFill>
                <a:effectLst/>
                <a:uLnTx/>
                <a:uFillTx/>
                <a:latin typeface="EC Square Sans Pro" panose="020B0506040000020004" pitchFamily="34" charset="0"/>
                <a:ea typeface="+mn-ea"/>
                <a:cs typeface="+mn-cs"/>
                <a:sym typeface="Arial"/>
              </a:rPr>
              <a:t>Coverage </a:t>
            </a:r>
            <a:r>
              <a:rPr kumimoji="0" lang="en-US" sz="1600" b="0" i="0" u="none" strike="noStrike" kern="1200" cap="none" spc="0" normalizeH="0" baseline="0" noProof="0">
                <a:ln>
                  <a:noFill/>
                </a:ln>
                <a:solidFill>
                  <a:srgbClr val="002B5B"/>
                </a:solidFill>
                <a:effectLst/>
                <a:uLnTx/>
                <a:uFillTx/>
                <a:latin typeface="EC Square Sans Pro" panose="020B0506040000020004" pitchFamily="34" charset="0"/>
                <a:ea typeface="+mn-ea"/>
                <a:cs typeface="+mn-cs"/>
                <a:sym typeface="Arial"/>
              </a:rPr>
              <a:t>of </a:t>
            </a:r>
            <a:r>
              <a:rPr kumimoji="0" lang="en-US" sz="1600" b="1" i="0" u="none" strike="noStrike" kern="1200" cap="none" spc="0" normalizeH="0" baseline="0" noProof="0">
                <a:ln>
                  <a:noFill/>
                </a:ln>
                <a:solidFill>
                  <a:srgbClr val="002B5B"/>
                </a:solidFill>
                <a:effectLst/>
                <a:uLnTx/>
                <a:uFillTx/>
                <a:latin typeface="EC Square Sans Pro" panose="020B0506040000020004" pitchFamily="34" charset="0"/>
                <a:ea typeface="+mn-ea"/>
                <a:cs typeface="+mn-cs"/>
                <a:sym typeface="Arial"/>
              </a:rPr>
              <a:t>interest rate subsidies</a:t>
            </a:r>
            <a:r>
              <a:rPr kumimoji="0" lang="en-US" sz="1600" b="1" i="0" u="none" strike="noStrike" kern="1200" cap="none" spc="0" normalizeH="0" baseline="0" noProof="0">
                <a:ln>
                  <a:noFill/>
                </a:ln>
                <a:solidFill>
                  <a:srgbClr val="024EA2"/>
                </a:solidFill>
                <a:effectLst/>
                <a:uLnTx/>
                <a:uFillTx/>
                <a:latin typeface="EC Square Sans Pro" panose="020B0506040000020004" pitchFamily="34" charset="0"/>
                <a:ea typeface="+mn-ea"/>
                <a:cs typeface="+mn-cs"/>
                <a:sym typeface="Arial"/>
              </a:rPr>
              <a:t> </a:t>
            </a:r>
            <a:r>
              <a:rPr kumimoji="0" lang="en-US" sz="1600" b="0" i="0" u="none" strike="noStrike" kern="1200" cap="none" spc="0" normalizeH="0" baseline="0" noProof="0">
                <a:ln>
                  <a:noFill/>
                </a:ln>
                <a:solidFill>
                  <a:prstClr val="black"/>
                </a:solidFill>
                <a:effectLst/>
                <a:uLnTx/>
                <a:uFillTx/>
                <a:latin typeface="EC Square Sans Pro" panose="020B0506040000020004" pitchFamily="34" charset="0"/>
                <a:ea typeface="+mn-ea"/>
                <a:cs typeface="+mn-cs"/>
                <a:sym typeface="Arial"/>
              </a:rPr>
              <a:t>for loans</a:t>
            </a:r>
            <a:endParaRPr kumimoji="0" lang="en-IE" sz="1600" b="0" i="0" u="none" strike="noStrike" kern="1200" cap="none" spc="0" normalizeH="0" baseline="0" noProof="0">
              <a:ln>
                <a:noFill/>
              </a:ln>
              <a:solidFill>
                <a:prstClr val="black"/>
              </a:solidFill>
              <a:effectLst/>
              <a:uLnTx/>
              <a:uFillTx/>
              <a:latin typeface="EC Square Sans Pro" panose="020B0506040000020004" pitchFamily="34" charset="0"/>
              <a:ea typeface="+mn-ea"/>
              <a:cs typeface="+mn-cs"/>
              <a:sym typeface="Arial"/>
            </a:endParaRPr>
          </a:p>
        </p:txBody>
      </p:sp>
      <p:sp>
        <p:nvSpPr>
          <p:cNvPr id="7" name="TextBox 6">
            <a:extLst>
              <a:ext uri="{FF2B5EF4-FFF2-40B4-BE49-F238E27FC236}">
                <a16:creationId xmlns:a16="http://schemas.microsoft.com/office/drawing/2014/main" id="{3C382568-AEB4-CF7B-6374-673FCEE88D5B}"/>
              </a:ext>
            </a:extLst>
          </p:cNvPr>
          <p:cNvSpPr txBox="1"/>
          <p:nvPr/>
        </p:nvSpPr>
        <p:spPr>
          <a:xfrm>
            <a:off x="576176" y="1504820"/>
            <a:ext cx="3488748" cy="1046440"/>
          </a:xfrm>
          <a:prstGeom prst="rect">
            <a:avLst/>
          </a:prstGeom>
          <a:solidFill>
            <a:schemeClr val="accent2"/>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000" b="1" i="0" u="none" strike="noStrike" kern="1200" cap="none" spc="0" normalizeH="0" baseline="0" noProof="0" err="1">
                <a:ln>
                  <a:noFill/>
                </a:ln>
                <a:solidFill>
                  <a:srgbClr val="FFC000"/>
                </a:solidFill>
                <a:effectLst/>
                <a:uLnTx/>
                <a:uFillTx/>
                <a:latin typeface="EC Square Sans Pro" panose="020B0506040000020004" pitchFamily="34" charset="0"/>
                <a:ea typeface="+mn-ea"/>
                <a:cs typeface="Arial"/>
                <a:sym typeface="Arial"/>
              </a:rPr>
              <a:t>Pillar</a:t>
            </a:r>
            <a:r>
              <a:rPr kumimoji="0" lang="fr-BE" sz="2000" b="1" i="0" u="none" strike="noStrike" kern="1200" cap="none" spc="0" normalizeH="0" baseline="0" noProof="0">
                <a:ln>
                  <a:noFill/>
                </a:ln>
                <a:solidFill>
                  <a:srgbClr val="FFC000"/>
                </a:solidFill>
                <a:effectLst/>
                <a:uLnTx/>
                <a:uFillTx/>
                <a:latin typeface="EC Square Sans Pro" panose="020B0506040000020004" pitchFamily="34" charset="0"/>
                <a:ea typeface="+mn-ea"/>
                <a:cs typeface="Arial"/>
                <a:sym typeface="Arial"/>
              </a:rPr>
              <a:t> 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a:ln>
                  <a:noFill/>
                </a:ln>
                <a:solidFill>
                  <a:prstClr val="white"/>
                </a:solidFill>
                <a:effectLst/>
                <a:uLnTx/>
                <a:uFillTx/>
                <a:latin typeface="EC Square Sans Pro" panose="020B0506040000020004" pitchFamily="34" charset="0"/>
                <a:ea typeface="+mn-ea"/>
                <a:cs typeface="Arial"/>
                <a:sym typeface="Arial"/>
              </a:rPr>
              <a:t>Ukraine Plan - Support to state budget </a:t>
            </a:r>
            <a:r>
              <a:rPr kumimoji="0" lang="fr-BE" sz="1400" b="1" i="0" u="none" strike="noStrike" kern="1200" cap="none" spc="0" normalizeH="0" baseline="0" noProof="0" err="1">
                <a:ln>
                  <a:noFill/>
                </a:ln>
                <a:solidFill>
                  <a:prstClr val="white"/>
                </a:solidFill>
                <a:effectLst/>
                <a:uLnTx/>
                <a:uFillTx/>
                <a:latin typeface="EC Square Sans Pro" panose="020B0506040000020004" pitchFamily="34" charset="0"/>
                <a:ea typeface="+mn-ea"/>
                <a:cs typeface="Arial"/>
                <a:sym typeface="Arial"/>
              </a:rPr>
              <a:t>against</a:t>
            </a:r>
            <a:r>
              <a:rPr kumimoji="0" lang="fr-BE" sz="1400" b="1" i="0" u="none" strike="noStrike" kern="1200" cap="none" spc="0" normalizeH="0" baseline="0" noProof="0">
                <a:ln>
                  <a:noFill/>
                </a:ln>
                <a:solidFill>
                  <a:prstClr val="white"/>
                </a:solidFill>
                <a:effectLst/>
                <a:uLnTx/>
                <a:uFillTx/>
                <a:latin typeface="EC Square Sans Pro" panose="020B0506040000020004" pitchFamily="34" charset="0"/>
                <a:ea typeface="+mn-ea"/>
                <a:cs typeface="Arial"/>
                <a:sym typeface="Arial"/>
              </a:rPr>
              <a:t> </a:t>
            </a:r>
            <a:r>
              <a:rPr kumimoji="0" lang="fr-BE" sz="1400" b="1" i="0" u="none" strike="noStrike" kern="1200" cap="none" spc="0" normalizeH="0" baseline="0" noProof="0" err="1">
                <a:ln>
                  <a:noFill/>
                </a:ln>
                <a:solidFill>
                  <a:prstClr val="white"/>
                </a:solidFill>
                <a:effectLst/>
                <a:uLnTx/>
                <a:uFillTx/>
                <a:latin typeface="EC Square Sans Pro" panose="020B0506040000020004" pitchFamily="34" charset="0"/>
                <a:ea typeface="+mn-ea"/>
                <a:cs typeface="Arial"/>
                <a:sym typeface="Arial"/>
              </a:rPr>
              <a:t>conditionality</a:t>
            </a:r>
            <a:br>
              <a:rPr kumimoji="0" lang="fr-BE" sz="1400" b="1" i="0" u="none" strike="noStrike" kern="1200" cap="none" spc="0" normalizeH="0" baseline="0" noProof="0">
                <a:ln>
                  <a:noFill/>
                </a:ln>
                <a:solidFill>
                  <a:prstClr val="white"/>
                </a:solidFill>
                <a:effectLst/>
                <a:uLnTx/>
                <a:uFillTx/>
                <a:latin typeface="EC Square Sans Pro" panose="020B0506040000020004" pitchFamily="34" charset="0"/>
                <a:ea typeface="+mn-ea"/>
                <a:cs typeface="Arial"/>
                <a:sym typeface="Arial"/>
              </a:rPr>
            </a:br>
            <a:r>
              <a:rPr kumimoji="0" lang="fr-BE" sz="1400" b="1" i="0" u="none" strike="noStrike" kern="1200" cap="none" spc="0" normalizeH="0" baseline="0" noProof="0">
                <a:ln>
                  <a:noFill/>
                </a:ln>
                <a:solidFill>
                  <a:prstClr val="white"/>
                </a:solidFill>
                <a:effectLst/>
                <a:uLnTx/>
                <a:uFillTx/>
                <a:latin typeface="EC Square Sans Pro" panose="020B0506040000020004" pitchFamily="34" charset="0"/>
                <a:ea typeface="+mn-ea"/>
                <a:cs typeface="Arial"/>
                <a:sym typeface="Arial"/>
              </a:rPr>
              <a:t>EUR 38.3 </a:t>
            </a:r>
            <a:r>
              <a:rPr kumimoji="0" lang="fr-BE" sz="1400" b="1" i="0" u="none" strike="noStrike" kern="1200" cap="none" spc="0" normalizeH="0" baseline="0" noProof="0" err="1">
                <a:ln>
                  <a:noFill/>
                </a:ln>
                <a:solidFill>
                  <a:prstClr val="white"/>
                </a:solidFill>
                <a:effectLst/>
                <a:uLnTx/>
                <a:uFillTx/>
                <a:latin typeface="EC Square Sans Pro" panose="020B0506040000020004" pitchFamily="34" charset="0"/>
                <a:ea typeface="+mn-ea"/>
                <a:cs typeface="Arial"/>
                <a:sym typeface="Arial"/>
              </a:rPr>
              <a:t>bn</a:t>
            </a:r>
            <a:r>
              <a:rPr kumimoji="0" lang="fr-BE" sz="1400" b="1" i="0" u="none" strike="noStrike" kern="1200" cap="none" spc="0" normalizeH="0" baseline="0" noProof="0">
                <a:ln>
                  <a:noFill/>
                </a:ln>
                <a:solidFill>
                  <a:prstClr val="white"/>
                </a:solidFill>
                <a:effectLst/>
                <a:uLnTx/>
                <a:uFillTx/>
                <a:latin typeface="EC Square Sans Pro" panose="020B0506040000020004" pitchFamily="34" charset="0"/>
                <a:ea typeface="+mn-ea"/>
                <a:cs typeface="Arial"/>
                <a:sym typeface="Arial"/>
              </a:rPr>
              <a:t>           </a:t>
            </a:r>
            <a:endParaRPr kumimoji="0" lang="en-IE" sz="1400" b="1" i="0" u="none" strike="noStrike" kern="1200" cap="none" spc="0" normalizeH="0" baseline="0" noProof="0">
              <a:ln>
                <a:noFill/>
              </a:ln>
              <a:solidFill>
                <a:srgbClr val="0356B1"/>
              </a:solidFill>
              <a:effectLst/>
              <a:uLnTx/>
              <a:uFillTx/>
              <a:latin typeface="EC Square Sans Pro" panose="020B0506040000020004" pitchFamily="34" charset="0"/>
              <a:ea typeface="+mn-ea"/>
              <a:cs typeface="Arial"/>
              <a:sym typeface="Arial"/>
            </a:endParaRPr>
          </a:p>
        </p:txBody>
      </p:sp>
      <p:sp>
        <p:nvSpPr>
          <p:cNvPr id="10" name="Rectangle 9">
            <a:extLst>
              <a:ext uri="{FF2B5EF4-FFF2-40B4-BE49-F238E27FC236}">
                <a16:creationId xmlns:a16="http://schemas.microsoft.com/office/drawing/2014/main" id="{C842BADD-FACF-99EB-F1DF-468219171F2B}"/>
              </a:ext>
            </a:extLst>
          </p:cNvPr>
          <p:cNvSpPr/>
          <p:nvPr/>
        </p:nvSpPr>
        <p:spPr>
          <a:xfrm>
            <a:off x="644056" y="0"/>
            <a:ext cx="469127" cy="1296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Arial"/>
              <a:ea typeface="+mn-ea"/>
              <a:cs typeface="+mn-cs"/>
              <a:sym typeface="Arial"/>
            </a:endParaRPr>
          </a:p>
        </p:txBody>
      </p:sp>
      <p:sp>
        <p:nvSpPr>
          <p:cNvPr id="11" name="TextBox 10">
            <a:extLst>
              <a:ext uri="{FF2B5EF4-FFF2-40B4-BE49-F238E27FC236}">
                <a16:creationId xmlns:a16="http://schemas.microsoft.com/office/drawing/2014/main" id="{AD0BEDCA-5947-D073-46B0-C717C7DF6C1A}"/>
              </a:ext>
            </a:extLst>
          </p:cNvPr>
          <p:cNvSpPr txBox="1"/>
          <p:nvPr/>
        </p:nvSpPr>
        <p:spPr>
          <a:xfrm>
            <a:off x="576176" y="473710"/>
            <a:ext cx="10738521" cy="923330"/>
          </a:xfrm>
          <a:prstGeom prst="rect">
            <a:avLst/>
          </a:prstGeom>
          <a:solidFill>
            <a:srgbClr val="FFC817"/>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700" b="1" i="0" u="none" strike="noStrike" kern="1200" cap="none" spc="0" normalizeH="0" baseline="0" noProof="0">
              <a:ln>
                <a:noFill/>
              </a:ln>
              <a:solidFill>
                <a:srgbClr val="024B9C"/>
              </a:solidFill>
              <a:effectLst/>
              <a:uLnTx/>
              <a:uFillTx/>
              <a:latin typeface="EC Square Sans Pro" panose="020B0506040000020004" pitchFamily="34" charset="0"/>
              <a:ea typeface="+mn-ea"/>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2000" b="1" i="0" u="none" strike="noStrike" kern="1200" cap="none" spc="0" normalizeH="0" baseline="0" noProof="0">
                <a:ln>
                  <a:noFill/>
                </a:ln>
                <a:solidFill>
                  <a:srgbClr val="002B5B"/>
                </a:solidFill>
                <a:effectLst/>
                <a:uLnTx/>
                <a:uFillTx/>
                <a:latin typeface="EC Square Sans Pro" panose="020B0506040000020004" pitchFamily="34" charset="0"/>
                <a:ea typeface="+mn-ea"/>
                <a:cs typeface="Arial"/>
                <a:sym typeface="Arial"/>
              </a:rPr>
              <a:t>UKRAINE FACILITY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2000" b="1" i="0" u="none" strike="noStrike" kern="1200" cap="none" spc="0" normalizeH="0" baseline="0" noProof="0">
                <a:ln>
                  <a:noFill/>
                </a:ln>
                <a:solidFill>
                  <a:srgbClr val="002B5B"/>
                </a:solidFill>
                <a:effectLst/>
                <a:uLnTx/>
                <a:uFillTx/>
                <a:latin typeface="EC Square Sans Pro" panose="020B0506040000020004" pitchFamily="34" charset="0"/>
                <a:ea typeface="+mn-ea"/>
                <a:cs typeface="Arial"/>
                <a:sym typeface="Arial"/>
              </a:rPr>
              <a:t>2024-2027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700" b="1" i="0" u="none" strike="noStrike" kern="1200" cap="none" spc="0" normalizeH="0" baseline="0" noProof="0">
              <a:ln>
                <a:noFill/>
              </a:ln>
              <a:solidFill>
                <a:prstClr val="black"/>
              </a:solidFill>
              <a:effectLst/>
              <a:uLnTx/>
              <a:uFillTx/>
              <a:latin typeface="EC Square Sans Pro" panose="020B0506040000020004" pitchFamily="34" charset="0"/>
              <a:ea typeface="+mn-ea"/>
              <a:cs typeface="Arial"/>
              <a:sym typeface="Arial"/>
            </a:endParaRPr>
          </a:p>
        </p:txBody>
      </p:sp>
      <p:cxnSp>
        <p:nvCxnSpPr>
          <p:cNvPr id="12" name="Straight Connector 11">
            <a:extLst>
              <a:ext uri="{FF2B5EF4-FFF2-40B4-BE49-F238E27FC236}">
                <a16:creationId xmlns:a16="http://schemas.microsoft.com/office/drawing/2014/main" id="{0714E027-CF18-94DA-ABF4-04FEC254FB7B}"/>
              </a:ext>
            </a:extLst>
          </p:cNvPr>
          <p:cNvCxnSpPr/>
          <p:nvPr/>
        </p:nvCxnSpPr>
        <p:spPr>
          <a:xfrm>
            <a:off x="4152896" y="1992589"/>
            <a:ext cx="0" cy="6155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D563375-1709-2E76-C401-F976257BF400}"/>
              </a:ext>
            </a:extLst>
          </p:cNvPr>
          <p:cNvCxnSpPr/>
          <p:nvPr/>
        </p:nvCxnSpPr>
        <p:spPr>
          <a:xfrm>
            <a:off x="4152896" y="2608142"/>
            <a:ext cx="0" cy="3649521"/>
          </a:xfrm>
          <a:prstGeom prst="line">
            <a:avLst/>
          </a:prstGeom>
          <a:ln>
            <a:solidFill>
              <a:srgbClr val="0356B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2C4F734-F39A-E5B4-9C54-1A03ED726B93}"/>
              </a:ext>
            </a:extLst>
          </p:cNvPr>
          <p:cNvCxnSpPr/>
          <p:nvPr/>
        </p:nvCxnSpPr>
        <p:spPr>
          <a:xfrm>
            <a:off x="7931091" y="1992589"/>
            <a:ext cx="0" cy="6155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795A773-667D-34DF-86D1-F2941B92B2B1}"/>
              </a:ext>
            </a:extLst>
          </p:cNvPr>
          <p:cNvCxnSpPr/>
          <p:nvPr/>
        </p:nvCxnSpPr>
        <p:spPr>
          <a:xfrm>
            <a:off x="7931091" y="2608142"/>
            <a:ext cx="0" cy="3649521"/>
          </a:xfrm>
          <a:prstGeom prst="line">
            <a:avLst/>
          </a:prstGeom>
          <a:ln>
            <a:solidFill>
              <a:srgbClr val="0356B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3B2FC78-9ED6-E3D0-F5B9-63C4463FFFFF}"/>
              </a:ext>
            </a:extLst>
          </p:cNvPr>
          <p:cNvSpPr txBox="1"/>
          <p:nvPr/>
        </p:nvSpPr>
        <p:spPr>
          <a:xfrm>
            <a:off x="4211180" y="1504813"/>
            <a:ext cx="3488745" cy="1046440"/>
          </a:xfrm>
          <a:prstGeom prst="rect">
            <a:avLst/>
          </a:prstGeom>
          <a:solidFill>
            <a:schemeClr val="accent2"/>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000" b="1" i="0" u="none" strike="noStrike" kern="1200" cap="none" spc="0" normalizeH="0" baseline="0" noProof="0" err="1">
                <a:ln>
                  <a:noFill/>
                </a:ln>
                <a:solidFill>
                  <a:srgbClr val="FFC000"/>
                </a:solidFill>
                <a:effectLst/>
                <a:uLnTx/>
                <a:uFillTx/>
                <a:latin typeface="EC Square Sans Pro" panose="020B0506040000020004" pitchFamily="34" charset="0"/>
                <a:ea typeface="+mn-ea"/>
                <a:cs typeface="Arial"/>
                <a:sym typeface="Arial"/>
              </a:rPr>
              <a:t>Pillar</a:t>
            </a:r>
            <a:r>
              <a:rPr kumimoji="0" lang="fr-BE" sz="2000" b="1" i="0" u="none" strike="noStrike" kern="1200" cap="none" spc="0" normalizeH="0" baseline="0" noProof="0">
                <a:ln>
                  <a:noFill/>
                </a:ln>
                <a:solidFill>
                  <a:srgbClr val="FFC000"/>
                </a:solidFill>
                <a:effectLst/>
                <a:uLnTx/>
                <a:uFillTx/>
                <a:latin typeface="EC Square Sans Pro" panose="020B0506040000020004" pitchFamily="34" charset="0"/>
                <a:ea typeface="+mn-ea"/>
                <a:cs typeface="Arial"/>
                <a:sym typeface="Arial"/>
              </a:rPr>
              <a:t>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a:ln>
                  <a:noFill/>
                </a:ln>
                <a:solidFill>
                  <a:prstClr val="white"/>
                </a:solidFill>
                <a:effectLst/>
                <a:uLnTx/>
                <a:uFillTx/>
                <a:latin typeface="EC Square Sans Pro" panose="020B0506040000020004" pitchFamily="34" charset="0"/>
                <a:ea typeface="+mn-ea"/>
                <a:cs typeface="Arial"/>
                <a:sym typeface="Arial"/>
              </a:rPr>
              <a:t>Ukraine Investment Framework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a:ln>
                  <a:noFill/>
                </a:ln>
                <a:solidFill>
                  <a:prstClr val="white"/>
                </a:solidFill>
                <a:effectLst/>
                <a:uLnTx/>
                <a:uFillTx/>
                <a:latin typeface="EC Square Sans Pro" panose="020B0506040000020004" pitchFamily="34" charset="0"/>
                <a:ea typeface="+mn-ea"/>
                <a:cs typeface="Arial"/>
                <a:sym typeface="Arial"/>
              </a:rPr>
              <a:t>EUR 9.3bn in guarantees and blending </a:t>
            </a:r>
            <a:br>
              <a:rPr kumimoji="0" lang="en-IE" sz="1400" b="1" i="0" u="none" strike="noStrike" kern="1200" cap="none" spc="0" normalizeH="0" baseline="0" noProof="0">
                <a:ln>
                  <a:noFill/>
                </a:ln>
                <a:solidFill>
                  <a:prstClr val="white"/>
                </a:solidFill>
                <a:effectLst/>
                <a:uLnTx/>
                <a:uFillTx/>
                <a:latin typeface="EC Square Sans Pro" panose="020B0506040000020004" pitchFamily="34" charset="0"/>
                <a:ea typeface="+mn-ea"/>
                <a:cs typeface="Arial"/>
                <a:sym typeface="Arial"/>
              </a:rPr>
            </a:br>
            <a:r>
              <a:rPr kumimoji="0" lang="en-IE" sz="1400" b="0" i="0" u="none" strike="noStrike" kern="1200" cap="none" spc="0" normalizeH="0" baseline="0" noProof="0">
                <a:ln>
                  <a:noFill/>
                </a:ln>
                <a:solidFill>
                  <a:prstClr val="white"/>
                </a:solidFill>
                <a:effectLst/>
                <a:uLnTx/>
                <a:uFillTx/>
                <a:latin typeface="EC Square Sans Pro" panose="020B0506040000020004" pitchFamily="34" charset="0"/>
                <a:ea typeface="+mn-ea"/>
                <a:cs typeface="Arial"/>
                <a:sym typeface="Arial"/>
              </a:rPr>
              <a:t>(6.97 bn provisioning &amp; grants)</a:t>
            </a:r>
          </a:p>
        </p:txBody>
      </p:sp>
      <p:sp>
        <p:nvSpPr>
          <p:cNvPr id="3" name="TextBox 2">
            <a:extLst>
              <a:ext uri="{FF2B5EF4-FFF2-40B4-BE49-F238E27FC236}">
                <a16:creationId xmlns:a16="http://schemas.microsoft.com/office/drawing/2014/main" id="{A03E7DEB-B98A-425D-4AEE-8AFBB4C51D28}"/>
              </a:ext>
            </a:extLst>
          </p:cNvPr>
          <p:cNvSpPr txBox="1"/>
          <p:nvPr/>
        </p:nvSpPr>
        <p:spPr>
          <a:xfrm>
            <a:off x="7758210" y="1501111"/>
            <a:ext cx="3556487" cy="1046440"/>
          </a:xfrm>
          <a:prstGeom prst="rect">
            <a:avLst/>
          </a:prstGeom>
          <a:solidFill>
            <a:schemeClr val="accent2"/>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000" b="1" i="0" u="none" strike="noStrike" kern="1200" cap="none" spc="0" normalizeH="0" baseline="0" noProof="0" err="1">
                <a:ln>
                  <a:noFill/>
                </a:ln>
                <a:solidFill>
                  <a:srgbClr val="FFC000"/>
                </a:solidFill>
                <a:effectLst/>
                <a:uLnTx/>
                <a:uFillTx/>
                <a:latin typeface="EC Square Sans Pro" panose="020B0506040000020004" pitchFamily="34" charset="0"/>
                <a:ea typeface="+mn-ea"/>
                <a:cs typeface="Arial"/>
                <a:sym typeface="Arial"/>
              </a:rPr>
              <a:t>Pillar</a:t>
            </a:r>
            <a:r>
              <a:rPr kumimoji="0" lang="fr-BE" sz="2000" b="1" i="0" u="none" strike="noStrike" kern="1200" cap="none" spc="0" normalizeH="0" baseline="0" noProof="0">
                <a:ln>
                  <a:noFill/>
                </a:ln>
                <a:solidFill>
                  <a:srgbClr val="FFC000"/>
                </a:solidFill>
                <a:effectLst/>
                <a:uLnTx/>
                <a:uFillTx/>
                <a:latin typeface="EC Square Sans Pro" panose="020B0506040000020004" pitchFamily="34" charset="0"/>
                <a:ea typeface="+mn-ea"/>
                <a:cs typeface="Arial"/>
                <a:sym typeface="Arial"/>
              </a:rPr>
              <a:t>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1" i="0" u="none" strike="noStrike" kern="1200" cap="none" spc="0" normalizeH="0" baseline="0" noProof="0">
                <a:ln>
                  <a:noFill/>
                </a:ln>
                <a:solidFill>
                  <a:prstClr val="white"/>
                </a:solidFill>
                <a:effectLst/>
                <a:uLnTx/>
                <a:uFillTx/>
                <a:latin typeface="EC Square Sans Pro" panose="020B0506040000020004" pitchFamily="34" charset="0"/>
                <a:ea typeface="+mn-ea"/>
                <a:cs typeface="Arial"/>
                <a:sym typeface="Arial"/>
              </a:rPr>
              <a:t>Assistance programmes </a:t>
            </a:r>
            <a:br>
              <a:rPr kumimoji="0" lang="fr-BE" sz="1400" b="1" i="0" u="none" strike="noStrike" kern="1200" cap="none" spc="0" normalizeH="0" baseline="0" noProof="0">
                <a:ln>
                  <a:noFill/>
                </a:ln>
                <a:solidFill>
                  <a:prstClr val="white"/>
                </a:solidFill>
                <a:effectLst/>
                <a:uLnTx/>
                <a:uFillTx/>
                <a:latin typeface="EC Square Sans Pro" panose="020B0506040000020004" pitchFamily="34" charset="0"/>
                <a:ea typeface="+mn-ea"/>
                <a:cs typeface="Arial"/>
                <a:sym typeface="Arial"/>
              </a:rPr>
            </a:br>
            <a:r>
              <a:rPr kumimoji="0" lang="fr-BE" sz="1400" b="1" i="0" u="none" strike="noStrike" kern="1200" cap="none" spc="0" normalizeH="0" baseline="0" noProof="0">
                <a:ln>
                  <a:noFill/>
                </a:ln>
                <a:solidFill>
                  <a:prstClr val="white"/>
                </a:solidFill>
                <a:effectLst/>
                <a:uLnTx/>
                <a:uFillTx/>
                <a:latin typeface="EC Square Sans Pro" panose="020B0506040000020004" pitchFamily="34" charset="0"/>
                <a:ea typeface="+mn-ea"/>
                <a:cs typeface="Arial"/>
                <a:sym typeface="Arial"/>
              </a:rPr>
              <a:t>EUR 4.4 </a:t>
            </a:r>
            <a:r>
              <a:rPr kumimoji="0" lang="fr-BE" sz="1400" b="1" i="0" u="none" strike="noStrike" kern="1200" cap="none" spc="0" normalizeH="0" baseline="0" noProof="0" err="1">
                <a:ln>
                  <a:noFill/>
                </a:ln>
                <a:solidFill>
                  <a:prstClr val="white"/>
                </a:solidFill>
                <a:effectLst/>
                <a:uLnTx/>
                <a:uFillTx/>
                <a:latin typeface="EC Square Sans Pro" panose="020B0506040000020004" pitchFamily="34" charset="0"/>
                <a:ea typeface="+mn-ea"/>
                <a:cs typeface="Arial"/>
                <a:sym typeface="Arial"/>
              </a:rPr>
              <a:t>bn</a:t>
            </a:r>
            <a:br>
              <a:rPr kumimoji="0" lang="fr-BE" sz="1400" b="1" i="0" u="none" strike="noStrike" kern="1200" cap="none" spc="0" normalizeH="0" baseline="0" noProof="0">
                <a:ln>
                  <a:noFill/>
                </a:ln>
                <a:solidFill>
                  <a:prstClr val="white"/>
                </a:solidFill>
                <a:effectLst/>
                <a:uLnTx/>
                <a:uFillTx/>
                <a:latin typeface="EC Square Sans Pro" panose="020B0506040000020004" pitchFamily="34" charset="0"/>
                <a:ea typeface="+mn-ea"/>
                <a:cs typeface="Arial"/>
                <a:sym typeface="Arial"/>
              </a:rPr>
            </a:br>
            <a:endParaRPr kumimoji="0" lang="en-IE" sz="1400" b="1" i="0" u="none" strike="noStrike" kern="1200" cap="none" spc="0" normalizeH="0" baseline="0" noProof="0">
              <a:ln>
                <a:noFill/>
              </a:ln>
              <a:solidFill>
                <a:srgbClr val="0356B1"/>
              </a:solidFill>
              <a:effectLst/>
              <a:uLnTx/>
              <a:uFillTx/>
              <a:latin typeface="EC Square Sans Pro" panose="020B0506040000020004" pitchFamily="34" charset="0"/>
              <a:ea typeface="+mn-ea"/>
              <a:cs typeface="Arial"/>
              <a:sym typeface="Arial"/>
            </a:endParaRPr>
          </a:p>
        </p:txBody>
      </p:sp>
    </p:spTree>
    <p:extLst>
      <p:ext uri="{BB962C8B-B14F-4D97-AF65-F5344CB8AC3E}">
        <p14:creationId xmlns:p14="http://schemas.microsoft.com/office/powerpoint/2010/main" val="4179000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D64C17CC-3933-111E-12E7-42A69EDFCF4C}"/>
              </a:ext>
            </a:extLst>
          </p:cNvPr>
          <p:cNvSpPr/>
          <p:nvPr/>
        </p:nvSpPr>
        <p:spPr>
          <a:xfrm rot="5400000">
            <a:off x="5707861" y="-2246498"/>
            <a:ext cx="1169552" cy="10905700"/>
          </a:xfrm>
          <a:prstGeom prst="rect">
            <a:avLst/>
          </a:prstGeom>
          <a:solidFill>
            <a:schemeClr val="accent1">
              <a:lumMod val="20000"/>
              <a:lumOff val="80000"/>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ptos" panose="020B0004020202020204" pitchFamily="34" charset="0"/>
              <a:ea typeface="+mn-ea"/>
              <a:cs typeface="+mn-cs"/>
              <a:sym typeface="Arial"/>
            </a:endParaRPr>
          </a:p>
        </p:txBody>
      </p:sp>
      <p:sp>
        <p:nvSpPr>
          <p:cNvPr id="9" name="Title 3">
            <a:extLst>
              <a:ext uri="{FF2B5EF4-FFF2-40B4-BE49-F238E27FC236}">
                <a16:creationId xmlns:a16="http://schemas.microsoft.com/office/drawing/2014/main" id="{F6E143F7-9D1B-3F7D-9569-96933220F5B9}"/>
              </a:ext>
            </a:extLst>
          </p:cNvPr>
          <p:cNvSpPr>
            <a:spLocks noGrp="1"/>
          </p:cNvSpPr>
          <p:nvPr>
            <p:ph type="title"/>
          </p:nvPr>
        </p:nvSpPr>
        <p:spPr>
          <a:xfrm>
            <a:off x="970722" y="61621"/>
            <a:ext cx="10515600" cy="782357"/>
          </a:xfrm>
        </p:spPr>
        <p:txBody>
          <a:bodyPr/>
          <a:lstStyle/>
          <a:p>
            <a:r>
              <a:rPr lang="en-US" sz="2800">
                <a:latin typeface="Aptos" panose="020B0004020202020204" pitchFamily="34" charset="0"/>
              </a:rPr>
              <a:t>Ukraine Investment Framework – Targets</a:t>
            </a:r>
            <a:endParaRPr lang="en-IE" sz="2800">
              <a:latin typeface="Aptos" panose="020B0004020202020204" pitchFamily="34" charset="0"/>
            </a:endParaRPr>
          </a:p>
        </p:txBody>
      </p:sp>
      <p:sp>
        <p:nvSpPr>
          <p:cNvPr id="63" name="Rectangle 62">
            <a:extLst>
              <a:ext uri="{FF2B5EF4-FFF2-40B4-BE49-F238E27FC236}">
                <a16:creationId xmlns:a16="http://schemas.microsoft.com/office/drawing/2014/main" id="{B6EE6100-CC98-4F60-D1D2-13A1E159DA36}"/>
              </a:ext>
            </a:extLst>
          </p:cNvPr>
          <p:cNvSpPr/>
          <p:nvPr/>
        </p:nvSpPr>
        <p:spPr>
          <a:xfrm rot="5400000">
            <a:off x="5479394" y="-631364"/>
            <a:ext cx="1641713" cy="10905700"/>
          </a:xfrm>
          <a:prstGeom prst="rect">
            <a:avLst/>
          </a:prstGeom>
          <a:solidFill>
            <a:schemeClr val="accent1">
              <a:lumMod val="20000"/>
              <a:lumOff val="80000"/>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ptos" panose="020B0004020202020204" pitchFamily="34" charset="0"/>
              <a:ea typeface="+mn-ea"/>
              <a:cs typeface="+mn-cs"/>
              <a:sym typeface="Arial"/>
            </a:endParaRPr>
          </a:p>
        </p:txBody>
      </p:sp>
      <p:grpSp>
        <p:nvGrpSpPr>
          <p:cNvPr id="6" name="Group 5">
            <a:extLst>
              <a:ext uri="{FF2B5EF4-FFF2-40B4-BE49-F238E27FC236}">
                <a16:creationId xmlns:a16="http://schemas.microsoft.com/office/drawing/2014/main" id="{4CD3D2E4-415F-008E-D7BF-03C00C411E88}"/>
              </a:ext>
            </a:extLst>
          </p:cNvPr>
          <p:cNvGrpSpPr/>
          <p:nvPr/>
        </p:nvGrpSpPr>
        <p:grpSpPr>
          <a:xfrm>
            <a:off x="847400" y="2621576"/>
            <a:ext cx="1746510" cy="1169553"/>
            <a:chOff x="777003" y="3208087"/>
            <a:chExt cx="1605195" cy="1145105"/>
          </a:xfrm>
        </p:grpSpPr>
        <p:sp>
          <p:nvSpPr>
            <p:cNvPr id="1024" name="Rectangle 1023">
              <a:extLst>
                <a:ext uri="{FF2B5EF4-FFF2-40B4-BE49-F238E27FC236}">
                  <a16:creationId xmlns:a16="http://schemas.microsoft.com/office/drawing/2014/main" id="{DFC27B2E-B2C8-2AD7-EE3B-E5388D429E39}"/>
                </a:ext>
              </a:extLst>
            </p:cNvPr>
            <p:cNvSpPr/>
            <p:nvPr/>
          </p:nvSpPr>
          <p:spPr>
            <a:xfrm>
              <a:off x="777003" y="3208089"/>
              <a:ext cx="1381283" cy="1145103"/>
            </a:xfrm>
            <a:prstGeom prst="rect">
              <a:avLst/>
            </a:prstGeom>
            <a:solidFill>
              <a:srgbClr val="FFC817"/>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base" latinLnBrk="0" hangingPunct="1">
                <a:lnSpc>
                  <a:spcPct val="100000"/>
                </a:lnSpc>
                <a:spcBef>
                  <a:spcPts val="0"/>
                </a:spcBef>
                <a:spcAft>
                  <a:spcPts val="600"/>
                </a:spcAft>
                <a:buClr>
                  <a:srgbClr val="FFE600"/>
                </a:buClr>
                <a:buSzPct val="70000"/>
                <a:buFont typeface="Arial"/>
                <a:buNone/>
                <a:tabLst/>
                <a:defRPr/>
              </a:pPr>
              <a:r>
                <a:rPr kumimoji="0" lang="pl-PL" sz="2000" b="1" i="0" u="none" strike="noStrike" kern="1200" cap="none" spc="0" normalizeH="0" baseline="0" noProof="0">
                  <a:ln>
                    <a:noFill/>
                  </a:ln>
                  <a:solidFill>
                    <a:srgbClr val="002B5B"/>
                  </a:solidFill>
                  <a:effectLst/>
                  <a:uLnTx/>
                  <a:uFillTx/>
                  <a:latin typeface="Aptos" panose="020B0004020202020204" pitchFamily="34" charset="0"/>
                  <a:ea typeface="+mn-ea"/>
                  <a:cs typeface="+mn-cs"/>
                  <a:sym typeface="Arial"/>
                </a:rPr>
                <a:t>Target</a:t>
              </a:r>
              <a:endParaRPr kumimoji="0" lang="en-IE" sz="2000" b="1" i="0" u="none" strike="noStrike" kern="1200" cap="none" spc="0" normalizeH="0" baseline="0" noProof="0">
                <a:ln>
                  <a:noFill/>
                </a:ln>
                <a:solidFill>
                  <a:srgbClr val="002B5B"/>
                </a:solidFill>
                <a:effectLst/>
                <a:uLnTx/>
                <a:uFillTx/>
                <a:latin typeface="Aptos" panose="020B0004020202020204" pitchFamily="34" charset="0"/>
                <a:ea typeface="+mn-ea"/>
                <a:cs typeface="+mn-cs"/>
                <a:sym typeface="Arial"/>
              </a:endParaRPr>
            </a:p>
          </p:txBody>
        </p:sp>
        <p:sp>
          <p:nvSpPr>
            <p:cNvPr id="1037" name="Isosceles Triangle 1036">
              <a:extLst>
                <a:ext uri="{FF2B5EF4-FFF2-40B4-BE49-F238E27FC236}">
                  <a16:creationId xmlns:a16="http://schemas.microsoft.com/office/drawing/2014/main" id="{6FCA9426-DBA3-F634-9AF4-28644511A3B1}"/>
                </a:ext>
              </a:extLst>
            </p:cNvPr>
            <p:cNvSpPr/>
            <p:nvPr/>
          </p:nvSpPr>
          <p:spPr>
            <a:xfrm rot="5400000">
              <a:off x="1697690" y="3668682"/>
              <a:ext cx="1145104" cy="223913"/>
            </a:xfrm>
            <a:prstGeom prst="triangle">
              <a:avLst/>
            </a:prstGeom>
            <a:solidFill>
              <a:srgbClr val="FFC8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ptos" panose="020B0004020202020204" pitchFamily="34" charset="0"/>
                <a:ea typeface="+mn-ea"/>
                <a:cs typeface="+mn-cs"/>
                <a:sym typeface="Arial"/>
              </a:endParaRPr>
            </a:p>
          </p:txBody>
        </p:sp>
      </p:grpSp>
      <p:grpSp>
        <p:nvGrpSpPr>
          <p:cNvPr id="13" name="Group 12">
            <a:extLst>
              <a:ext uri="{FF2B5EF4-FFF2-40B4-BE49-F238E27FC236}">
                <a16:creationId xmlns:a16="http://schemas.microsoft.com/office/drawing/2014/main" id="{AE3DFEA9-D1EF-2B57-8949-A11FAB8361C5}"/>
              </a:ext>
            </a:extLst>
          </p:cNvPr>
          <p:cNvGrpSpPr/>
          <p:nvPr/>
        </p:nvGrpSpPr>
        <p:grpSpPr>
          <a:xfrm>
            <a:off x="2943661" y="998329"/>
            <a:ext cx="2562528" cy="4644013"/>
            <a:chOff x="2705405" y="1560392"/>
            <a:chExt cx="2562528" cy="4644013"/>
          </a:xfrm>
        </p:grpSpPr>
        <p:grpSp>
          <p:nvGrpSpPr>
            <p:cNvPr id="1033" name="Group 1032">
              <a:extLst>
                <a:ext uri="{FF2B5EF4-FFF2-40B4-BE49-F238E27FC236}">
                  <a16:creationId xmlns:a16="http://schemas.microsoft.com/office/drawing/2014/main" id="{4BAE2C6A-0346-FF55-1518-CBB0CF1C6A76}"/>
                </a:ext>
              </a:extLst>
            </p:cNvPr>
            <p:cNvGrpSpPr/>
            <p:nvPr/>
          </p:nvGrpSpPr>
          <p:grpSpPr>
            <a:xfrm>
              <a:off x="2705406" y="1560392"/>
              <a:ext cx="2562527" cy="4644013"/>
              <a:chOff x="3262479" y="1560392"/>
              <a:chExt cx="2562527" cy="4644013"/>
            </a:xfrm>
          </p:grpSpPr>
          <p:sp>
            <p:nvSpPr>
              <p:cNvPr id="1025" name="Rectangle 1024">
                <a:extLst>
                  <a:ext uri="{FF2B5EF4-FFF2-40B4-BE49-F238E27FC236}">
                    <a16:creationId xmlns:a16="http://schemas.microsoft.com/office/drawing/2014/main" id="{FB3773F5-5764-412A-866A-CF05E030FD05}"/>
                  </a:ext>
                </a:extLst>
              </p:cNvPr>
              <p:cNvSpPr/>
              <p:nvPr/>
            </p:nvSpPr>
            <p:spPr>
              <a:xfrm>
                <a:off x="3262479" y="2304000"/>
                <a:ext cx="2562527" cy="3900405"/>
              </a:xfrm>
              <a:prstGeom prst="rect">
                <a:avLst/>
              </a:prstGeom>
              <a:noFill/>
              <a:ln w="38100">
                <a:solidFill>
                  <a:srgbClr val="FFC817"/>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ptos" panose="020B0004020202020204" pitchFamily="34" charset="0"/>
                  <a:ea typeface="+mn-ea"/>
                  <a:cs typeface="+mn-cs"/>
                  <a:sym typeface="Arial"/>
                </a:endParaRPr>
              </a:p>
            </p:txBody>
          </p:sp>
          <p:grpSp>
            <p:nvGrpSpPr>
              <p:cNvPr id="40" name="Group 39">
                <a:extLst>
                  <a:ext uri="{FF2B5EF4-FFF2-40B4-BE49-F238E27FC236}">
                    <a16:creationId xmlns:a16="http://schemas.microsoft.com/office/drawing/2014/main" id="{8E41EFAC-6B45-A906-016E-99C551D5003E}"/>
                  </a:ext>
                </a:extLst>
              </p:cNvPr>
              <p:cNvGrpSpPr/>
              <p:nvPr/>
            </p:nvGrpSpPr>
            <p:grpSpPr>
              <a:xfrm>
                <a:off x="3768098" y="1560392"/>
                <a:ext cx="1551288" cy="1473466"/>
                <a:chOff x="5256562" y="3885957"/>
                <a:chExt cx="1551288" cy="1473466"/>
              </a:xfrm>
            </p:grpSpPr>
            <p:sp>
              <p:nvSpPr>
                <p:cNvPr id="34" name="Oval 30">
                  <a:extLst>
                    <a:ext uri="{FF2B5EF4-FFF2-40B4-BE49-F238E27FC236}">
                      <a16:creationId xmlns:a16="http://schemas.microsoft.com/office/drawing/2014/main" id="{B4A26276-6DE0-801C-E634-CED132161CCE}"/>
                    </a:ext>
                  </a:extLst>
                </p:cNvPr>
                <p:cNvSpPr/>
                <p:nvPr/>
              </p:nvSpPr>
              <p:spPr>
                <a:xfrm>
                  <a:off x="5256562" y="3885957"/>
                  <a:ext cx="1551288" cy="1473466"/>
                </a:xfrm>
                <a:prstGeom prst="ellipse">
                  <a:avLst/>
                </a:prstGeom>
                <a:solidFill>
                  <a:schemeClr val="accent1">
                    <a:lumMod val="20000"/>
                    <a:lumOff val="80000"/>
                  </a:schemeClr>
                </a:solidFill>
                <a:ln w="28575" cap="flat" cmpd="sng" algn="ctr">
                  <a:solidFill>
                    <a:srgbClr val="FFC817"/>
                  </a:solidFill>
                  <a:prstDash val="soli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pl-PL" sz="2052" b="0" i="0" u="none" strike="noStrike" kern="0" cap="none" spc="0" normalizeH="0" baseline="0" noProof="0">
                    <a:ln>
                      <a:noFill/>
                    </a:ln>
                    <a:solidFill>
                      <a:prstClr val="black">
                        <a:lumMod val="65000"/>
                        <a:lumOff val="35000"/>
                      </a:prstClr>
                    </a:solidFill>
                    <a:effectLst/>
                    <a:uLnTx/>
                    <a:uFillTx/>
                    <a:latin typeface="Aptos" panose="020B0004020202020204" pitchFamily="34" charset="0"/>
                    <a:ea typeface="+mn-ea"/>
                    <a:cs typeface="Arial" panose="020B0604020202020204" pitchFamily="34" charset="0"/>
                    <a:sym typeface="Arial"/>
                  </a:endParaRPr>
                </a:p>
              </p:txBody>
            </p:sp>
            <p:sp>
              <p:nvSpPr>
                <p:cNvPr id="35" name="AutoShape 3">
                  <a:extLst>
                    <a:ext uri="{FF2B5EF4-FFF2-40B4-BE49-F238E27FC236}">
                      <a16:creationId xmlns:a16="http://schemas.microsoft.com/office/drawing/2014/main" id="{695F0E54-71AC-0C38-92CF-E75B5D11FD94}"/>
                    </a:ext>
                  </a:extLst>
                </p:cNvPr>
                <p:cNvSpPr>
                  <a:spLocks noChangeAspect="1" noChangeArrowheads="1" noTextEdit="1"/>
                </p:cNvSpPr>
                <p:nvPr/>
              </p:nvSpPr>
              <p:spPr bwMode="auto">
                <a:xfrm>
                  <a:off x="5426392" y="4021348"/>
                  <a:ext cx="1211626" cy="11579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78191" tIns="39095" rIns="78191" bIns="39095" numCol="1" anchor="t" anchorCtr="0" compatLnSpc="1">
                  <a:prstTxWarp prst="textNoShape">
                    <a:avLst/>
                  </a:prstTxWarp>
                </a:bodyPr>
                <a:lstStyle/>
                <a:p>
                  <a:pPr marL="0" marR="0" lvl="0" indent="0" algn="l" defTabSz="685651"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solidFill>
                      <a:prstClr val="black">
                        <a:lumMod val="65000"/>
                        <a:lumOff val="35000"/>
                      </a:prstClr>
                    </a:solidFill>
                    <a:effectLst/>
                    <a:uLnTx/>
                    <a:uFillTx/>
                    <a:latin typeface="Arial"/>
                    <a:ea typeface="+mn-ea"/>
                    <a:cs typeface="Arial" panose="020B0604020202020204" pitchFamily="34" charset="0"/>
                    <a:sym typeface="Arial" panose="020B0604020202020204" pitchFamily="34" charset="0"/>
                  </a:endParaRPr>
                </a:p>
              </p:txBody>
            </p:sp>
            <p:grpSp>
              <p:nvGrpSpPr>
                <p:cNvPr id="36" name="Group 103">
                  <a:extLst>
                    <a:ext uri="{FF2B5EF4-FFF2-40B4-BE49-F238E27FC236}">
                      <a16:creationId xmlns:a16="http://schemas.microsoft.com/office/drawing/2014/main" id="{66AF8C84-AC4B-F5C5-26AA-C6A96AF973FA}"/>
                    </a:ext>
                  </a:extLst>
                </p:cNvPr>
                <p:cNvGrpSpPr/>
                <p:nvPr/>
              </p:nvGrpSpPr>
              <p:grpSpPr>
                <a:xfrm>
                  <a:off x="5511593" y="4145968"/>
                  <a:ext cx="1041223" cy="908664"/>
                  <a:chOff x="5388768" y="2783681"/>
                  <a:chExt cx="1406526" cy="1290637"/>
                </a:xfrm>
                <a:solidFill>
                  <a:srgbClr val="000000"/>
                </a:solidFill>
              </p:grpSpPr>
              <p:sp>
                <p:nvSpPr>
                  <p:cNvPr id="38" name="Freeform 6">
                    <a:extLst>
                      <a:ext uri="{FF2B5EF4-FFF2-40B4-BE49-F238E27FC236}">
                        <a16:creationId xmlns:a16="http://schemas.microsoft.com/office/drawing/2014/main" id="{D364C4FE-76EA-7E5E-85D1-2C9604B68600}"/>
                      </a:ext>
                    </a:extLst>
                  </p:cNvPr>
                  <p:cNvSpPr>
                    <a:spLocks/>
                  </p:cNvSpPr>
                  <p:nvPr/>
                </p:nvSpPr>
                <p:spPr bwMode="auto">
                  <a:xfrm>
                    <a:off x="5388768" y="2783681"/>
                    <a:ext cx="1406526" cy="1290637"/>
                  </a:xfrm>
                  <a:custGeom>
                    <a:avLst/>
                    <a:gdLst>
                      <a:gd name="connsiteX0" fmla="*/ 686999 w 1406525"/>
                      <a:gd name="connsiteY0" fmla="*/ 1217612 h 1290637"/>
                      <a:gd name="connsiteX1" fmla="*/ 796321 w 1406525"/>
                      <a:gd name="connsiteY1" fmla="*/ 1217612 h 1290637"/>
                      <a:gd name="connsiteX2" fmla="*/ 870632 w 1406525"/>
                      <a:gd name="connsiteY2" fmla="*/ 1217612 h 1290637"/>
                      <a:gd name="connsiteX3" fmla="*/ 917076 w 1406525"/>
                      <a:gd name="connsiteY3" fmla="*/ 1217612 h 1290637"/>
                      <a:gd name="connsiteX4" fmla="*/ 1254332 w 1406525"/>
                      <a:gd name="connsiteY4" fmla="*/ 1217612 h 1290637"/>
                      <a:gd name="connsiteX5" fmla="*/ 1367226 w 1406525"/>
                      <a:gd name="connsiteY5" fmla="*/ 1217612 h 1290637"/>
                      <a:gd name="connsiteX6" fmla="*/ 1382231 w 1406525"/>
                      <a:gd name="connsiteY6" fmla="*/ 1233210 h 1290637"/>
                      <a:gd name="connsiteX7" fmla="*/ 1382231 w 1406525"/>
                      <a:gd name="connsiteY7" fmla="*/ 1251643 h 1290637"/>
                      <a:gd name="connsiteX8" fmla="*/ 1391520 w 1406525"/>
                      <a:gd name="connsiteY8" fmla="*/ 1251643 h 1290637"/>
                      <a:gd name="connsiteX9" fmla="*/ 1406525 w 1406525"/>
                      <a:gd name="connsiteY9" fmla="*/ 1266532 h 1290637"/>
                      <a:gd name="connsiteX10" fmla="*/ 1406525 w 1406525"/>
                      <a:gd name="connsiteY10" fmla="*/ 1290637 h 1290637"/>
                      <a:gd name="connsiteX11" fmla="*/ 647700 w 1406525"/>
                      <a:gd name="connsiteY11" fmla="*/ 1290637 h 1290637"/>
                      <a:gd name="connsiteX12" fmla="*/ 647700 w 1406525"/>
                      <a:gd name="connsiteY12" fmla="*/ 1266532 h 1290637"/>
                      <a:gd name="connsiteX13" fmla="*/ 662705 w 1406525"/>
                      <a:gd name="connsiteY13" fmla="*/ 1251643 h 1290637"/>
                      <a:gd name="connsiteX14" fmla="*/ 671994 w 1406525"/>
                      <a:gd name="connsiteY14" fmla="*/ 1251643 h 1290637"/>
                      <a:gd name="connsiteX15" fmla="*/ 671994 w 1406525"/>
                      <a:gd name="connsiteY15" fmla="*/ 1233210 h 1290637"/>
                      <a:gd name="connsiteX16" fmla="*/ 686999 w 1406525"/>
                      <a:gd name="connsiteY16" fmla="*/ 1217612 h 1290637"/>
                      <a:gd name="connsiteX17" fmla="*/ 287583 w 1406525"/>
                      <a:gd name="connsiteY17" fmla="*/ 1217612 h 1290637"/>
                      <a:gd name="connsiteX18" fmla="*/ 558555 w 1406525"/>
                      <a:gd name="connsiteY18" fmla="*/ 1217612 h 1290637"/>
                      <a:gd name="connsiteX19" fmla="*/ 573530 w 1406525"/>
                      <a:gd name="connsiteY19" fmla="*/ 1233210 h 1290637"/>
                      <a:gd name="connsiteX20" fmla="*/ 573530 w 1406525"/>
                      <a:gd name="connsiteY20" fmla="*/ 1251643 h 1290637"/>
                      <a:gd name="connsiteX21" fmla="*/ 582800 w 1406525"/>
                      <a:gd name="connsiteY21" fmla="*/ 1251643 h 1290637"/>
                      <a:gd name="connsiteX22" fmla="*/ 598488 w 1406525"/>
                      <a:gd name="connsiteY22" fmla="*/ 1266532 h 1290637"/>
                      <a:gd name="connsiteX23" fmla="*/ 598488 w 1406525"/>
                      <a:gd name="connsiteY23" fmla="*/ 1290637 h 1290637"/>
                      <a:gd name="connsiteX24" fmla="*/ 247650 w 1406525"/>
                      <a:gd name="connsiteY24" fmla="*/ 1290637 h 1290637"/>
                      <a:gd name="connsiteX25" fmla="*/ 247650 w 1406525"/>
                      <a:gd name="connsiteY25" fmla="*/ 1266532 h 1290637"/>
                      <a:gd name="connsiteX26" fmla="*/ 263338 w 1406525"/>
                      <a:gd name="connsiteY26" fmla="*/ 1251643 h 1290637"/>
                      <a:gd name="connsiteX27" fmla="*/ 272608 w 1406525"/>
                      <a:gd name="connsiteY27" fmla="*/ 1251643 h 1290637"/>
                      <a:gd name="connsiteX28" fmla="*/ 272608 w 1406525"/>
                      <a:gd name="connsiteY28" fmla="*/ 1233210 h 1290637"/>
                      <a:gd name="connsiteX29" fmla="*/ 287583 w 1406525"/>
                      <a:gd name="connsiteY29" fmla="*/ 1217612 h 1290637"/>
                      <a:gd name="connsiteX30" fmla="*/ 422275 w 1406525"/>
                      <a:gd name="connsiteY30" fmla="*/ 434975 h 1290637"/>
                      <a:gd name="connsiteX31" fmla="*/ 374650 w 1406525"/>
                      <a:gd name="connsiteY31" fmla="*/ 482600 h 1290637"/>
                      <a:gd name="connsiteX32" fmla="*/ 422275 w 1406525"/>
                      <a:gd name="connsiteY32" fmla="*/ 530225 h 1290637"/>
                      <a:gd name="connsiteX33" fmla="*/ 469900 w 1406525"/>
                      <a:gd name="connsiteY33" fmla="*/ 482600 h 1290637"/>
                      <a:gd name="connsiteX34" fmla="*/ 422275 w 1406525"/>
                      <a:gd name="connsiteY34" fmla="*/ 434975 h 1290637"/>
                      <a:gd name="connsiteX35" fmla="*/ 422396 w 1406525"/>
                      <a:gd name="connsiteY35" fmla="*/ 0 h 1290637"/>
                      <a:gd name="connsiteX36" fmla="*/ 496726 w 1406525"/>
                      <a:gd name="connsiteY36" fmla="*/ 38604 h 1290637"/>
                      <a:gd name="connsiteX37" fmla="*/ 528888 w 1406525"/>
                      <a:gd name="connsiteY37" fmla="*/ 375318 h 1290637"/>
                      <a:gd name="connsiteX38" fmla="*/ 491008 w 1406525"/>
                      <a:gd name="connsiteY38" fmla="*/ 413922 h 1290637"/>
                      <a:gd name="connsiteX39" fmla="*/ 476714 w 1406525"/>
                      <a:gd name="connsiteY39" fmla="*/ 427505 h 1290637"/>
                      <a:gd name="connsiteX40" fmla="*/ 492438 w 1406525"/>
                      <a:gd name="connsiteY40" fmla="*/ 449667 h 1290637"/>
                      <a:gd name="connsiteX41" fmla="*/ 499585 w 1406525"/>
                      <a:gd name="connsiteY41" fmla="*/ 483267 h 1290637"/>
                      <a:gd name="connsiteX42" fmla="*/ 497441 w 1406525"/>
                      <a:gd name="connsiteY42" fmla="*/ 498994 h 1290637"/>
                      <a:gd name="connsiteX43" fmla="*/ 489579 w 1406525"/>
                      <a:gd name="connsiteY43" fmla="*/ 521871 h 1290637"/>
                      <a:gd name="connsiteX44" fmla="*/ 506732 w 1406525"/>
                      <a:gd name="connsiteY44" fmla="*/ 531879 h 1290637"/>
                      <a:gd name="connsiteX45" fmla="*/ 839788 w 1406525"/>
                      <a:gd name="connsiteY45" fmla="*/ 724900 h 1290637"/>
                      <a:gd name="connsiteX46" fmla="*/ 769032 w 1406525"/>
                      <a:gd name="connsiteY46" fmla="*/ 769938 h 1290637"/>
                      <a:gd name="connsiteX47" fmla="*/ 490293 w 1406525"/>
                      <a:gd name="connsiteY47" fmla="*/ 642687 h 1290637"/>
                      <a:gd name="connsiteX48" fmla="*/ 483146 w 1406525"/>
                      <a:gd name="connsiteY48" fmla="*/ 639113 h 1290637"/>
                      <a:gd name="connsiteX49" fmla="*/ 479573 w 1406525"/>
                      <a:gd name="connsiteY49" fmla="*/ 637683 h 1290637"/>
                      <a:gd name="connsiteX50" fmla="*/ 460990 w 1406525"/>
                      <a:gd name="connsiteY50" fmla="*/ 629105 h 1290637"/>
                      <a:gd name="connsiteX51" fmla="*/ 447411 w 1406525"/>
                      <a:gd name="connsiteY51" fmla="*/ 577632 h 1290637"/>
                      <a:gd name="connsiteX52" fmla="*/ 442408 w 1406525"/>
                      <a:gd name="connsiteY52" fmla="*/ 557615 h 1290637"/>
                      <a:gd name="connsiteX53" fmla="*/ 438834 w 1406525"/>
                      <a:gd name="connsiteY53" fmla="*/ 558330 h 1290637"/>
                      <a:gd name="connsiteX54" fmla="*/ 422396 w 1406525"/>
                      <a:gd name="connsiteY54" fmla="*/ 560475 h 1290637"/>
                      <a:gd name="connsiteX55" fmla="*/ 417393 w 1406525"/>
                      <a:gd name="connsiteY55" fmla="*/ 560475 h 1290637"/>
                      <a:gd name="connsiteX56" fmla="*/ 404528 w 1406525"/>
                      <a:gd name="connsiteY56" fmla="*/ 558330 h 1290637"/>
                      <a:gd name="connsiteX57" fmla="*/ 378798 w 1406525"/>
                      <a:gd name="connsiteY57" fmla="*/ 547607 h 1290637"/>
                      <a:gd name="connsiteX58" fmla="*/ 377369 w 1406525"/>
                      <a:gd name="connsiteY58" fmla="*/ 546892 h 1290637"/>
                      <a:gd name="connsiteX59" fmla="*/ 374510 w 1406525"/>
                      <a:gd name="connsiteY59" fmla="*/ 544747 h 1290637"/>
                      <a:gd name="connsiteX60" fmla="*/ 355213 w 1406525"/>
                      <a:gd name="connsiteY60" fmla="*/ 521871 h 1290637"/>
                      <a:gd name="connsiteX61" fmla="*/ 337345 w 1406525"/>
                      <a:gd name="connsiteY61" fmla="*/ 531879 h 1290637"/>
                      <a:gd name="connsiteX62" fmla="*/ 3574 w 1406525"/>
                      <a:gd name="connsiteY62" fmla="*/ 724185 h 1290637"/>
                      <a:gd name="connsiteX63" fmla="*/ 0 w 1406525"/>
                      <a:gd name="connsiteY63" fmla="*/ 640543 h 1290637"/>
                      <a:gd name="connsiteX64" fmla="*/ 275880 w 1406525"/>
                      <a:gd name="connsiteY64" fmla="*/ 443233 h 1290637"/>
                      <a:gd name="connsiteX65" fmla="*/ 327339 w 1406525"/>
                      <a:gd name="connsiteY65" fmla="*/ 457531 h 1290637"/>
                      <a:gd name="connsiteX66" fmla="*/ 346636 w 1406525"/>
                      <a:gd name="connsiteY66" fmla="*/ 462535 h 1290637"/>
                      <a:gd name="connsiteX67" fmla="*/ 395237 w 1406525"/>
                      <a:gd name="connsiteY67" fmla="*/ 409633 h 1290637"/>
                      <a:gd name="connsiteX68" fmla="*/ 422396 w 1406525"/>
                      <a:gd name="connsiteY68" fmla="*/ 404629 h 1290637"/>
                      <a:gd name="connsiteX69" fmla="*/ 422396 w 1406525"/>
                      <a:gd name="connsiteY69" fmla="*/ 384612 h 1290637"/>
                      <a:gd name="connsiteX70" fmla="*/ 422396 w 1406525"/>
                      <a:gd name="connsiteY70" fmla="*/ 0 h 129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06525" h="1290637">
                        <a:moveTo>
                          <a:pt x="686999" y="1217612"/>
                        </a:moveTo>
                        <a:cubicBezTo>
                          <a:pt x="686999" y="1217612"/>
                          <a:pt x="686999" y="1217612"/>
                          <a:pt x="796321" y="1217612"/>
                        </a:cubicBezTo>
                        <a:cubicBezTo>
                          <a:pt x="796321" y="1217612"/>
                          <a:pt x="796321" y="1217612"/>
                          <a:pt x="870632" y="1217612"/>
                        </a:cubicBezTo>
                        <a:cubicBezTo>
                          <a:pt x="870632" y="1217612"/>
                          <a:pt x="870632" y="1217612"/>
                          <a:pt x="917076" y="1217612"/>
                        </a:cubicBezTo>
                        <a:cubicBezTo>
                          <a:pt x="917076" y="1217612"/>
                          <a:pt x="917076" y="1217612"/>
                          <a:pt x="1254332" y="1217612"/>
                        </a:cubicBezTo>
                        <a:cubicBezTo>
                          <a:pt x="1254332" y="1217612"/>
                          <a:pt x="1254332" y="1217612"/>
                          <a:pt x="1367226" y="1217612"/>
                        </a:cubicBezTo>
                        <a:cubicBezTo>
                          <a:pt x="1375801" y="1217612"/>
                          <a:pt x="1382231" y="1224702"/>
                          <a:pt x="1382231" y="1233210"/>
                        </a:cubicBezTo>
                        <a:cubicBezTo>
                          <a:pt x="1382231" y="1233210"/>
                          <a:pt x="1382231" y="1233210"/>
                          <a:pt x="1382231" y="1251643"/>
                        </a:cubicBezTo>
                        <a:cubicBezTo>
                          <a:pt x="1382231" y="1251643"/>
                          <a:pt x="1382231" y="1251643"/>
                          <a:pt x="1391520" y="1251643"/>
                        </a:cubicBezTo>
                        <a:cubicBezTo>
                          <a:pt x="1399380" y="1251643"/>
                          <a:pt x="1406525" y="1258733"/>
                          <a:pt x="1406525" y="1266532"/>
                        </a:cubicBezTo>
                        <a:cubicBezTo>
                          <a:pt x="1406525" y="1266532"/>
                          <a:pt x="1406525" y="1266532"/>
                          <a:pt x="1406525" y="1290637"/>
                        </a:cubicBezTo>
                        <a:cubicBezTo>
                          <a:pt x="1406525" y="1290637"/>
                          <a:pt x="1406525" y="1290637"/>
                          <a:pt x="647700" y="1290637"/>
                        </a:cubicBezTo>
                        <a:cubicBezTo>
                          <a:pt x="647700" y="1290637"/>
                          <a:pt x="647700" y="1290637"/>
                          <a:pt x="647700" y="1266532"/>
                        </a:cubicBezTo>
                        <a:cubicBezTo>
                          <a:pt x="647700" y="1258733"/>
                          <a:pt x="654845" y="1251643"/>
                          <a:pt x="662705" y="1251643"/>
                        </a:cubicBezTo>
                        <a:cubicBezTo>
                          <a:pt x="662705" y="1251643"/>
                          <a:pt x="662705" y="1251643"/>
                          <a:pt x="671994" y="1251643"/>
                        </a:cubicBezTo>
                        <a:cubicBezTo>
                          <a:pt x="671994" y="1251643"/>
                          <a:pt x="671994" y="1251643"/>
                          <a:pt x="671994" y="1233210"/>
                        </a:cubicBezTo>
                        <a:cubicBezTo>
                          <a:pt x="671994" y="1224702"/>
                          <a:pt x="678425" y="1217612"/>
                          <a:pt x="686999" y="1217612"/>
                        </a:cubicBezTo>
                        <a:close/>
                        <a:moveTo>
                          <a:pt x="287583" y="1217612"/>
                        </a:moveTo>
                        <a:cubicBezTo>
                          <a:pt x="287583" y="1217612"/>
                          <a:pt x="287583" y="1217612"/>
                          <a:pt x="558555" y="1217612"/>
                        </a:cubicBezTo>
                        <a:cubicBezTo>
                          <a:pt x="567112" y="1217612"/>
                          <a:pt x="573530" y="1224702"/>
                          <a:pt x="573530" y="1233210"/>
                        </a:cubicBezTo>
                        <a:cubicBezTo>
                          <a:pt x="573530" y="1233210"/>
                          <a:pt x="573530" y="1233210"/>
                          <a:pt x="573530" y="1251643"/>
                        </a:cubicBezTo>
                        <a:cubicBezTo>
                          <a:pt x="573530" y="1251643"/>
                          <a:pt x="573530" y="1251643"/>
                          <a:pt x="582800" y="1251643"/>
                        </a:cubicBezTo>
                        <a:cubicBezTo>
                          <a:pt x="591357" y="1251643"/>
                          <a:pt x="598488" y="1258733"/>
                          <a:pt x="598488" y="1266532"/>
                        </a:cubicBezTo>
                        <a:cubicBezTo>
                          <a:pt x="598488" y="1266532"/>
                          <a:pt x="598488" y="1266532"/>
                          <a:pt x="598488" y="1290637"/>
                        </a:cubicBezTo>
                        <a:cubicBezTo>
                          <a:pt x="598488" y="1290637"/>
                          <a:pt x="598488" y="1290637"/>
                          <a:pt x="247650" y="1290637"/>
                        </a:cubicBezTo>
                        <a:cubicBezTo>
                          <a:pt x="247650" y="1290637"/>
                          <a:pt x="247650" y="1290637"/>
                          <a:pt x="247650" y="1266532"/>
                        </a:cubicBezTo>
                        <a:cubicBezTo>
                          <a:pt x="247650" y="1258733"/>
                          <a:pt x="254781" y="1251643"/>
                          <a:pt x="263338" y="1251643"/>
                        </a:cubicBezTo>
                        <a:cubicBezTo>
                          <a:pt x="263338" y="1251643"/>
                          <a:pt x="263338" y="1251643"/>
                          <a:pt x="272608" y="1251643"/>
                        </a:cubicBezTo>
                        <a:cubicBezTo>
                          <a:pt x="272608" y="1251643"/>
                          <a:pt x="272608" y="1251643"/>
                          <a:pt x="272608" y="1233210"/>
                        </a:cubicBezTo>
                        <a:cubicBezTo>
                          <a:pt x="272608" y="1224702"/>
                          <a:pt x="279026" y="1217612"/>
                          <a:pt x="287583" y="1217612"/>
                        </a:cubicBezTo>
                        <a:close/>
                        <a:moveTo>
                          <a:pt x="422275" y="434975"/>
                        </a:moveTo>
                        <a:cubicBezTo>
                          <a:pt x="395972" y="434975"/>
                          <a:pt x="374650" y="456297"/>
                          <a:pt x="374650" y="482600"/>
                        </a:cubicBezTo>
                        <a:cubicBezTo>
                          <a:pt x="374650" y="508903"/>
                          <a:pt x="395972" y="530225"/>
                          <a:pt x="422275" y="530225"/>
                        </a:cubicBezTo>
                        <a:cubicBezTo>
                          <a:pt x="448578" y="530225"/>
                          <a:pt x="469900" y="508903"/>
                          <a:pt x="469900" y="482600"/>
                        </a:cubicBezTo>
                        <a:cubicBezTo>
                          <a:pt x="469900" y="456297"/>
                          <a:pt x="448578" y="434975"/>
                          <a:pt x="422275" y="434975"/>
                        </a:cubicBezTo>
                        <a:close/>
                        <a:moveTo>
                          <a:pt x="422396" y="0"/>
                        </a:moveTo>
                        <a:cubicBezTo>
                          <a:pt x="422396" y="0"/>
                          <a:pt x="422396" y="0"/>
                          <a:pt x="496726" y="38604"/>
                        </a:cubicBezTo>
                        <a:cubicBezTo>
                          <a:pt x="496726" y="38604"/>
                          <a:pt x="496726" y="38604"/>
                          <a:pt x="528888" y="375318"/>
                        </a:cubicBezTo>
                        <a:cubicBezTo>
                          <a:pt x="528888" y="375318"/>
                          <a:pt x="528888" y="375318"/>
                          <a:pt x="491008" y="413922"/>
                        </a:cubicBezTo>
                        <a:cubicBezTo>
                          <a:pt x="491008" y="413922"/>
                          <a:pt x="491008" y="413922"/>
                          <a:pt x="476714" y="427505"/>
                        </a:cubicBezTo>
                        <a:cubicBezTo>
                          <a:pt x="483146" y="433939"/>
                          <a:pt x="488864" y="441803"/>
                          <a:pt x="492438" y="449667"/>
                        </a:cubicBezTo>
                        <a:cubicBezTo>
                          <a:pt x="496726" y="459675"/>
                          <a:pt x="499585" y="471114"/>
                          <a:pt x="499585" y="483267"/>
                        </a:cubicBezTo>
                        <a:cubicBezTo>
                          <a:pt x="499585" y="488271"/>
                          <a:pt x="499585" y="493990"/>
                          <a:pt x="497441" y="498994"/>
                        </a:cubicBezTo>
                        <a:cubicBezTo>
                          <a:pt x="496011" y="506858"/>
                          <a:pt x="493152" y="515437"/>
                          <a:pt x="489579" y="521871"/>
                        </a:cubicBezTo>
                        <a:cubicBezTo>
                          <a:pt x="489579" y="521871"/>
                          <a:pt x="489579" y="521871"/>
                          <a:pt x="506732" y="531879"/>
                        </a:cubicBezTo>
                        <a:cubicBezTo>
                          <a:pt x="506732" y="531879"/>
                          <a:pt x="506732" y="531879"/>
                          <a:pt x="839788" y="724900"/>
                        </a:cubicBezTo>
                        <a:cubicBezTo>
                          <a:pt x="839788" y="724900"/>
                          <a:pt x="839788" y="724900"/>
                          <a:pt x="769032" y="769938"/>
                        </a:cubicBezTo>
                        <a:cubicBezTo>
                          <a:pt x="769032" y="769938"/>
                          <a:pt x="769032" y="769938"/>
                          <a:pt x="490293" y="642687"/>
                        </a:cubicBezTo>
                        <a:cubicBezTo>
                          <a:pt x="488149" y="641258"/>
                          <a:pt x="486005" y="640543"/>
                          <a:pt x="483146" y="639113"/>
                        </a:cubicBezTo>
                        <a:cubicBezTo>
                          <a:pt x="481717" y="639113"/>
                          <a:pt x="481002" y="638398"/>
                          <a:pt x="479573" y="637683"/>
                        </a:cubicBezTo>
                        <a:cubicBezTo>
                          <a:pt x="479573" y="637683"/>
                          <a:pt x="479573" y="637683"/>
                          <a:pt x="460990" y="629105"/>
                        </a:cubicBezTo>
                        <a:cubicBezTo>
                          <a:pt x="460990" y="629105"/>
                          <a:pt x="460990" y="629105"/>
                          <a:pt x="447411" y="577632"/>
                        </a:cubicBezTo>
                        <a:cubicBezTo>
                          <a:pt x="447411" y="577632"/>
                          <a:pt x="447411" y="577632"/>
                          <a:pt x="442408" y="557615"/>
                        </a:cubicBezTo>
                        <a:cubicBezTo>
                          <a:pt x="440978" y="558330"/>
                          <a:pt x="439549" y="558330"/>
                          <a:pt x="438834" y="558330"/>
                        </a:cubicBezTo>
                        <a:cubicBezTo>
                          <a:pt x="433116" y="560475"/>
                          <a:pt x="428113" y="560475"/>
                          <a:pt x="422396" y="560475"/>
                        </a:cubicBezTo>
                        <a:cubicBezTo>
                          <a:pt x="420252" y="560475"/>
                          <a:pt x="419537" y="560475"/>
                          <a:pt x="417393" y="560475"/>
                        </a:cubicBezTo>
                        <a:cubicBezTo>
                          <a:pt x="413104" y="560475"/>
                          <a:pt x="409531" y="559045"/>
                          <a:pt x="404528" y="558330"/>
                        </a:cubicBezTo>
                        <a:cubicBezTo>
                          <a:pt x="395237" y="556186"/>
                          <a:pt x="386660" y="552611"/>
                          <a:pt x="378798" y="547607"/>
                        </a:cubicBezTo>
                        <a:cubicBezTo>
                          <a:pt x="378798" y="547607"/>
                          <a:pt x="378084" y="546892"/>
                          <a:pt x="377369" y="546892"/>
                        </a:cubicBezTo>
                        <a:cubicBezTo>
                          <a:pt x="376654" y="546177"/>
                          <a:pt x="375225" y="545462"/>
                          <a:pt x="374510" y="544747"/>
                        </a:cubicBezTo>
                        <a:cubicBezTo>
                          <a:pt x="367363" y="538313"/>
                          <a:pt x="359501" y="531164"/>
                          <a:pt x="355213" y="521871"/>
                        </a:cubicBezTo>
                        <a:cubicBezTo>
                          <a:pt x="355213" y="521871"/>
                          <a:pt x="355213" y="521871"/>
                          <a:pt x="337345" y="531879"/>
                        </a:cubicBezTo>
                        <a:cubicBezTo>
                          <a:pt x="337345" y="531879"/>
                          <a:pt x="337345" y="531879"/>
                          <a:pt x="3574" y="724185"/>
                        </a:cubicBezTo>
                        <a:cubicBezTo>
                          <a:pt x="3574" y="724185"/>
                          <a:pt x="3574" y="724185"/>
                          <a:pt x="0" y="640543"/>
                        </a:cubicBezTo>
                        <a:cubicBezTo>
                          <a:pt x="0" y="640543"/>
                          <a:pt x="0" y="640543"/>
                          <a:pt x="275880" y="443233"/>
                        </a:cubicBezTo>
                        <a:cubicBezTo>
                          <a:pt x="275880" y="443233"/>
                          <a:pt x="275880" y="443233"/>
                          <a:pt x="327339" y="457531"/>
                        </a:cubicBezTo>
                        <a:cubicBezTo>
                          <a:pt x="327339" y="457531"/>
                          <a:pt x="327339" y="457531"/>
                          <a:pt x="346636" y="462535"/>
                        </a:cubicBezTo>
                        <a:cubicBezTo>
                          <a:pt x="353069" y="438229"/>
                          <a:pt x="371651" y="418926"/>
                          <a:pt x="395237" y="409633"/>
                        </a:cubicBezTo>
                        <a:cubicBezTo>
                          <a:pt x="403813" y="406773"/>
                          <a:pt x="413104" y="404629"/>
                          <a:pt x="422396" y="404629"/>
                        </a:cubicBezTo>
                        <a:cubicBezTo>
                          <a:pt x="422396" y="404629"/>
                          <a:pt x="422396" y="404629"/>
                          <a:pt x="422396" y="384612"/>
                        </a:cubicBezTo>
                        <a:cubicBezTo>
                          <a:pt x="422396" y="384612"/>
                          <a:pt x="422396" y="384612"/>
                          <a:pt x="422396" y="0"/>
                        </a:cubicBezTo>
                        <a:close/>
                      </a:path>
                    </a:pathLst>
                  </a:custGeom>
                  <a:grpFill/>
                  <a:ln w="9525">
                    <a:solidFill>
                      <a:srgbClr val="000000"/>
                    </a:solidFill>
                    <a:round/>
                    <a:headEnd/>
                    <a:tailEnd/>
                  </a:ln>
                </p:spPr>
                <p:txBody>
                  <a:bodyPr vert="horz" wrap="square" lIns="78191" tIns="39095" rIns="78191" bIns="39095" numCol="1" anchor="t" anchorCtr="0" compatLnSpc="1">
                    <a:prstTxWarp prst="textNoShape">
                      <a:avLst/>
                    </a:prstTxWarp>
                    <a:noAutofit/>
                  </a:bodyPr>
                  <a:lstStyle/>
                  <a:p>
                    <a:pPr marL="0" marR="0" lvl="0" indent="0" algn="l" defTabSz="685651"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solidFill>
                        <a:prstClr val="black">
                          <a:lumMod val="65000"/>
                          <a:lumOff val="35000"/>
                        </a:prstClr>
                      </a:solidFill>
                      <a:effectLst/>
                      <a:uLnTx/>
                      <a:uFillTx/>
                      <a:latin typeface="Aptos" panose="020B0004020202020204" pitchFamily="34" charset="0"/>
                      <a:ea typeface="+mn-ea"/>
                      <a:cs typeface="Arial" panose="020B0604020202020204" pitchFamily="34" charset="0"/>
                      <a:sym typeface="Arial" panose="020B0604020202020204" pitchFamily="34" charset="0"/>
                    </a:endParaRPr>
                  </a:p>
                </p:txBody>
              </p:sp>
              <p:sp>
                <p:nvSpPr>
                  <p:cNvPr id="39" name="Freeform 7">
                    <a:extLst>
                      <a:ext uri="{FF2B5EF4-FFF2-40B4-BE49-F238E27FC236}">
                        <a16:creationId xmlns:a16="http://schemas.microsoft.com/office/drawing/2014/main" id="{FB9090C9-7A1A-D0EE-4556-1480BA94F176}"/>
                      </a:ext>
                    </a:extLst>
                  </p:cNvPr>
                  <p:cNvSpPr>
                    <a:spLocks/>
                  </p:cNvSpPr>
                  <p:nvPr/>
                </p:nvSpPr>
                <p:spPr bwMode="auto">
                  <a:xfrm>
                    <a:off x="5698332" y="3240881"/>
                    <a:ext cx="954087" cy="728663"/>
                  </a:xfrm>
                  <a:custGeom>
                    <a:avLst/>
                    <a:gdLst>
                      <a:gd name="connsiteX0" fmla="*/ 207962 w 954087"/>
                      <a:gd name="connsiteY0" fmla="*/ 542925 h 728663"/>
                      <a:gd name="connsiteX1" fmla="*/ 212979 w 954087"/>
                      <a:gd name="connsiteY1" fmla="*/ 612775 h 728663"/>
                      <a:gd name="connsiteX2" fmla="*/ 449479 w 954087"/>
                      <a:gd name="connsiteY2" fmla="*/ 612775 h 728663"/>
                      <a:gd name="connsiteX3" fmla="*/ 465246 w 954087"/>
                      <a:gd name="connsiteY3" fmla="*/ 612775 h 728663"/>
                      <a:gd name="connsiteX4" fmla="*/ 481012 w 954087"/>
                      <a:gd name="connsiteY4" fmla="*/ 612775 h 728663"/>
                      <a:gd name="connsiteX5" fmla="*/ 481012 w 954087"/>
                      <a:gd name="connsiteY5" fmla="*/ 542925 h 728663"/>
                      <a:gd name="connsiteX6" fmla="*/ 465246 w 954087"/>
                      <a:gd name="connsiteY6" fmla="*/ 542925 h 728663"/>
                      <a:gd name="connsiteX7" fmla="*/ 449479 w 954087"/>
                      <a:gd name="connsiteY7" fmla="*/ 542925 h 728663"/>
                      <a:gd name="connsiteX8" fmla="*/ 207962 w 954087"/>
                      <a:gd name="connsiteY8" fmla="*/ 542925 h 728663"/>
                      <a:gd name="connsiteX9" fmla="*/ 754363 w 954087"/>
                      <a:gd name="connsiteY9" fmla="*/ 494428 h 728663"/>
                      <a:gd name="connsiteX10" fmla="*/ 665870 w 954087"/>
                      <a:gd name="connsiteY10" fmla="*/ 592529 h 728663"/>
                      <a:gd name="connsiteX11" fmla="*/ 665870 w 954087"/>
                      <a:gd name="connsiteY11" fmla="*/ 593961 h 728663"/>
                      <a:gd name="connsiteX12" fmla="*/ 706931 w 954087"/>
                      <a:gd name="connsiteY12" fmla="*/ 593245 h 728663"/>
                      <a:gd name="connsiteX13" fmla="*/ 707639 w 954087"/>
                      <a:gd name="connsiteY13" fmla="*/ 593961 h 728663"/>
                      <a:gd name="connsiteX14" fmla="*/ 679321 w 954087"/>
                      <a:gd name="connsiteY14" fmla="*/ 660555 h 728663"/>
                      <a:gd name="connsiteX15" fmla="*/ 680737 w 954087"/>
                      <a:gd name="connsiteY15" fmla="*/ 661271 h 728663"/>
                      <a:gd name="connsiteX16" fmla="*/ 769229 w 954087"/>
                      <a:gd name="connsiteY16" fmla="*/ 563886 h 728663"/>
                      <a:gd name="connsiteX17" fmla="*/ 768521 w 954087"/>
                      <a:gd name="connsiteY17" fmla="*/ 562454 h 728663"/>
                      <a:gd name="connsiteX18" fmla="*/ 728169 w 954087"/>
                      <a:gd name="connsiteY18" fmla="*/ 563170 h 728663"/>
                      <a:gd name="connsiteX19" fmla="*/ 727461 w 954087"/>
                      <a:gd name="connsiteY19" fmla="*/ 561738 h 728663"/>
                      <a:gd name="connsiteX20" fmla="*/ 755778 w 954087"/>
                      <a:gd name="connsiteY20" fmla="*/ 495860 h 728663"/>
                      <a:gd name="connsiteX21" fmla="*/ 754363 w 954087"/>
                      <a:gd name="connsiteY21" fmla="*/ 494428 h 728663"/>
                      <a:gd name="connsiteX22" fmla="*/ 153987 w 954087"/>
                      <a:gd name="connsiteY22" fmla="*/ 207962 h 728663"/>
                      <a:gd name="connsiteX23" fmla="*/ 154702 w 954087"/>
                      <a:gd name="connsiteY23" fmla="*/ 208675 h 728663"/>
                      <a:gd name="connsiteX24" fmla="*/ 186848 w 954087"/>
                      <a:gd name="connsiteY24" fmla="*/ 222941 h 728663"/>
                      <a:gd name="connsiteX25" fmla="*/ 206137 w 954087"/>
                      <a:gd name="connsiteY25" fmla="*/ 512536 h 728663"/>
                      <a:gd name="connsiteX26" fmla="*/ 448310 w 954087"/>
                      <a:gd name="connsiteY26" fmla="*/ 512536 h 728663"/>
                      <a:gd name="connsiteX27" fmla="*/ 464026 w 954087"/>
                      <a:gd name="connsiteY27" fmla="*/ 512536 h 728663"/>
                      <a:gd name="connsiteX28" fmla="*/ 479742 w 954087"/>
                      <a:gd name="connsiteY28" fmla="*/ 512536 h 728663"/>
                      <a:gd name="connsiteX29" fmla="*/ 479742 w 954087"/>
                      <a:gd name="connsiteY29" fmla="*/ 441920 h 728663"/>
                      <a:gd name="connsiteX30" fmla="*/ 495458 w 954087"/>
                      <a:gd name="connsiteY30" fmla="*/ 426228 h 728663"/>
                      <a:gd name="connsiteX31" fmla="*/ 537607 w 954087"/>
                      <a:gd name="connsiteY31" fmla="*/ 426228 h 728663"/>
                      <a:gd name="connsiteX32" fmla="*/ 584755 w 954087"/>
                      <a:gd name="connsiteY32" fmla="*/ 464746 h 728663"/>
                      <a:gd name="connsiteX33" fmla="*/ 629761 w 954087"/>
                      <a:gd name="connsiteY33" fmla="*/ 426941 h 728663"/>
                      <a:gd name="connsiteX34" fmla="*/ 938371 w 954087"/>
                      <a:gd name="connsiteY34" fmla="*/ 426941 h 728663"/>
                      <a:gd name="connsiteX35" fmla="*/ 954087 w 954087"/>
                      <a:gd name="connsiteY35" fmla="*/ 442634 h 728663"/>
                      <a:gd name="connsiteX36" fmla="*/ 954087 w 954087"/>
                      <a:gd name="connsiteY36" fmla="*/ 713683 h 728663"/>
                      <a:gd name="connsiteX37" fmla="*/ 942657 w 954087"/>
                      <a:gd name="connsiteY37" fmla="*/ 728662 h 728663"/>
                      <a:gd name="connsiteX38" fmla="*/ 629761 w 954087"/>
                      <a:gd name="connsiteY38" fmla="*/ 728662 h 728663"/>
                      <a:gd name="connsiteX39" fmla="*/ 584041 w 954087"/>
                      <a:gd name="connsiteY39" fmla="*/ 692284 h 728663"/>
                      <a:gd name="connsiteX40" fmla="*/ 583327 w 954087"/>
                      <a:gd name="connsiteY40" fmla="*/ 692284 h 728663"/>
                      <a:gd name="connsiteX41" fmla="*/ 537607 w 954087"/>
                      <a:gd name="connsiteY41" fmla="*/ 728662 h 728663"/>
                      <a:gd name="connsiteX42" fmla="*/ 489743 w 954087"/>
                      <a:gd name="connsiteY42" fmla="*/ 728662 h 728663"/>
                      <a:gd name="connsiteX43" fmla="*/ 479742 w 954087"/>
                      <a:gd name="connsiteY43" fmla="*/ 713683 h 728663"/>
                      <a:gd name="connsiteX44" fmla="*/ 479742 w 954087"/>
                      <a:gd name="connsiteY44" fmla="*/ 643781 h 728663"/>
                      <a:gd name="connsiteX45" fmla="*/ 464026 w 954087"/>
                      <a:gd name="connsiteY45" fmla="*/ 643781 h 728663"/>
                      <a:gd name="connsiteX46" fmla="*/ 448310 w 954087"/>
                      <a:gd name="connsiteY46" fmla="*/ 643781 h 728663"/>
                      <a:gd name="connsiteX47" fmla="*/ 214709 w 954087"/>
                      <a:gd name="connsiteY47" fmla="*/ 643781 h 728663"/>
                      <a:gd name="connsiteX48" fmla="*/ 219710 w 954087"/>
                      <a:gd name="connsiteY48" fmla="*/ 728662 h 728663"/>
                      <a:gd name="connsiteX49" fmla="*/ 188277 w 954087"/>
                      <a:gd name="connsiteY49" fmla="*/ 728662 h 728663"/>
                      <a:gd name="connsiteX50" fmla="*/ 153987 w 954087"/>
                      <a:gd name="connsiteY50" fmla="*/ 207962 h 728663"/>
                      <a:gd name="connsiteX51" fmla="*/ 43672 w 954087"/>
                      <a:gd name="connsiteY51" fmla="*/ 111125 h 728663"/>
                      <a:gd name="connsiteX52" fmla="*/ 45103 w 954087"/>
                      <a:gd name="connsiteY52" fmla="*/ 112554 h 728663"/>
                      <a:gd name="connsiteX53" fmla="*/ 46535 w 954087"/>
                      <a:gd name="connsiteY53" fmla="*/ 113269 h 728663"/>
                      <a:gd name="connsiteX54" fmla="*/ 73025 w 954087"/>
                      <a:gd name="connsiteY54" fmla="*/ 127564 h 728663"/>
                      <a:gd name="connsiteX55" fmla="*/ 31501 w 954087"/>
                      <a:gd name="connsiteY55" fmla="*/ 728663 h 728663"/>
                      <a:gd name="connsiteX56" fmla="*/ 0 w 954087"/>
                      <a:gd name="connsiteY56" fmla="*/ 728663 h 728663"/>
                      <a:gd name="connsiteX57" fmla="*/ 43672 w 954087"/>
                      <a:gd name="connsiteY57" fmla="*/ 111125 h 728663"/>
                      <a:gd name="connsiteX58" fmla="*/ 112712 w 954087"/>
                      <a:gd name="connsiteY58" fmla="*/ 0 h 728663"/>
                      <a:gd name="connsiteX59" fmla="*/ 138112 w 954087"/>
                      <a:gd name="connsiteY59" fmla="*/ 25400 h 728663"/>
                      <a:gd name="connsiteX60" fmla="*/ 112712 w 954087"/>
                      <a:gd name="connsiteY60" fmla="*/ 50800 h 728663"/>
                      <a:gd name="connsiteX61" fmla="*/ 87312 w 954087"/>
                      <a:gd name="connsiteY61" fmla="*/ 25400 h 728663"/>
                      <a:gd name="connsiteX62" fmla="*/ 112712 w 954087"/>
                      <a:gd name="connsiteY62" fmla="*/ 0 h 72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54087" h="728663">
                        <a:moveTo>
                          <a:pt x="207962" y="542925"/>
                        </a:moveTo>
                        <a:cubicBezTo>
                          <a:pt x="207962" y="542925"/>
                          <a:pt x="207962" y="542925"/>
                          <a:pt x="212979" y="612775"/>
                        </a:cubicBezTo>
                        <a:cubicBezTo>
                          <a:pt x="212979" y="612775"/>
                          <a:pt x="212979" y="612775"/>
                          <a:pt x="449479" y="612775"/>
                        </a:cubicBezTo>
                        <a:cubicBezTo>
                          <a:pt x="449479" y="612775"/>
                          <a:pt x="449479" y="612775"/>
                          <a:pt x="465246" y="612775"/>
                        </a:cubicBezTo>
                        <a:cubicBezTo>
                          <a:pt x="465246" y="612775"/>
                          <a:pt x="465246" y="612775"/>
                          <a:pt x="481012" y="612775"/>
                        </a:cubicBezTo>
                        <a:cubicBezTo>
                          <a:pt x="481012" y="612775"/>
                          <a:pt x="481012" y="612775"/>
                          <a:pt x="481012" y="542925"/>
                        </a:cubicBezTo>
                        <a:cubicBezTo>
                          <a:pt x="481012" y="542925"/>
                          <a:pt x="481012" y="542925"/>
                          <a:pt x="465246" y="542925"/>
                        </a:cubicBezTo>
                        <a:cubicBezTo>
                          <a:pt x="465246" y="542925"/>
                          <a:pt x="465246" y="542925"/>
                          <a:pt x="449479" y="542925"/>
                        </a:cubicBezTo>
                        <a:cubicBezTo>
                          <a:pt x="449479" y="542925"/>
                          <a:pt x="449479" y="542925"/>
                          <a:pt x="207962" y="542925"/>
                        </a:cubicBezTo>
                        <a:close/>
                        <a:moveTo>
                          <a:pt x="754363" y="494428"/>
                        </a:moveTo>
                        <a:cubicBezTo>
                          <a:pt x="754363" y="494428"/>
                          <a:pt x="754363" y="494428"/>
                          <a:pt x="665870" y="592529"/>
                        </a:cubicBezTo>
                        <a:cubicBezTo>
                          <a:pt x="665162" y="592529"/>
                          <a:pt x="665162" y="593961"/>
                          <a:pt x="665870" y="593961"/>
                        </a:cubicBezTo>
                        <a:cubicBezTo>
                          <a:pt x="665870" y="593961"/>
                          <a:pt x="665870" y="593961"/>
                          <a:pt x="706931" y="593245"/>
                        </a:cubicBezTo>
                        <a:cubicBezTo>
                          <a:pt x="707639" y="593245"/>
                          <a:pt x="708347" y="593961"/>
                          <a:pt x="707639" y="593961"/>
                        </a:cubicBezTo>
                        <a:cubicBezTo>
                          <a:pt x="707639" y="593961"/>
                          <a:pt x="707639" y="593961"/>
                          <a:pt x="679321" y="660555"/>
                        </a:cubicBezTo>
                        <a:cubicBezTo>
                          <a:pt x="678613" y="661271"/>
                          <a:pt x="680029" y="661987"/>
                          <a:pt x="680737" y="661271"/>
                        </a:cubicBezTo>
                        <a:cubicBezTo>
                          <a:pt x="680737" y="661271"/>
                          <a:pt x="680737" y="661271"/>
                          <a:pt x="769229" y="563886"/>
                        </a:cubicBezTo>
                        <a:cubicBezTo>
                          <a:pt x="769937" y="563170"/>
                          <a:pt x="769937" y="562454"/>
                          <a:pt x="768521" y="562454"/>
                        </a:cubicBezTo>
                        <a:cubicBezTo>
                          <a:pt x="768521" y="562454"/>
                          <a:pt x="768521" y="562454"/>
                          <a:pt x="728169" y="563170"/>
                        </a:cubicBezTo>
                        <a:cubicBezTo>
                          <a:pt x="727461" y="563170"/>
                          <a:pt x="726753" y="562454"/>
                          <a:pt x="727461" y="561738"/>
                        </a:cubicBezTo>
                        <a:cubicBezTo>
                          <a:pt x="727461" y="561738"/>
                          <a:pt x="727461" y="561738"/>
                          <a:pt x="755778" y="495860"/>
                        </a:cubicBezTo>
                        <a:cubicBezTo>
                          <a:pt x="756486" y="494428"/>
                          <a:pt x="755071" y="493712"/>
                          <a:pt x="754363" y="494428"/>
                        </a:cubicBezTo>
                        <a:close/>
                        <a:moveTo>
                          <a:pt x="153987" y="207962"/>
                        </a:moveTo>
                        <a:cubicBezTo>
                          <a:pt x="153987" y="207962"/>
                          <a:pt x="153987" y="207962"/>
                          <a:pt x="154702" y="208675"/>
                        </a:cubicBezTo>
                        <a:cubicBezTo>
                          <a:pt x="154702" y="208675"/>
                          <a:pt x="154702" y="208675"/>
                          <a:pt x="186848" y="222941"/>
                        </a:cubicBezTo>
                        <a:cubicBezTo>
                          <a:pt x="186848" y="222941"/>
                          <a:pt x="186848" y="222941"/>
                          <a:pt x="206137" y="512536"/>
                        </a:cubicBezTo>
                        <a:cubicBezTo>
                          <a:pt x="206137" y="512536"/>
                          <a:pt x="206137" y="512536"/>
                          <a:pt x="448310" y="512536"/>
                        </a:cubicBezTo>
                        <a:cubicBezTo>
                          <a:pt x="448310" y="512536"/>
                          <a:pt x="448310" y="512536"/>
                          <a:pt x="464026" y="512536"/>
                        </a:cubicBezTo>
                        <a:cubicBezTo>
                          <a:pt x="464026" y="512536"/>
                          <a:pt x="464026" y="512536"/>
                          <a:pt x="479742" y="512536"/>
                        </a:cubicBezTo>
                        <a:cubicBezTo>
                          <a:pt x="479742" y="512536"/>
                          <a:pt x="479742" y="512536"/>
                          <a:pt x="479742" y="441920"/>
                        </a:cubicBezTo>
                        <a:cubicBezTo>
                          <a:pt x="479742" y="433361"/>
                          <a:pt x="486172" y="426228"/>
                          <a:pt x="495458" y="426228"/>
                        </a:cubicBezTo>
                        <a:cubicBezTo>
                          <a:pt x="495458" y="426228"/>
                          <a:pt x="495458" y="426228"/>
                          <a:pt x="537607" y="426228"/>
                        </a:cubicBezTo>
                        <a:cubicBezTo>
                          <a:pt x="549751" y="460466"/>
                          <a:pt x="571897" y="464746"/>
                          <a:pt x="584755" y="464746"/>
                        </a:cubicBezTo>
                        <a:cubicBezTo>
                          <a:pt x="604758" y="464032"/>
                          <a:pt x="621188" y="450480"/>
                          <a:pt x="629761" y="426941"/>
                        </a:cubicBezTo>
                        <a:cubicBezTo>
                          <a:pt x="629761" y="426941"/>
                          <a:pt x="629761" y="426941"/>
                          <a:pt x="938371" y="426941"/>
                        </a:cubicBezTo>
                        <a:cubicBezTo>
                          <a:pt x="947658" y="426941"/>
                          <a:pt x="954087" y="434074"/>
                          <a:pt x="954087" y="442634"/>
                        </a:cubicBezTo>
                        <a:cubicBezTo>
                          <a:pt x="954087" y="442634"/>
                          <a:pt x="954087" y="442634"/>
                          <a:pt x="954087" y="713683"/>
                        </a:cubicBezTo>
                        <a:cubicBezTo>
                          <a:pt x="954087" y="720816"/>
                          <a:pt x="949087" y="727236"/>
                          <a:pt x="942657" y="728662"/>
                        </a:cubicBezTo>
                        <a:cubicBezTo>
                          <a:pt x="942657" y="728662"/>
                          <a:pt x="942657" y="728662"/>
                          <a:pt x="629761" y="728662"/>
                        </a:cubicBezTo>
                        <a:cubicBezTo>
                          <a:pt x="623332" y="713683"/>
                          <a:pt x="610473" y="692284"/>
                          <a:pt x="584041" y="692284"/>
                        </a:cubicBezTo>
                        <a:cubicBezTo>
                          <a:pt x="583327" y="692284"/>
                          <a:pt x="583327" y="692284"/>
                          <a:pt x="583327" y="692284"/>
                        </a:cubicBezTo>
                        <a:cubicBezTo>
                          <a:pt x="556180" y="692284"/>
                          <a:pt x="543322" y="713683"/>
                          <a:pt x="537607" y="728662"/>
                        </a:cubicBezTo>
                        <a:cubicBezTo>
                          <a:pt x="537607" y="728662"/>
                          <a:pt x="537607" y="728662"/>
                          <a:pt x="489743" y="728662"/>
                        </a:cubicBezTo>
                        <a:cubicBezTo>
                          <a:pt x="484028" y="726522"/>
                          <a:pt x="479742" y="720816"/>
                          <a:pt x="479742" y="713683"/>
                        </a:cubicBezTo>
                        <a:cubicBezTo>
                          <a:pt x="479742" y="713683"/>
                          <a:pt x="479742" y="713683"/>
                          <a:pt x="479742" y="643781"/>
                        </a:cubicBezTo>
                        <a:cubicBezTo>
                          <a:pt x="479742" y="643781"/>
                          <a:pt x="479742" y="643781"/>
                          <a:pt x="464026" y="643781"/>
                        </a:cubicBezTo>
                        <a:cubicBezTo>
                          <a:pt x="464026" y="643781"/>
                          <a:pt x="464026" y="643781"/>
                          <a:pt x="448310" y="643781"/>
                        </a:cubicBezTo>
                        <a:cubicBezTo>
                          <a:pt x="448310" y="643781"/>
                          <a:pt x="448310" y="643781"/>
                          <a:pt x="214709" y="643781"/>
                        </a:cubicBezTo>
                        <a:cubicBezTo>
                          <a:pt x="214709" y="643781"/>
                          <a:pt x="214709" y="643781"/>
                          <a:pt x="219710" y="728662"/>
                        </a:cubicBezTo>
                        <a:cubicBezTo>
                          <a:pt x="219710" y="728662"/>
                          <a:pt x="219710" y="728662"/>
                          <a:pt x="188277" y="728662"/>
                        </a:cubicBezTo>
                        <a:cubicBezTo>
                          <a:pt x="188277" y="728662"/>
                          <a:pt x="188277" y="728662"/>
                          <a:pt x="153987" y="207962"/>
                        </a:cubicBezTo>
                        <a:close/>
                        <a:moveTo>
                          <a:pt x="43672" y="111125"/>
                        </a:moveTo>
                        <a:cubicBezTo>
                          <a:pt x="43672" y="111125"/>
                          <a:pt x="43672" y="111125"/>
                          <a:pt x="45103" y="112554"/>
                        </a:cubicBezTo>
                        <a:cubicBezTo>
                          <a:pt x="45103" y="112554"/>
                          <a:pt x="45103" y="112554"/>
                          <a:pt x="46535" y="113269"/>
                        </a:cubicBezTo>
                        <a:cubicBezTo>
                          <a:pt x="55126" y="118987"/>
                          <a:pt x="64434" y="123990"/>
                          <a:pt x="73025" y="127564"/>
                        </a:cubicBezTo>
                        <a:cubicBezTo>
                          <a:pt x="73025" y="127564"/>
                          <a:pt x="73025" y="127564"/>
                          <a:pt x="31501" y="728663"/>
                        </a:cubicBezTo>
                        <a:cubicBezTo>
                          <a:pt x="31501" y="728663"/>
                          <a:pt x="31501" y="728663"/>
                          <a:pt x="0" y="728663"/>
                        </a:cubicBezTo>
                        <a:cubicBezTo>
                          <a:pt x="0" y="728663"/>
                          <a:pt x="0" y="728663"/>
                          <a:pt x="43672" y="111125"/>
                        </a:cubicBezTo>
                        <a:close/>
                        <a:moveTo>
                          <a:pt x="112712" y="0"/>
                        </a:moveTo>
                        <a:cubicBezTo>
                          <a:pt x="126740" y="0"/>
                          <a:pt x="138112" y="11372"/>
                          <a:pt x="138112" y="25400"/>
                        </a:cubicBezTo>
                        <a:cubicBezTo>
                          <a:pt x="138112" y="39428"/>
                          <a:pt x="126740" y="50800"/>
                          <a:pt x="112712" y="50800"/>
                        </a:cubicBezTo>
                        <a:cubicBezTo>
                          <a:pt x="98684" y="50800"/>
                          <a:pt x="87312" y="39428"/>
                          <a:pt x="87312" y="25400"/>
                        </a:cubicBezTo>
                        <a:cubicBezTo>
                          <a:pt x="87312" y="11372"/>
                          <a:pt x="98684" y="0"/>
                          <a:pt x="112712" y="0"/>
                        </a:cubicBezTo>
                        <a:close/>
                      </a:path>
                    </a:pathLst>
                  </a:custGeom>
                  <a:grpFill/>
                  <a:ln w="9525">
                    <a:solidFill>
                      <a:srgbClr val="000000"/>
                    </a:solidFill>
                    <a:round/>
                    <a:headEnd/>
                    <a:tailEnd/>
                  </a:ln>
                </p:spPr>
                <p:txBody>
                  <a:bodyPr vert="horz" wrap="square" lIns="78191" tIns="39095" rIns="78191" bIns="39095" numCol="1" anchor="t" anchorCtr="0" compatLnSpc="1">
                    <a:prstTxWarp prst="textNoShape">
                      <a:avLst/>
                    </a:prstTxWarp>
                    <a:noAutofit/>
                  </a:bodyPr>
                  <a:lstStyle/>
                  <a:p>
                    <a:pPr marL="0" marR="0" lvl="0" indent="0" algn="l" defTabSz="685651"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solidFill>
                        <a:prstClr val="black">
                          <a:lumMod val="65000"/>
                          <a:lumOff val="35000"/>
                        </a:prstClr>
                      </a:solidFill>
                      <a:effectLst/>
                      <a:uLnTx/>
                      <a:uFillTx/>
                      <a:latin typeface="Aptos" panose="020B0004020202020204" pitchFamily="34" charset="0"/>
                      <a:ea typeface="+mn-ea"/>
                      <a:cs typeface="Arial" panose="020B0604020202020204" pitchFamily="34" charset="0"/>
                      <a:sym typeface="Arial" panose="020B0604020202020204" pitchFamily="34" charset="0"/>
                    </a:endParaRPr>
                  </a:p>
                </p:txBody>
              </p:sp>
            </p:grpSp>
            <p:sp>
              <p:nvSpPr>
                <p:cNvPr id="37" name="Oval 30">
                  <a:extLst>
                    <a:ext uri="{FF2B5EF4-FFF2-40B4-BE49-F238E27FC236}">
                      <a16:creationId xmlns:a16="http://schemas.microsoft.com/office/drawing/2014/main" id="{56C6E3E2-6849-DB8B-7ECA-7EA2C0FBBD41}"/>
                    </a:ext>
                  </a:extLst>
                </p:cNvPr>
                <p:cNvSpPr/>
                <p:nvPr/>
              </p:nvSpPr>
              <p:spPr>
                <a:xfrm>
                  <a:off x="6397990" y="4970124"/>
                  <a:ext cx="409860" cy="389299"/>
                </a:xfrm>
                <a:prstGeom prst="ellipse">
                  <a:avLst/>
                </a:prstGeom>
                <a:solidFill>
                  <a:srgbClr val="FFC817"/>
                </a:solidFill>
                <a:ln w="12700" cap="flat" cmpd="sng" algn="ctr">
                  <a:solidFill>
                    <a:srgbClr val="FFC817"/>
                  </a:solidFill>
                  <a:prstDash val="soli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pl-PL" sz="1400" b="1" i="0" u="none" strike="noStrike" kern="0" cap="none" spc="0" normalizeH="0" baseline="0" noProof="0">
                      <a:ln>
                        <a:noFill/>
                      </a:ln>
                      <a:solidFill>
                        <a:srgbClr val="000000"/>
                      </a:solidFill>
                      <a:effectLst/>
                      <a:uLnTx/>
                      <a:uFillTx/>
                      <a:latin typeface="Aptos" panose="020B0004020202020204" pitchFamily="34" charset="0"/>
                      <a:ea typeface="+mn-ea"/>
                      <a:cs typeface="Arial" panose="020B0604020202020204" pitchFamily="34" charset="0"/>
                      <a:sym typeface="Arial"/>
                    </a:rPr>
                    <a:t>1</a:t>
                  </a:r>
                </a:p>
              </p:txBody>
            </p:sp>
          </p:grpSp>
        </p:grpSp>
        <p:sp>
          <p:nvSpPr>
            <p:cNvPr id="52" name="TextBox 51">
              <a:extLst>
                <a:ext uri="{FF2B5EF4-FFF2-40B4-BE49-F238E27FC236}">
                  <a16:creationId xmlns:a16="http://schemas.microsoft.com/office/drawing/2014/main" id="{785738CB-7F96-912E-62F4-17B5536DDE42}"/>
                </a:ext>
              </a:extLst>
            </p:cNvPr>
            <p:cNvSpPr txBox="1"/>
            <p:nvPr/>
          </p:nvSpPr>
          <p:spPr>
            <a:xfrm>
              <a:off x="2705405" y="3113484"/>
              <a:ext cx="2559921" cy="1323439"/>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l-PL" sz="3200" b="1" i="0" u="none" strike="noStrike" kern="0" cap="none" spc="0" normalizeH="0" baseline="0" noProof="0">
                  <a:ln>
                    <a:noFill/>
                  </a:ln>
                  <a:solidFill>
                    <a:srgbClr val="002B5B"/>
                  </a:solidFill>
                  <a:effectLst/>
                  <a:uLnTx/>
                  <a:uFillTx/>
                  <a:latin typeface="Aptos" panose="020B0004020202020204" pitchFamily="34" charset="0"/>
                  <a:cs typeface="Arial"/>
                  <a:sym typeface="Arial"/>
                </a:rPr>
                <a:t>≥</a:t>
              </a:r>
              <a:r>
                <a:rPr kumimoji="0" lang="fr-BE" sz="3200" b="1" i="0" u="none" strike="noStrike" kern="0" cap="none" spc="0" normalizeH="0" baseline="0" noProof="0">
                  <a:ln>
                    <a:noFill/>
                  </a:ln>
                  <a:solidFill>
                    <a:srgbClr val="002B5B"/>
                  </a:solidFill>
                  <a:effectLst/>
                  <a:uLnTx/>
                  <a:uFillTx/>
                  <a:latin typeface="Aptos" panose="020B0004020202020204" pitchFamily="34" charset="0"/>
                  <a:cs typeface="Arial"/>
                  <a:sym typeface="Arial"/>
                </a:rPr>
                <a:t>20% </a:t>
              </a:r>
              <a:endParaRPr kumimoji="0" lang="pl-PL" sz="3200" b="1" i="0" u="none" strike="noStrike" kern="0" cap="none" spc="0" normalizeH="0" baseline="0" noProof="0">
                <a:ln>
                  <a:noFill/>
                </a:ln>
                <a:solidFill>
                  <a:srgbClr val="002B5B"/>
                </a:solidFill>
                <a:effectLst/>
                <a:uLnTx/>
                <a:uFillTx/>
                <a:latin typeface="Aptos" panose="020B000402020202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2B5B"/>
                  </a:solidFill>
                  <a:effectLst/>
                  <a:uLnTx/>
                  <a:uFillTx/>
                  <a:latin typeface="Aptos" panose="020B0004020202020204" pitchFamily="34" charset="0"/>
                  <a:cs typeface="Arial"/>
                  <a:sym typeface="Arial"/>
                </a:rPr>
                <a:t>of the overall</a:t>
              </a:r>
              <a:r>
                <a:rPr kumimoji="0" lang="pl-PL" sz="1600" b="1" i="0" u="none" strike="noStrike" kern="0" cap="none" spc="0" normalizeH="0" baseline="0" noProof="0">
                  <a:ln>
                    <a:noFill/>
                  </a:ln>
                  <a:solidFill>
                    <a:srgbClr val="002B5B"/>
                  </a:solidFill>
                  <a:effectLst/>
                  <a:uLnTx/>
                  <a:uFillTx/>
                  <a:latin typeface="Aptos" panose="020B0004020202020204" pitchFamily="34" charset="0"/>
                  <a:cs typeface="Arial"/>
                  <a:sym typeface="Arial"/>
                </a:rPr>
                <a:t> </a:t>
              </a:r>
              <a:r>
                <a:rPr kumimoji="0" lang="pl-PL" sz="1600" b="1" i="0" u="none" strike="noStrike" kern="0" cap="none" spc="0" normalizeH="0" baseline="0" noProof="0" err="1">
                  <a:ln>
                    <a:noFill/>
                  </a:ln>
                  <a:solidFill>
                    <a:srgbClr val="002B5B"/>
                  </a:solidFill>
                  <a:effectLst/>
                  <a:uLnTx/>
                  <a:uFillTx/>
                  <a:latin typeface="Aptos" panose="020B0004020202020204" pitchFamily="34" charset="0"/>
                  <a:cs typeface="Arial"/>
                  <a:sym typeface="Arial"/>
                </a:rPr>
                <a:t>amount</a:t>
              </a:r>
              <a:r>
                <a:rPr kumimoji="0" lang="pl-PL" sz="1600" b="1" i="0" u="none" strike="noStrike" kern="0" cap="none" spc="0" normalizeH="0" baseline="0" noProof="0">
                  <a:ln>
                    <a:noFill/>
                  </a:ln>
                  <a:solidFill>
                    <a:srgbClr val="002B5B"/>
                  </a:solidFill>
                  <a:effectLst/>
                  <a:uLnTx/>
                  <a:uFillTx/>
                  <a:latin typeface="Aptos" panose="020B0004020202020204" pitchFamily="34" charset="0"/>
                  <a:cs typeface="Arial"/>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l-PL" sz="1600" b="1" i="0" u="none" strike="noStrike" kern="0" cap="none" spc="0" normalizeH="0" baseline="0" noProof="0">
                  <a:ln>
                    <a:noFill/>
                  </a:ln>
                  <a:solidFill>
                    <a:srgbClr val="002B5B"/>
                  </a:solidFill>
                  <a:effectLst/>
                  <a:uLnTx/>
                  <a:uFillTx/>
                  <a:latin typeface="Aptos" panose="020B0004020202020204" pitchFamily="34" charset="0"/>
                  <a:cs typeface="Arial"/>
                  <a:sym typeface="Arial"/>
                </a:rPr>
                <a:t>(UIF and </a:t>
              </a:r>
              <a:r>
                <a:rPr kumimoji="0" lang="pl-PL" sz="1600" b="1" i="0" u="none" strike="noStrike" kern="0" cap="none" spc="0" normalizeH="0" baseline="0" noProof="0" err="1">
                  <a:ln>
                    <a:noFill/>
                  </a:ln>
                  <a:solidFill>
                    <a:srgbClr val="002B5B"/>
                  </a:solidFill>
                  <a:effectLst/>
                  <a:uLnTx/>
                  <a:uFillTx/>
                  <a:latin typeface="Aptos" panose="020B0004020202020204" pitchFamily="34" charset="0"/>
                  <a:cs typeface="Arial"/>
                  <a:sym typeface="Arial"/>
                </a:rPr>
                <a:t>Ukraine</a:t>
              </a:r>
              <a:r>
                <a:rPr kumimoji="0" lang="pl-PL" sz="1600" b="1" i="0" u="none" strike="noStrike" kern="0" cap="none" spc="0" normalizeH="0" baseline="0" noProof="0">
                  <a:ln>
                    <a:noFill/>
                  </a:ln>
                  <a:solidFill>
                    <a:srgbClr val="002B5B"/>
                  </a:solidFill>
                  <a:effectLst/>
                  <a:uLnTx/>
                  <a:uFillTx/>
                  <a:latin typeface="Aptos" panose="020B0004020202020204" pitchFamily="34" charset="0"/>
                  <a:cs typeface="Arial"/>
                  <a:sym typeface="Arial"/>
                </a:rPr>
                <a:t> Plan </a:t>
              </a:r>
              <a:r>
                <a:rPr kumimoji="0" lang="pl-PL" sz="1600" b="1" i="0" u="none" strike="noStrike" kern="0" cap="none" spc="0" normalizeH="0" baseline="0" noProof="0" err="1">
                  <a:ln>
                    <a:noFill/>
                  </a:ln>
                  <a:solidFill>
                    <a:srgbClr val="002B5B"/>
                  </a:solidFill>
                  <a:effectLst/>
                  <a:uLnTx/>
                  <a:uFillTx/>
                  <a:latin typeface="Aptos" panose="020B0004020202020204" pitchFamily="34" charset="0"/>
                  <a:cs typeface="Arial"/>
                  <a:sym typeface="Arial"/>
                </a:rPr>
                <a:t>investments</a:t>
              </a:r>
              <a:r>
                <a:rPr kumimoji="0" lang="pl-PL" sz="1600" b="1" i="0" u="none" strike="noStrike" kern="0" cap="none" spc="0" normalizeH="0" baseline="0" noProof="0">
                  <a:ln>
                    <a:noFill/>
                  </a:ln>
                  <a:solidFill>
                    <a:srgbClr val="002B5B"/>
                  </a:solidFill>
                  <a:effectLst/>
                  <a:uLnTx/>
                  <a:uFillTx/>
                  <a:latin typeface="Aptos" panose="020B0004020202020204" pitchFamily="34" charset="0"/>
                  <a:cs typeface="Arial"/>
                  <a:sym typeface="Arial"/>
                </a:rPr>
                <a:t>)</a:t>
              </a:r>
              <a:endParaRPr kumimoji="0" lang="en-IE" sz="1600" b="1" i="0" u="none" strike="noStrike" kern="0" cap="none" spc="0" normalizeH="0" baseline="0" noProof="0">
                <a:ln>
                  <a:noFill/>
                </a:ln>
                <a:solidFill>
                  <a:srgbClr val="002B5B"/>
                </a:solidFill>
                <a:effectLst/>
                <a:uLnTx/>
                <a:uFillTx/>
                <a:latin typeface="Aptos" panose="020B0004020202020204" pitchFamily="34" charset="0"/>
                <a:cs typeface="Arial"/>
                <a:sym typeface="Arial"/>
              </a:endParaRPr>
            </a:p>
          </p:txBody>
        </p:sp>
        <p:sp>
          <p:nvSpPr>
            <p:cNvPr id="1038" name="TextBox 1037">
              <a:extLst>
                <a:ext uri="{FF2B5EF4-FFF2-40B4-BE49-F238E27FC236}">
                  <a16:creationId xmlns:a16="http://schemas.microsoft.com/office/drawing/2014/main" id="{929F38FC-7294-FBB1-1A08-9D1865345406}"/>
                </a:ext>
              </a:extLst>
            </p:cNvPr>
            <p:cNvSpPr txBox="1"/>
            <p:nvPr/>
          </p:nvSpPr>
          <p:spPr>
            <a:xfrm>
              <a:off x="2705406" y="4635888"/>
              <a:ext cx="2532004" cy="1415772"/>
            </a:xfrm>
            <a:prstGeom prst="rect">
              <a:avLst/>
            </a:prstGeom>
            <a:noFill/>
          </p:spPr>
          <p:txBody>
            <a:bodyPr wrap="square" rIns="36000">
              <a:spAutoFit/>
            </a:bodyPr>
            <a:lstStyle/>
            <a:p>
              <a:pPr marL="285750" marR="0" lvl="0" indent="-285750" algn="l" defTabSz="914400" rtl="0" eaLnBrk="1" fontAlgn="auto" latinLnBrk="0" hangingPunct="1">
                <a:lnSpc>
                  <a:spcPct val="100000"/>
                </a:lnSpc>
                <a:spcBef>
                  <a:spcPts val="1200"/>
                </a:spcBef>
                <a:spcAft>
                  <a:spcPts val="0"/>
                </a:spcAft>
                <a:buClr>
                  <a:srgbClr val="000000"/>
                </a:buClr>
                <a:buSzPct val="110000"/>
                <a:buFont typeface="EC Square Sans Pro" panose="020B0506040000020004" pitchFamily="34" charset="0"/>
                <a:buChar char="‣"/>
                <a:tabLst/>
                <a:defRPr/>
              </a:pPr>
              <a:r>
                <a:rPr kumimoji="0" lang="en-US" sz="1400" b="1" i="0" u="none" strike="noStrike" kern="0" cap="none" spc="0" normalizeH="0" baseline="0" noProof="0">
                  <a:ln>
                    <a:noFill/>
                  </a:ln>
                  <a:solidFill>
                    <a:srgbClr val="002B5B"/>
                  </a:solidFill>
                  <a:effectLst/>
                  <a:uLnTx/>
                  <a:uFillTx/>
                  <a:latin typeface="Aptos" panose="020B0004020202020204" pitchFamily="34" charset="0"/>
                  <a:cs typeface="Arial"/>
                  <a:sym typeface="Arial"/>
                </a:rPr>
                <a:t>climate change</a:t>
              </a:r>
              <a:r>
                <a:rPr kumimoji="0" lang="pl-PL" sz="1400" b="1" i="0" u="none" strike="noStrike" kern="0" cap="none" spc="0" normalizeH="0" baseline="0" noProof="0">
                  <a:ln>
                    <a:noFill/>
                  </a:ln>
                  <a:solidFill>
                    <a:srgbClr val="002B5B"/>
                  </a:solidFill>
                  <a:effectLst/>
                  <a:uLnTx/>
                  <a:uFillTx/>
                  <a:latin typeface="Aptos" panose="020B0004020202020204" pitchFamily="34" charset="0"/>
                  <a:cs typeface="Arial"/>
                  <a:sym typeface="Arial"/>
                </a:rPr>
                <a:t> </a:t>
              </a:r>
              <a:r>
                <a:rPr kumimoji="0" lang="pl-PL" sz="1400" b="0" i="0" u="none" strike="noStrike" kern="0" cap="none" spc="0" normalizeH="0" baseline="0" noProof="0" err="1">
                  <a:ln>
                    <a:noFill/>
                  </a:ln>
                  <a:solidFill>
                    <a:srgbClr val="002B5B"/>
                  </a:solidFill>
                  <a:effectLst/>
                  <a:uLnTx/>
                  <a:uFillTx/>
                  <a:latin typeface="Aptos" panose="020B0004020202020204" pitchFamily="34" charset="0"/>
                  <a:cs typeface="Arial"/>
                  <a:sym typeface="Arial"/>
                </a:rPr>
                <a:t>mitigation</a:t>
              </a:r>
              <a:endParaRPr kumimoji="0" lang="pl-PL" sz="1400" b="0" i="0" u="none" strike="noStrike" kern="0" cap="none" spc="0" normalizeH="0" baseline="0" noProof="0">
                <a:ln>
                  <a:noFill/>
                </a:ln>
                <a:solidFill>
                  <a:srgbClr val="002B5B"/>
                </a:solidFill>
                <a:effectLst/>
                <a:uLnTx/>
                <a:uFillTx/>
                <a:latin typeface="Aptos" panose="020B0004020202020204" pitchFamily="34" charset="0"/>
                <a:cs typeface="Arial"/>
                <a:sym typeface="Arial"/>
              </a:endParaRPr>
            </a:p>
            <a:p>
              <a:pPr marL="285750" marR="0" lvl="0" indent="-285750" algn="l" defTabSz="914400" rtl="0" eaLnBrk="1" fontAlgn="auto" latinLnBrk="0" hangingPunct="1">
                <a:lnSpc>
                  <a:spcPct val="100000"/>
                </a:lnSpc>
                <a:spcBef>
                  <a:spcPts val="1200"/>
                </a:spcBef>
                <a:spcAft>
                  <a:spcPts val="0"/>
                </a:spcAft>
                <a:buClr>
                  <a:srgbClr val="000000"/>
                </a:buClr>
                <a:buSzPct val="110000"/>
                <a:buFont typeface="EC Square Sans Pro" panose="020B0506040000020004" pitchFamily="34" charset="0"/>
                <a:buChar char="‣"/>
                <a:tabLst/>
                <a:defRPr/>
              </a:pPr>
              <a:r>
                <a:rPr kumimoji="0" lang="en-US" sz="1400" b="0" i="0" u="none" strike="noStrike" kern="0" cap="none" spc="0" normalizeH="0" baseline="0" noProof="0">
                  <a:ln>
                    <a:noFill/>
                  </a:ln>
                  <a:solidFill>
                    <a:srgbClr val="002B5B"/>
                  </a:solidFill>
                  <a:effectLst/>
                  <a:uLnTx/>
                  <a:uFillTx/>
                  <a:latin typeface="Aptos" panose="020B0004020202020204" pitchFamily="34" charset="0"/>
                  <a:cs typeface="Arial"/>
                  <a:sym typeface="Arial"/>
                </a:rPr>
                <a:t>environmental protection</a:t>
              </a:r>
              <a:endParaRPr kumimoji="0" lang="pl-PL" sz="1400" b="0" i="0" u="none" strike="noStrike" kern="0" cap="none" spc="0" normalizeH="0" baseline="0" noProof="0">
                <a:ln>
                  <a:noFill/>
                </a:ln>
                <a:solidFill>
                  <a:srgbClr val="002B5B"/>
                </a:solidFill>
                <a:effectLst/>
                <a:uLnTx/>
                <a:uFillTx/>
                <a:latin typeface="Aptos" panose="020B0004020202020204" pitchFamily="34" charset="0"/>
                <a:cs typeface="Arial"/>
                <a:sym typeface="Arial"/>
              </a:endParaRPr>
            </a:p>
            <a:p>
              <a:pPr marL="285750" marR="0" lvl="0" indent="-285750" algn="l" defTabSz="914400" rtl="0" eaLnBrk="1" fontAlgn="auto" latinLnBrk="0" hangingPunct="1">
                <a:lnSpc>
                  <a:spcPct val="100000"/>
                </a:lnSpc>
                <a:spcBef>
                  <a:spcPts val="1200"/>
                </a:spcBef>
                <a:spcAft>
                  <a:spcPts val="0"/>
                </a:spcAft>
                <a:buClr>
                  <a:srgbClr val="000000"/>
                </a:buClr>
                <a:buSzPct val="110000"/>
                <a:buFont typeface="EC Square Sans Pro" panose="020B0506040000020004" pitchFamily="34" charset="0"/>
                <a:buChar char="‣"/>
                <a:tabLst/>
                <a:defRPr/>
              </a:pPr>
              <a:r>
                <a:rPr kumimoji="0" lang="en-US" sz="1400" b="0" i="0" u="none" strike="noStrike" kern="0" cap="none" spc="0" normalizeH="0" baseline="0" noProof="0">
                  <a:ln>
                    <a:noFill/>
                  </a:ln>
                  <a:solidFill>
                    <a:srgbClr val="002B5B"/>
                  </a:solidFill>
                  <a:effectLst/>
                  <a:uLnTx/>
                  <a:uFillTx/>
                  <a:latin typeface="Aptos" panose="020B0004020202020204" pitchFamily="34" charset="0"/>
                  <a:cs typeface="Arial"/>
                  <a:sym typeface="Arial"/>
                </a:rPr>
                <a:t>biodiversity conservation  </a:t>
              </a:r>
              <a:endParaRPr kumimoji="0" lang="pl-PL" sz="1400" b="0" i="0" u="none" strike="noStrike" kern="0" cap="none" spc="0" normalizeH="0" baseline="0" noProof="0">
                <a:ln>
                  <a:noFill/>
                </a:ln>
                <a:solidFill>
                  <a:srgbClr val="002B5B"/>
                </a:solidFill>
                <a:effectLst/>
                <a:uLnTx/>
                <a:uFillTx/>
                <a:latin typeface="Aptos" panose="020B0004020202020204" pitchFamily="34" charset="0"/>
                <a:cs typeface="Arial"/>
                <a:sym typeface="Arial"/>
              </a:endParaRPr>
            </a:p>
            <a:p>
              <a:pPr marL="285750" marR="0" lvl="0" indent="-285750" algn="l" defTabSz="914400" rtl="0" eaLnBrk="1" fontAlgn="auto" latinLnBrk="0" hangingPunct="1">
                <a:lnSpc>
                  <a:spcPct val="100000"/>
                </a:lnSpc>
                <a:spcBef>
                  <a:spcPts val="1200"/>
                </a:spcBef>
                <a:spcAft>
                  <a:spcPts val="0"/>
                </a:spcAft>
                <a:buClr>
                  <a:srgbClr val="000000"/>
                </a:buClr>
                <a:buSzPct val="110000"/>
                <a:buFont typeface="EC Square Sans Pro" panose="020B0506040000020004" pitchFamily="34" charset="0"/>
                <a:buChar char="‣"/>
                <a:tabLst/>
                <a:defRPr/>
              </a:pPr>
              <a:r>
                <a:rPr kumimoji="0" lang="en-US" sz="1400" b="1" i="0" u="none" strike="noStrike" kern="0" cap="none" spc="0" normalizeH="0" baseline="0" noProof="0">
                  <a:ln>
                    <a:noFill/>
                  </a:ln>
                  <a:solidFill>
                    <a:srgbClr val="002B5B"/>
                  </a:solidFill>
                  <a:effectLst/>
                  <a:uLnTx/>
                  <a:uFillTx/>
                  <a:latin typeface="Aptos" panose="020B0004020202020204" pitchFamily="34" charset="0"/>
                  <a:cs typeface="Arial"/>
                  <a:sym typeface="Arial"/>
                </a:rPr>
                <a:t>green transition</a:t>
              </a:r>
              <a:endParaRPr kumimoji="0" lang="en-IE" sz="800" b="1" i="0" u="none" strike="noStrike" kern="0" cap="none" spc="0" normalizeH="0" baseline="0" noProof="0">
                <a:ln>
                  <a:noFill/>
                </a:ln>
                <a:solidFill>
                  <a:srgbClr val="000000"/>
                </a:solidFill>
                <a:effectLst/>
                <a:uLnTx/>
                <a:uFillTx/>
                <a:latin typeface="Aptos" panose="020B0004020202020204" pitchFamily="34" charset="0"/>
                <a:cs typeface="Arial"/>
                <a:sym typeface="Arial"/>
              </a:endParaRPr>
            </a:p>
          </p:txBody>
        </p:sp>
      </p:grpSp>
      <p:grpSp>
        <p:nvGrpSpPr>
          <p:cNvPr id="12" name="Group 11">
            <a:extLst>
              <a:ext uri="{FF2B5EF4-FFF2-40B4-BE49-F238E27FC236}">
                <a16:creationId xmlns:a16="http://schemas.microsoft.com/office/drawing/2014/main" id="{FFB0A17A-2DF7-8778-0856-379B315E38ED}"/>
              </a:ext>
            </a:extLst>
          </p:cNvPr>
          <p:cNvGrpSpPr/>
          <p:nvPr/>
        </p:nvGrpSpPr>
        <p:grpSpPr>
          <a:xfrm>
            <a:off x="6011809" y="998329"/>
            <a:ext cx="2573079" cy="4644013"/>
            <a:chOff x="5773552" y="1560392"/>
            <a:chExt cx="2573079" cy="4644013"/>
          </a:xfrm>
        </p:grpSpPr>
        <p:grpSp>
          <p:nvGrpSpPr>
            <p:cNvPr id="1035" name="Group 1034">
              <a:extLst>
                <a:ext uri="{FF2B5EF4-FFF2-40B4-BE49-F238E27FC236}">
                  <a16:creationId xmlns:a16="http://schemas.microsoft.com/office/drawing/2014/main" id="{F740A0FB-C563-FF90-10CF-292B5C3F6736}"/>
                </a:ext>
              </a:extLst>
            </p:cNvPr>
            <p:cNvGrpSpPr/>
            <p:nvPr/>
          </p:nvGrpSpPr>
          <p:grpSpPr>
            <a:xfrm>
              <a:off x="5773552" y="1560392"/>
              <a:ext cx="2562527" cy="4644013"/>
              <a:chOff x="6133042" y="1560392"/>
              <a:chExt cx="2562527" cy="4644013"/>
            </a:xfrm>
          </p:grpSpPr>
          <p:sp>
            <p:nvSpPr>
              <p:cNvPr id="1029" name="Rectangle 1028">
                <a:extLst>
                  <a:ext uri="{FF2B5EF4-FFF2-40B4-BE49-F238E27FC236}">
                    <a16:creationId xmlns:a16="http://schemas.microsoft.com/office/drawing/2014/main" id="{60E1BD1B-41CD-2050-88DD-3DCC7AA14A77}"/>
                  </a:ext>
                </a:extLst>
              </p:cNvPr>
              <p:cNvSpPr/>
              <p:nvPr/>
            </p:nvSpPr>
            <p:spPr>
              <a:xfrm>
                <a:off x="6133042" y="2304000"/>
                <a:ext cx="2562527" cy="3900405"/>
              </a:xfrm>
              <a:prstGeom prst="rect">
                <a:avLst/>
              </a:prstGeom>
              <a:noFill/>
              <a:ln w="38100">
                <a:solidFill>
                  <a:srgbClr val="FFC817"/>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ptos" panose="020B0004020202020204" pitchFamily="34" charset="0"/>
                  <a:ea typeface="+mn-ea"/>
                  <a:cs typeface="+mn-cs"/>
                  <a:sym typeface="Arial"/>
                </a:endParaRPr>
              </a:p>
            </p:txBody>
          </p:sp>
          <p:grpSp>
            <p:nvGrpSpPr>
              <p:cNvPr id="50" name="Group 49">
                <a:extLst>
                  <a:ext uri="{FF2B5EF4-FFF2-40B4-BE49-F238E27FC236}">
                    <a16:creationId xmlns:a16="http://schemas.microsoft.com/office/drawing/2014/main" id="{894BD679-74FB-E4B1-685D-6CB79B19C5DD}"/>
                  </a:ext>
                </a:extLst>
              </p:cNvPr>
              <p:cNvGrpSpPr/>
              <p:nvPr/>
            </p:nvGrpSpPr>
            <p:grpSpPr>
              <a:xfrm>
                <a:off x="6638661" y="1560392"/>
                <a:ext cx="1551288" cy="1473466"/>
                <a:chOff x="2900816" y="3885957"/>
                <a:chExt cx="1551288" cy="1473466"/>
              </a:xfrm>
            </p:grpSpPr>
            <p:grpSp>
              <p:nvGrpSpPr>
                <p:cNvPr id="25" name="Group 24">
                  <a:extLst>
                    <a:ext uri="{FF2B5EF4-FFF2-40B4-BE49-F238E27FC236}">
                      <a16:creationId xmlns:a16="http://schemas.microsoft.com/office/drawing/2014/main" id="{E3B99423-55D0-076D-35D5-F2978AE1D2C8}"/>
                    </a:ext>
                  </a:extLst>
                </p:cNvPr>
                <p:cNvGrpSpPr/>
                <p:nvPr/>
              </p:nvGrpSpPr>
              <p:grpSpPr>
                <a:xfrm>
                  <a:off x="2900816" y="3885957"/>
                  <a:ext cx="1551288" cy="1473466"/>
                  <a:chOff x="2987439" y="2107934"/>
                  <a:chExt cx="1337262" cy="1337262"/>
                </a:xfrm>
              </p:grpSpPr>
              <p:sp>
                <p:nvSpPr>
                  <p:cNvPr id="26" name="Oval 30">
                    <a:extLst>
                      <a:ext uri="{FF2B5EF4-FFF2-40B4-BE49-F238E27FC236}">
                        <a16:creationId xmlns:a16="http://schemas.microsoft.com/office/drawing/2014/main" id="{A60A9752-6062-3701-161A-35739D5A121B}"/>
                      </a:ext>
                    </a:extLst>
                  </p:cNvPr>
                  <p:cNvSpPr/>
                  <p:nvPr/>
                </p:nvSpPr>
                <p:spPr>
                  <a:xfrm>
                    <a:off x="2987439" y="2107934"/>
                    <a:ext cx="1337262" cy="1337262"/>
                  </a:xfrm>
                  <a:prstGeom prst="ellipse">
                    <a:avLst/>
                  </a:prstGeom>
                  <a:solidFill>
                    <a:schemeClr val="accent1">
                      <a:lumMod val="20000"/>
                      <a:lumOff val="80000"/>
                    </a:schemeClr>
                  </a:solidFill>
                  <a:ln w="28575" cap="flat" cmpd="sng" algn="ctr">
                    <a:solidFill>
                      <a:srgbClr val="FFC817"/>
                    </a:solidFill>
                    <a:prstDash val="soli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pl-PL" sz="2052" b="0" i="0" u="none" strike="noStrike" kern="0" cap="none" spc="0" normalizeH="0" baseline="0" noProof="0">
                      <a:ln>
                        <a:noFill/>
                      </a:ln>
                      <a:solidFill>
                        <a:prstClr val="black">
                          <a:lumMod val="65000"/>
                          <a:lumOff val="35000"/>
                        </a:prstClr>
                      </a:solidFill>
                      <a:effectLst/>
                      <a:uLnTx/>
                      <a:uFillTx/>
                      <a:latin typeface="Aptos" panose="020B0004020202020204" pitchFamily="34" charset="0"/>
                      <a:ea typeface="+mn-ea"/>
                      <a:cs typeface="Arial" panose="020B0604020202020204" pitchFamily="34" charset="0"/>
                      <a:sym typeface="Arial"/>
                    </a:endParaRPr>
                  </a:p>
                </p:txBody>
              </p:sp>
              <p:sp>
                <p:nvSpPr>
                  <p:cNvPr id="28" name="Oval 30">
                    <a:extLst>
                      <a:ext uri="{FF2B5EF4-FFF2-40B4-BE49-F238E27FC236}">
                        <a16:creationId xmlns:a16="http://schemas.microsoft.com/office/drawing/2014/main" id="{75A6AEF1-2D87-EF2E-BA41-59E61DA7731D}"/>
                      </a:ext>
                    </a:extLst>
                  </p:cNvPr>
                  <p:cNvSpPr/>
                  <p:nvPr/>
                </p:nvSpPr>
                <p:spPr>
                  <a:xfrm>
                    <a:off x="3971388" y="3091883"/>
                    <a:ext cx="353313" cy="353313"/>
                  </a:xfrm>
                  <a:prstGeom prst="ellipse">
                    <a:avLst/>
                  </a:prstGeom>
                  <a:solidFill>
                    <a:srgbClr val="FFC817"/>
                  </a:solidFill>
                  <a:ln w="12700" cap="flat" cmpd="sng" algn="ctr">
                    <a:solidFill>
                      <a:srgbClr val="FFC817"/>
                    </a:solidFill>
                    <a:prstDash val="soli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pl-PL" sz="1400" b="1" i="0" u="none" strike="noStrike" kern="0" cap="none" spc="0" normalizeH="0" baseline="0" noProof="0">
                        <a:ln>
                          <a:noFill/>
                        </a:ln>
                        <a:solidFill>
                          <a:srgbClr val="000000"/>
                        </a:solidFill>
                        <a:effectLst/>
                        <a:uLnTx/>
                        <a:uFillTx/>
                        <a:latin typeface="Aptos" panose="020B0004020202020204" pitchFamily="34" charset="0"/>
                        <a:ea typeface="+mn-ea"/>
                        <a:cs typeface="Arial" panose="020B0604020202020204" pitchFamily="34" charset="0"/>
                        <a:sym typeface="Arial"/>
                      </a:rPr>
                      <a:t>2</a:t>
                    </a:r>
                  </a:p>
                </p:txBody>
              </p:sp>
            </p:grpSp>
            <p:pic>
              <p:nvPicPr>
                <p:cNvPr id="1028" name="Picture 4" descr="EIB Group Digital Office - EU Whoiswho - Publications Office of the EU">
                  <a:extLst>
                    <a:ext uri="{FF2B5EF4-FFF2-40B4-BE49-F238E27FC236}">
                      <a16:creationId xmlns:a16="http://schemas.microsoft.com/office/drawing/2014/main" id="{FF4E4220-00C3-D563-8CC8-FD873C18050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4161" y="4291447"/>
                  <a:ext cx="1224598" cy="662487"/>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7" name="TextBox 56">
              <a:extLst>
                <a:ext uri="{FF2B5EF4-FFF2-40B4-BE49-F238E27FC236}">
                  <a16:creationId xmlns:a16="http://schemas.microsoft.com/office/drawing/2014/main" id="{19986121-19B4-3CF4-2B5D-DBD47E015F0A}"/>
                </a:ext>
              </a:extLst>
            </p:cNvPr>
            <p:cNvSpPr txBox="1"/>
            <p:nvPr/>
          </p:nvSpPr>
          <p:spPr>
            <a:xfrm>
              <a:off x="6229562" y="3211663"/>
              <a:ext cx="1549133" cy="1077218"/>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3200" b="0" i="0" u="none" strike="noStrike" kern="0" cap="none" spc="0" normalizeH="0" baseline="0" noProof="0">
                  <a:ln>
                    <a:noFill/>
                  </a:ln>
                  <a:solidFill>
                    <a:srgbClr val="333333"/>
                  </a:solidFill>
                  <a:effectLst/>
                  <a:uLnTx/>
                  <a:uFillTx/>
                  <a:latin typeface="Aptos" panose="020B0004020202020204" pitchFamily="34" charset="0"/>
                  <a:cs typeface="Segoe UI"/>
                  <a:sym typeface="Arial"/>
                </a:rPr>
                <a:t>  </a:t>
              </a:r>
              <a:r>
                <a:rPr kumimoji="0" lang="pl-PL" sz="3200" b="1" i="0" u="none" strike="noStrike" kern="0" cap="none" spc="0" normalizeH="0" baseline="0" noProof="0">
                  <a:ln>
                    <a:noFill/>
                  </a:ln>
                  <a:solidFill>
                    <a:srgbClr val="002B5B"/>
                  </a:solidFill>
                  <a:effectLst/>
                  <a:uLnTx/>
                  <a:uFillTx/>
                  <a:latin typeface="Aptos" panose="020B0004020202020204" pitchFamily="34" charset="0"/>
                  <a:cs typeface="Arial"/>
                  <a:sym typeface="Arial"/>
                </a:rPr>
                <a:t>≥25</a:t>
              </a:r>
              <a:r>
                <a:rPr kumimoji="0" lang="fr-BE" sz="3200" b="1" i="0" u="none" strike="noStrike" kern="0" cap="none" spc="0" normalizeH="0" baseline="0" noProof="0">
                  <a:ln>
                    <a:noFill/>
                  </a:ln>
                  <a:solidFill>
                    <a:srgbClr val="002B5B"/>
                  </a:solidFill>
                  <a:effectLst/>
                  <a:uLnTx/>
                  <a:uFillTx/>
                  <a:latin typeface="Aptos" panose="020B0004020202020204" pitchFamily="34" charset="0"/>
                  <a:cs typeface="Arial"/>
                  <a:sym typeface="Arial"/>
                </a:rPr>
                <a:t>% </a:t>
              </a:r>
              <a:endParaRPr kumimoji="0" lang="pl-PL" sz="3200" b="1" i="0" u="none" strike="noStrike" kern="0" cap="none" spc="0" normalizeH="0" baseline="0" noProof="0">
                <a:ln>
                  <a:noFill/>
                </a:ln>
                <a:solidFill>
                  <a:srgbClr val="002B5B"/>
                </a:solidFill>
                <a:effectLst/>
                <a:uLnTx/>
                <a:uFillTx/>
                <a:latin typeface="Aptos" panose="020B000402020202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2B5B"/>
                  </a:solidFill>
                  <a:effectLst/>
                  <a:uLnTx/>
                  <a:uFillTx/>
                  <a:latin typeface="Aptos" panose="020B0004020202020204" pitchFamily="34" charset="0"/>
                  <a:cs typeface="Arial"/>
                  <a:sym typeface="Arial"/>
                </a:rPr>
                <a:t>of the </a:t>
              </a:r>
              <a:r>
                <a:rPr kumimoji="0" lang="pl-PL" sz="1600" b="1" i="0" u="none" strike="noStrike" kern="0" cap="none" spc="0" normalizeH="0" baseline="0" noProof="0" err="1">
                  <a:ln>
                    <a:noFill/>
                  </a:ln>
                  <a:solidFill>
                    <a:srgbClr val="002B5B"/>
                  </a:solidFill>
                  <a:effectLst/>
                  <a:uLnTx/>
                  <a:uFillTx/>
                  <a:latin typeface="Aptos" panose="020B0004020202020204" pitchFamily="34" charset="0"/>
                  <a:cs typeface="Arial"/>
                  <a:sym typeface="Arial"/>
                </a:rPr>
                <a:t>Ukraine</a:t>
              </a:r>
              <a:r>
                <a:rPr kumimoji="0" lang="pl-PL" sz="1600" b="1" i="0" u="none" strike="noStrike" kern="0" cap="none" spc="0" normalizeH="0" baseline="0" noProof="0">
                  <a:ln>
                    <a:noFill/>
                  </a:ln>
                  <a:solidFill>
                    <a:srgbClr val="002B5B"/>
                  </a:solidFill>
                  <a:effectLst/>
                  <a:uLnTx/>
                  <a:uFillTx/>
                  <a:latin typeface="Aptos" panose="020B0004020202020204" pitchFamily="34" charset="0"/>
                  <a:cs typeface="Arial"/>
                  <a:sym typeface="Arial"/>
                </a:rPr>
                <a:t> </a:t>
              </a:r>
              <a:r>
                <a:rPr kumimoji="0" lang="pl-PL" sz="1600" b="1" i="0" u="none" strike="noStrike" kern="0" cap="none" spc="0" normalizeH="0" baseline="0" noProof="0" err="1">
                  <a:ln>
                    <a:noFill/>
                  </a:ln>
                  <a:solidFill>
                    <a:srgbClr val="002B5B"/>
                  </a:solidFill>
                  <a:effectLst/>
                  <a:uLnTx/>
                  <a:uFillTx/>
                  <a:latin typeface="Aptos" panose="020B0004020202020204" pitchFamily="34" charset="0"/>
                  <a:cs typeface="Arial"/>
                  <a:sym typeface="Arial"/>
                </a:rPr>
                <a:t>guarantee</a:t>
              </a:r>
              <a:endParaRPr kumimoji="0" lang="en-IE" sz="1600" b="1" i="0" u="none" strike="noStrike" kern="0" cap="none" spc="0" normalizeH="0" baseline="0" noProof="0">
                <a:ln>
                  <a:noFill/>
                </a:ln>
                <a:solidFill>
                  <a:srgbClr val="002B5B"/>
                </a:solidFill>
                <a:effectLst/>
                <a:uLnTx/>
                <a:uFillTx/>
                <a:latin typeface="Aptos" panose="020B0004020202020204" pitchFamily="34" charset="0"/>
                <a:cs typeface="Arial"/>
                <a:sym typeface="Arial"/>
              </a:endParaRPr>
            </a:p>
          </p:txBody>
        </p:sp>
        <p:sp>
          <p:nvSpPr>
            <p:cNvPr id="2" name="TextBox 1">
              <a:extLst>
                <a:ext uri="{FF2B5EF4-FFF2-40B4-BE49-F238E27FC236}">
                  <a16:creationId xmlns:a16="http://schemas.microsoft.com/office/drawing/2014/main" id="{6BEE547B-6D65-2CDD-4F02-489AD0E8DD39}"/>
                </a:ext>
              </a:extLst>
            </p:cNvPr>
            <p:cNvSpPr txBox="1"/>
            <p:nvPr/>
          </p:nvSpPr>
          <p:spPr>
            <a:xfrm>
              <a:off x="5784104" y="4635888"/>
              <a:ext cx="2562527" cy="132343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1200"/>
                </a:spcBef>
                <a:spcAft>
                  <a:spcPts val="0"/>
                </a:spcAft>
                <a:buClr>
                  <a:srgbClr val="000000"/>
                </a:buClr>
                <a:buSzPct val="110000"/>
                <a:buFont typeface="EC Square Sans Pro" panose="020B0506040000020004" pitchFamily="34" charset="0"/>
                <a:buChar char="‣"/>
                <a:tabLst/>
                <a:defRPr/>
              </a:pPr>
              <a:r>
                <a:rPr kumimoji="0" lang="en-US" sz="1400" b="0" i="0" u="none" strike="noStrike" kern="0" cap="none" spc="0" normalizeH="0" baseline="0" noProof="0">
                  <a:ln>
                    <a:noFill/>
                  </a:ln>
                  <a:solidFill>
                    <a:srgbClr val="002B5B"/>
                  </a:solidFill>
                  <a:effectLst/>
                  <a:uLnTx/>
                  <a:uFillTx/>
                  <a:latin typeface="Aptos" panose="020B0004020202020204" pitchFamily="34" charset="0"/>
                  <a:cs typeface="Arial"/>
                  <a:sym typeface="Arial"/>
                </a:rPr>
                <a:t>The </a:t>
              </a:r>
              <a:r>
                <a:rPr kumimoji="0" lang="en-US" sz="1400" b="1" i="0" u="none" strike="noStrike" kern="0" cap="none" spc="0" normalizeH="0" baseline="0" noProof="0">
                  <a:ln>
                    <a:noFill/>
                  </a:ln>
                  <a:solidFill>
                    <a:srgbClr val="002B5B"/>
                  </a:solidFill>
                  <a:effectLst/>
                  <a:uLnTx/>
                  <a:uFillTx/>
                  <a:latin typeface="Aptos" panose="020B0004020202020204" pitchFamily="34" charset="0"/>
                  <a:cs typeface="Arial"/>
                  <a:sym typeface="Arial"/>
                </a:rPr>
                <a:t>EIB Group</a:t>
              </a:r>
              <a:r>
                <a:rPr kumimoji="0" lang="pl-PL" sz="1400" b="0" i="0" u="none" strike="noStrike" kern="0" cap="none" spc="0" normalizeH="0" baseline="0" noProof="0">
                  <a:ln>
                    <a:noFill/>
                  </a:ln>
                  <a:solidFill>
                    <a:srgbClr val="002B5B"/>
                  </a:solidFill>
                  <a:effectLst/>
                  <a:uLnTx/>
                  <a:uFillTx/>
                  <a:latin typeface="Aptos" panose="020B0004020202020204" pitchFamily="34" charset="0"/>
                  <a:cs typeface="Arial"/>
                  <a:sym typeface="Arial"/>
                </a:rPr>
                <a:t> to </a:t>
              </a:r>
              <a:r>
                <a:rPr kumimoji="0" lang="pl-PL" sz="1400" b="0" i="0" u="none" strike="noStrike" kern="0" cap="none" spc="0" normalizeH="0" baseline="0" noProof="0" err="1">
                  <a:ln>
                    <a:noFill/>
                  </a:ln>
                  <a:solidFill>
                    <a:srgbClr val="002B5B"/>
                  </a:solidFill>
                  <a:effectLst/>
                  <a:uLnTx/>
                  <a:uFillTx/>
                  <a:latin typeface="Aptos" panose="020B0004020202020204" pitchFamily="34" charset="0"/>
                  <a:cs typeface="Arial"/>
                  <a:sym typeface="Arial"/>
                </a:rPr>
                <a:t>invest</a:t>
              </a:r>
              <a:r>
                <a:rPr kumimoji="0" lang="pl-PL" sz="1400" b="0" i="0" u="none" strike="noStrike" kern="0" cap="none" spc="0" normalizeH="0" baseline="0" noProof="0">
                  <a:ln>
                    <a:noFill/>
                  </a:ln>
                  <a:solidFill>
                    <a:srgbClr val="002B5B"/>
                  </a:solidFill>
                  <a:effectLst/>
                  <a:uLnTx/>
                  <a:uFillTx/>
                  <a:latin typeface="Aptos" panose="020B0004020202020204" pitchFamily="34" charset="0"/>
                  <a:cs typeface="Arial"/>
                  <a:sym typeface="Arial"/>
                </a:rPr>
                <a:t> by 2025</a:t>
              </a:r>
            </a:p>
            <a:p>
              <a:pPr marL="285750" marR="0" lvl="0" indent="-285750" algn="l" defTabSz="914400" rtl="0" eaLnBrk="1" fontAlgn="auto" latinLnBrk="0" hangingPunct="1">
                <a:lnSpc>
                  <a:spcPct val="100000"/>
                </a:lnSpc>
                <a:spcBef>
                  <a:spcPts val="1200"/>
                </a:spcBef>
                <a:spcAft>
                  <a:spcPts val="0"/>
                </a:spcAft>
                <a:buClr>
                  <a:srgbClr val="000000"/>
                </a:buClr>
                <a:buSzPct val="110000"/>
                <a:buFont typeface="EC Square Sans Pro" panose="020B0506040000020004" pitchFamily="34" charset="0"/>
                <a:buChar char="‣"/>
                <a:tabLst/>
                <a:defRPr/>
              </a:pPr>
              <a:r>
                <a:rPr kumimoji="0" lang="pl-PL" sz="1400" b="0" i="0" u="none" strike="noStrike" kern="0" cap="none" spc="0" normalizeH="0" baseline="0" noProof="0">
                  <a:ln>
                    <a:noFill/>
                  </a:ln>
                  <a:solidFill>
                    <a:srgbClr val="002B5B"/>
                  </a:solidFill>
                  <a:effectLst/>
                  <a:uLnTx/>
                  <a:uFillTx/>
                  <a:latin typeface="Aptos" panose="020B0004020202020204" pitchFamily="34" charset="0"/>
                  <a:cs typeface="Arial"/>
                  <a:sym typeface="Arial"/>
                </a:rPr>
                <a:t>UA </a:t>
              </a:r>
              <a:r>
                <a:rPr kumimoji="0" lang="en-US" sz="1400" b="1" i="0" u="none" strike="noStrike" kern="0" cap="none" spc="0" normalizeH="0" baseline="0" noProof="0">
                  <a:ln>
                    <a:noFill/>
                  </a:ln>
                  <a:solidFill>
                    <a:srgbClr val="002B5B"/>
                  </a:solidFill>
                  <a:effectLst/>
                  <a:uLnTx/>
                  <a:uFillTx/>
                  <a:latin typeface="Aptos" panose="020B0004020202020204" pitchFamily="34" charset="0"/>
                  <a:cs typeface="Arial"/>
                  <a:sym typeface="Arial"/>
                </a:rPr>
                <a:t>sovereign entities </a:t>
              </a:r>
              <a:r>
                <a:rPr kumimoji="0" lang="en-US" sz="1400" b="0" i="0" u="none" strike="noStrike" kern="0" cap="none" spc="0" normalizeH="0" baseline="0" noProof="0">
                  <a:ln>
                    <a:noFill/>
                  </a:ln>
                  <a:solidFill>
                    <a:srgbClr val="002B5B"/>
                  </a:solidFill>
                  <a:effectLst/>
                  <a:uLnTx/>
                  <a:uFillTx/>
                  <a:latin typeface="Aptos" panose="020B0004020202020204" pitchFamily="34" charset="0"/>
                  <a:cs typeface="Arial"/>
                  <a:sym typeface="Arial"/>
                </a:rPr>
                <a:t>and </a:t>
              </a:r>
              <a:r>
                <a:rPr kumimoji="0" lang="en-US" sz="1400" b="1" i="0" u="none" strike="noStrike" kern="0" cap="none" spc="0" normalizeH="0" baseline="0" noProof="0">
                  <a:ln>
                    <a:noFill/>
                  </a:ln>
                  <a:solidFill>
                    <a:srgbClr val="002B5B"/>
                  </a:solidFill>
                  <a:effectLst/>
                  <a:uLnTx/>
                  <a:uFillTx/>
                  <a:latin typeface="Aptos" panose="020B0004020202020204" pitchFamily="34" charset="0"/>
                  <a:cs typeface="Arial"/>
                  <a:sym typeface="Arial"/>
                </a:rPr>
                <a:t>non-commercial sub-sovereign entities </a:t>
              </a:r>
              <a:endParaRPr kumimoji="0" lang="en-IE" sz="1400" b="1" i="0" u="none" strike="noStrike" kern="0" cap="none" spc="0" normalizeH="0" baseline="0" noProof="0">
                <a:ln>
                  <a:noFill/>
                </a:ln>
                <a:solidFill>
                  <a:srgbClr val="002B5B"/>
                </a:solidFill>
                <a:effectLst/>
                <a:uLnTx/>
                <a:uFillTx/>
                <a:latin typeface="Aptos" panose="020B0004020202020204" pitchFamily="34" charset="0"/>
                <a:cs typeface="Arial"/>
                <a:sym typeface="Arial"/>
              </a:endParaRPr>
            </a:p>
          </p:txBody>
        </p:sp>
      </p:grpSp>
      <p:grpSp>
        <p:nvGrpSpPr>
          <p:cNvPr id="11" name="Group 10">
            <a:extLst>
              <a:ext uri="{FF2B5EF4-FFF2-40B4-BE49-F238E27FC236}">
                <a16:creationId xmlns:a16="http://schemas.microsoft.com/office/drawing/2014/main" id="{B18994BD-0667-C952-B602-ED1048D362C0}"/>
              </a:ext>
            </a:extLst>
          </p:cNvPr>
          <p:cNvGrpSpPr/>
          <p:nvPr/>
        </p:nvGrpSpPr>
        <p:grpSpPr>
          <a:xfrm>
            <a:off x="9155346" y="998329"/>
            <a:ext cx="2562527" cy="4644013"/>
            <a:chOff x="8911231" y="1560392"/>
            <a:chExt cx="2562527" cy="4644013"/>
          </a:xfrm>
        </p:grpSpPr>
        <p:grpSp>
          <p:nvGrpSpPr>
            <p:cNvPr id="1034" name="Group 1033">
              <a:extLst>
                <a:ext uri="{FF2B5EF4-FFF2-40B4-BE49-F238E27FC236}">
                  <a16:creationId xmlns:a16="http://schemas.microsoft.com/office/drawing/2014/main" id="{76A4B3D4-100F-424D-9F06-1310725A1936}"/>
                </a:ext>
              </a:extLst>
            </p:cNvPr>
            <p:cNvGrpSpPr/>
            <p:nvPr/>
          </p:nvGrpSpPr>
          <p:grpSpPr>
            <a:xfrm>
              <a:off x="8911231" y="1560392"/>
              <a:ext cx="2562527" cy="4644013"/>
              <a:chOff x="8911231" y="1560392"/>
              <a:chExt cx="2562527" cy="4644013"/>
            </a:xfrm>
          </p:grpSpPr>
          <p:sp>
            <p:nvSpPr>
              <p:cNvPr id="1031" name="Rectangle 1030">
                <a:extLst>
                  <a:ext uri="{FF2B5EF4-FFF2-40B4-BE49-F238E27FC236}">
                    <a16:creationId xmlns:a16="http://schemas.microsoft.com/office/drawing/2014/main" id="{5F09742D-CE7D-284D-D578-F2543A2A5369}"/>
                  </a:ext>
                </a:extLst>
              </p:cNvPr>
              <p:cNvSpPr/>
              <p:nvPr/>
            </p:nvSpPr>
            <p:spPr>
              <a:xfrm>
                <a:off x="8911231" y="2304000"/>
                <a:ext cx="2562527" cy="3900405"/>
              </a:xfrm>
              <a:prstGeom prst="rect">
                <a:avLst/>
              </a:prstGeom>
              <a:noFill/>
              <a:ln w="38100">
                <a:solidFill>
                  <a:srgbClr val="FFC817"/>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ptos" panose="020B0004020202020204" pitchFamily="34" charset="0"/>
                  <a:ea typeface="+mn-ea"/>
                  <a:cs typeface="+mn-cs"/>
                  <a:sym typeface="Arial"/>
                </a:endParaRPr>
              </a:p>
            </p:txBody>
          </p:sp>
          <p:grpSp>
            <p:nvGrpSpPr>
              <p:cNvPr id="46" name="Group 45">
                <a:extLst>
                  <a:ext uri="{FF2B5EF4-FFF2-40B4-BE49-F238E27FC236}">
                    <a16:creationId xmlns:a16="http://schemas.microsoft.com/office/drawing/2014/main" id="{24AD5EEA-3FEA-6511-346F-0B8DAA06F01D}"/>
                  </a:ext>
                </a:extLst>
              </p:cNvPr>
              <p:cNvGrpSpPr/>
              <p:nvPr/>
            </p:nvGrpSpPr>
            <p:grpSpPr>
              <a:xfrm>
                <a:off x="9416850" y="1560392"/>
                <a:ext cx="1551288" cy="1473466"/>
                <a:chOff x="7716537" y="2107934"/>
                <a:chExt cx="1337262" cy="1337262"/>
              </a:xfrm>
            </p:grpSpPr>
            <p:sp>
              <p:nvSpPr>
                <p:cNvPr id="47" name="Oval 30">
                  <a:extLst>
                    <a:ext uri="{FF2B5EF4-FFF2-40B4-BE49-F238E27FC236}">
                      <a16:creationId xmlns:a16="http://schemas.microsoft.com/office/drawing/2014/main" id="{70DC1255-A185-B179-0696-3D09C9FDAF72}"/>
                    </a:ext>
                  </a:extLst>
                </p:cNvPr>
                <p:cNvSpPr/>
                <p:nvPr/>
              </p:nvSpPr>
              <p:spPr>
                <a:xfrm>
                  <a:off x="7716537" y="2107934"/>
                  <a:ext cx="1337262" cy="1337262"/>
                </a:xfrm>
                <a:prstGeom prst="ellipse">
                  <a:avLst/>
                </a:prstGeom>
                <a:solidFill>
                  <a:schemeClr val="accent1">
                    <a:lumMod val="20000"/>
                    <a:lumOff val="80000"/>
                  </a:schemeClr>
                </a:solidFill>
                <a:ln w="28575" cap="flat" cmpd="sng" algn="ctr">
                  <a:solidFill>
                    <a:srgbClr val="FFC817"/>
                  </a:solidFill>
                  <a:prstDash val="soli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pl-PL" sz="2052" b="0" i="0" u="none" strike="noStrike" kern="0" cap="none" spc="0" normalizeH="0" baseline="0" noProof="0">
                    <a:ln>
                      <a:noFill/>
                    </a:ln>
                    <a:solidFill>
                      <a:prstClr val="black">
                        <a:lumMod val="65000"/>
                        <a:lumOff val="35000"/>
                      </a:prstClr>
                    </a:solidFill>
                    <a:effectLst/>
                    <a:uLnTx/>
                    <a:uFillTx/>
                    <a:latin typeface="Aptos" panose="020B0004020202020204" pitchFamily="34" charset="0"/>
                    <a:ea typeface="+mn-ea"/>
                    <a:cs typeface="Arial" panose="020B0604020202020204" pitchFamily="34" charset="0"/>
                    <a:sym typeface="Arial"/>
                  </a:endParaRPr>
                </a:p>
              </p:txBody>
            </p:sp>
            <p:pic>
              <p:nvPicPr>
                <p:cNvPr id="48" name="Graphic 47" descr="Business Growth">
                  <a:extLst>
                    <a:ext uri="{FF2B5EF4-FFF2-40B4-BE49-F238E27FC236}">
                      <a16:creationId xmlns:a16="http://schemas.microsoft.com/office/drawing/2014/main" id="{45CB9E4D-4FBC-F551-EE84-9CF8E260D21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99087" y="2319365"/>
                  <a:ext cx="914400" cy="914400"/>
                </a:xfrm>
                <a:prstGeom prst="rect">
                  <a:avLst/>
                </a:prstGeom>
              </p:spPr>
            </p:pic>
            <p:sp>
              <p:nvSpPr>
                <p:cNvPr id="49" name="Oval 30">
                  <a:extLst>
                    <a:ext uri="{FF2B5EF4-FFF2-40B4-BE49-F238E27FC236}">
                      <a16:creationId xmlns:a16="http://schemas.microsoft.com/office/drawing/2014/main" id="{31454F98-14F5-B7FA-0435-300F92C8B46F}"/>
                    </a:ext>
                  </a:extLst>
                </p:cNvPr>
                <p:cNvSpPr/>
                <p:nvPr/>
              </p:nvSpPr>
              <p:spPr>
                <a:xfrm>
                  <a:off x="8700486" y="3091883"/>
                  <a:ext cx="353313" cy="353313"/>
                </a:xfrm>
                <a:prstGeom prst="ellipse">
                  <a:avLst/>
                </a:prstGeom>
                <a:solidFill>
                  <a:srgbClr val="FFC817"/>
                </a:solidFill>
                <a:ln w="12700" cap="flat" cmpd="sng" algn="ctr">
                  <a:solidFill>
                    <a:srgbClr val="FFC817"/>
                  </a:solidFill>
                  <a:prstDash val="soli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pl-PL" sz="1400" b="1" i="0" u="none" strike="noStrike" kern="0" cap="none" spc="0" normalizeH="0" baseline="0" noProof="0">
                      <a:ln>
                        <a:noFill/>
                      </a:ln>
                      <a:solidFill>
                        <a:srgbClr val="000000"/>
                      </a:solidFill>
                      <a:effectLst/>
                      <a:uLnTx/>
                      <a:uFillTx/>
                      <a:latin typeface="Aptos" panose="020B0004020202020204" pitchFamily="34" charset="0"/>
                      <a:ea typeface="+mn-ea"/>
                      <a:cs typeface="Arial" panose="020B0604020202020204" pitchFamily="34" charset="0"/>
                      <a:sym typeface="Arial"/>
                    </a:rPr>
                    <a:t>3</a:t>
                  </a:r>
                </a:p>
              </p:txBody>
            </p:sp>
          </p:grpSp>
        </p:grpSp>
        <p:sp>
          <p:nvSpPr>
            <p:cNvPr id="58" name="TextBox 57">
              <a:extLst>
                <a:ext uri="{FF2B5EF4-FFF2-40B4-BE49-F238E27FC236}">
                  <a16:creationId xmlns:a16="http://schemas.microsoft.com/office/drawing/2014/main" id="{F7C26D9F-E044-B5AC-A19A-786589D5D36A}"/>
                </a:ext>
              </a:extLst>
            </p:cNvPr>
            <p:cNvSpPr txBox="1"/>
            <p:nvPr/>
          </p:nvSpPr>
          <p:spPr>
            <a:xfrm>
              <a:off x="9363720" y="3199811"/>
              <a:ext cx="1830656" cy="1077218"/>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l-PL" sz="3200" b="1" i="0" u="none" strike="noStrike" kern="0" cap="none" spc="0" normalizeH="0" baseline="0" noProof="0">
                  <a:ln>
                    <a:noFill/>
                  </a:ln>
                  <a:solidFill>
                    <a:srgbClr val="002B5B"/>
                  </a:solidFill>
                  <a:effectLst/>
                  <a:uLnTx/>
                  <a:uFillTx/>
                  <a:latin typeface="Aptos" panose="020B0004020202020204" pitchFamily="34" charset="0"/>
                  <a:cs typeface="Arial"/>
                  <a:sym typeface="Arial"/>
                </a:rPr>
                <a:t>≥15%</a:t>
              </a:r>
              <a:endParaRPr kumimoji="0" lang="en-US" sz="1400" b="0" i="0" u="none" strike="noStrike" kern="0" cap="none" spc="0" normalizeH="0" baseline="0" noProof="0">
                <a:ln>
                  <a:noFill/>
                </a:ln>
                <a:solidFill>
                  <a:srgbClr val="002B5B"/>
                </a:solidFill>
                <a:effectLst/>
                <a:uLnTx/>
                <a:uFillTx/>
                <a:latin typeface="Aptos" panose="020B0004020202020204"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2B5B"/>
                  </a:solidFill>
                  <a:effectLst/>
                  <a:uLnTx/>
                  <a:uFillTx/>
                  <a:latin typeface="Aptos" panose="020B0004020202020204" pitchFamily="34" charset="0"/>
                  <a:cs typeface="Arial"/>
                  <a:sym typeface="Arial"/>
                </a:rPr>
                <a:t>of the </a:t>
              </a:r>
              <a:r>
                <a:rPr kumimoji="0" lang="pl-PL" sz="1600" b="1" i="0" u="none" strike="noStrike" kern="0" cap="none" spc="0" normalizeH="0" baseline="0" noProof="0" err="1">
                  <a:ln>
                    <a:noFill/>
                  </a:ln>
                  <a:solidFill>
                    <a:srgbClr val="002B5B"/>
                  </a:solidFill>
                  <a:effectLst/>
                  <a:uLnTx/>
                  <a:uFillTx/>
                  <a:latin typeface="Aptos" panose="020B0004020202020204" pitchFamily="34" charset="0"/>
                  <a:cs typeface="Arial"/>
                  <a:sym typeface="Arial"/>
                </a:rPr>
                <a:t>Ukraine</a:t>
              </a:r>
              <a:r>
                <a:rPr kumimoji="0" lang="pl-PL" sz="1600" b="1" i="0" u="none" strike="noStrike" kern="0" cap="none" spc="0" normalizeH="0" baseline="0" noProof="0">
                  <a:ln>
                    <a:noFill/>
                  </a:ln>
                  <a:solidFill>
                    <a:srgbClr val="002B5B"/>
                  </a:solidFill>
                  <a:effectLst/>
                  <a:uLnTx/>
                  <a:uFillTx/>
                  <a:latin typeface="Aptos" panose="020B0004020202020204" pitchFamily="34" charset="0"/>
                  <a:cs typeface="Arial"/>
                  <a:sym typeface="Arial"/>
                </a:rPr>
                <a:t> </a:t>
              </a:r>
              <a:r>
                <a:rPr kumimoji="0" lang="pl-PL" sz="1600" b="1" i="0" u="none" strike="noStrike" kern="0" cap="none" spc="0" normalizeH="0" baseline="0" noProof="0" err="1">
                  <a:ln>
                    <a:noFill/>
                  </a:ln>
                  <a:solidFill>
                    <a:srgbClr val="002B5B"/>
                  </a:solidFill>
                  <a:effectLst/>
                  <a:uLnTx/>
                  <a:uFillTx/>
                  <a:latin typeface="Aptos" panose="020B0004020202020204" pitchFamily="34" charset="0"/>
                  <a:cs typeface="Arial"/>
                  <a:sym typeface="Arial"/>
                </a:rPr>
                <a:t>guarantee</a:t>
              </a:r>
              <a:endParaRPr kumimoji="0" lang="en-IE" sz="1600" b="0" i="0" u="none" strike="noStrike" kern="0" cap="none" spc="0" normalizeH="0" baseline="0" noProof="0">
                <a:ln>
                  <a:noFill/>
                </a:ln>
                <a:solidFill>
                  <a:srgbClr val="002B5B"/>
                </a:solidFill>
                <a:effectLst/>
                <a:uLnTx/>
                <a:uFillTx/>
                <a:latin typeface="Aptos" panose="020B0004020202020204" pitchFamily="34" charset="0"/>
                <a:cs typeface="Arial"/>
                <a:sym typeface="Arial"/>
              </a:endParaRPr>
            </a:p>
          </p:txBody>
        </p:sp>
        <p:sp>
          <p:nvSpPr>
            <p:cNvPr id="3" name="TextBox 2">
              <a:extLst>
                <a:ext uri="{FF2B5EF4-FFF2-40B4-BE49-F238E27FC236}">
                  <a16:creationId xmlns:a16="http://schemas.microsoft.com/office/drawing/2014/main" id="{0C672984-D618-0CF5-4533-F7211B5DC0C8}"/>
                </a:ext>
              </a:extLst>
            </p:cNvPr>
            <p:cNvSpPr txBox="1"/>
            <p:nvPr/>
          </p:nvSpPr>
          <p:spPr>
            <a:xfrm>
              <a:off x="8947133" y="4635888"/>
              <a:ext cx="2490722" cy="104644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1200"/>
                </a:spcBef>
                <a:spcAft>
                  <a:spcPts val="0"/>
                </a:spcAft>
                <a:buClr>
                  <a:srgbClr val="000000"/>
                </a:buClr>
                <a:buSzPct val="110000"/>
                <a:buFont typeface="EC Square Sans Pro" panose="020B0506040000020004" pitchFamily="34" charset="0"/>
                <a:buChar char="‣"/>
                <a:tabLst/>
                <a:defRPr/>
              </a:pPr>
              <a:r>
                <a:rPr kumimoji="0" lang="pl-PL" sz="1400" b="1" i="0" u="none" strike="noStrike" kern="0" cap="none" spc="0" normalizeH="0" baseline="0" noProof="0">
                  <a:ln>
                    <a:noFill/>
                  </a:ln>
                  <a:solidFill>
                    <a:srgbClr val="002B5B"/>
                  </a:solidFill>
                  <a:effectLst/>
                  <a:uLnTx/>
                  <a:uFillTx/>
                  <a:latin typeface="Aptos" panose="020B0004020202020204" pitchFamily="34" charset="0"/>
                  <a:cs typeface="Arial"/>
                  <a:sym typeface="Arial"/>
                </a:rPr>
                <a:t>Start-</a:t>
              </a:r>
              <a:r>
                <a:rPr kumimoji="0" lang="pl-PL" sz="1400" b="1" i="0" u="none" strike="noStrike" kern="0" cap="none" spc="0" normalizeH="0" baseline="0" noProof="0" err="1">
                  <a:ln>
                    <a:noFill/>
                  </a:ln>
                  <a:solidFill>
                    <a:srgbClr val="002B5B"/>
                  </a:solidFill>
                  <a:effectLst/>
                  <a:uLnTx/>
                  <a:uFillTx/>
                  <a:latin typeface="Aptos" panose="020B0004020202020204" pitchFamily="34" charset="0"/>
                  <a:cs typeface="Arial"/>
                  <a:sym typeface="Arial"/>
                </a:rPr>
                <a:t>ups</a:t>
              </a:r>
              <a:endParaRPr kumimoji="0" lang="pl-PL" sz="1400" b="1" i="0" u="none" strike="noStrike" kern="0" cap="none" spc="0" normalizeH="0" baseline="0" noProof="0">
                <a:ln>
                  <a:noFill/>
                </a:ln>
                <a:solidFill>
                  <a:srgbClr val="002B5B"/>
                </a:solidFill>
                <a:effectLst/>
                <a:uLnTx/>
                <a:uFillTx/>
                <a:latin typeface="Aptos" panose="020B0004020202020204" pitchFamily="34" charset="0"/>
                <a:cs typeface="Arial"/>
                <a:sym typeface="Arial"/>
              </a:endParaRPr>
            </a:p>
            <a:p>
              <a:pPr marL="285750" marR="0" lvl="0" indent="-285750" algn="l" defTabSz="914400" rtl="0" eaLnBrk="1" fontAlgn="auto" latinLnBrk="0" hangingPunct="1">
                <a:lnSpc>
                  <a:spcPct val="100000"/>
                </a:lnSpc>
                <a:spcBef>
                  <a:spcPts val="1200"/>
                </a:spcBef>
                <a:spcAft>
                  <a:spcPts val="0"/>
                </a:spcAft>
                <a:buClr>
                  <a:srgbClr val="000000"/>
                </a:buClr>
                <a:buSzPct val="110000"/>
                <a:buFont typeface="EC Square Sans Pro" panose="020B0506040000020004" pitchFamily="34" charset="0"/>
                <a:buChar char="‣"/>
                <a:tabLst/>
                <a:defRPr/>
              </a:pPr>
              <a:r>
                <a:rPr kumimoji="0" lang="pl-PL" sz="1400" b="1" i="0" u="none" strike="noStrike" kern="0" cap="none" spc="0" normalizeH="0" baseline="0" noProof="0" err="1">
                  <a:ln>
                    <a:noFill/>
                  </a:ln>
                  <a:solidFill>
                    <a:srgbClr val="002B5B"/>
                  </a:solidFill>
                  <a:effectLst/>
                  <a:uLnTx/>
                  <a:uFillTx/>
                  <a:latin typeface="Aptos" panose="020B0004020202020204" pitchFamily="34" charset="0"/>
                  <a:cs typeface="Arial"/>
                  <a:sym typeface="Arial"/>
                </a:rPr>
                <a:t>SMEs</a:t>
              </a:r>
              <a:r>
                <a:rPr kumimoji="0" lang="pl-PL" sz="1400" b="1" i="0" u="none" strike="noStrike" kern="0" cap="none" spc="0" normalizeH="0" baseline="0" noProof="0">
                  <a:ln>
                    <a:noFill/>
                  </a:ln>
                  <a:solidFill>
                    <a:srgbClr val="002B5B"/>
                  </a:solidFill>
                  <a:effectLst/>
                  <a:uLnTx/>
                  <a:uFillTx/>
                  <a:latin typeface="Aptos" panose="020B0004020202020204" pitchFamily="34" charset="0"/>
                  <a:cs typeface="Arial"/>
                  <a:sym typeface="Arial"/>
                </a:rPr>
                <a:t> </a:t>
              </a:r>
            </a:p>
            <a:p>
              <a:pPr marL="171450" marR="0" lvl="0" indent="-171450" algn="l" defTabSz="914400" rtl="0" eaLnBrk="1" fontAlgn="auto" latinLnBrk="0" hangingPunct="1">
                <a:lnSpc>
                  <a:spcPct val="100000"/>
                </a:lnSpc>
                <a:spcBef>
                  <a:spcPts val="1200"/>
                </a:spcBef>
                <a:spcAft>
                  <a:spcPts val="0"/>
                </a:spcAft>
                <a:buClr>
                  <a:srgbClr val="000000"/>
                </a:buClr>
                <a:buSzTx/>
                <a:buFont typeface="Wingdings" panose="05000000000000000000" pitchFamily="2" charset="2"/>
                <a:buChar char="Ø"/>
                <a:tabLst/>
                <a:defRPr/>
              </a:pPr>
              <a:endParaRPr kumimoji="0" lang="pl-PL" sz="1400" b="0" i="0" u="none" strike="noStrike" kern="0" cap="none" spc="0" normalizeH="0" baseline="0" noProof="0">
                <a:ln>
                  <a:noFill/>
                </a:ln>
                <a:solidFill>
                  <a:srgbClr val="002B5B"/>
                </a:solidFill>
                <a:effectLst/>
                <a:uLnTx/>
                <a:uFillTx/>
                <a:latin typeface="Aptos" panose="020B0004020202020204" pitchFamily="34" charset="0"/>
                <a:cs typeface="Arial"/>
                <a:sym typeface="Arial"/>
              </a:endParaRPr>
            </a:p>
          </p:txBody>
        </p:sp>
      </p:grpSp>
      <p:sp>
        <p:nvSpPr>
          <p:cNvPr id="4" name="Slide Number Placeholder 3">
            <a:extLst>
              <a:ext uri="{FF2B5EF4-FFF2-40B4-BE49-F238E27FC236}">
                <a16:creationId xmlns:a16="http://schemas.microsoft.com/office/drawing/2014/main" id="{C243601D-BF4D-0BDF-15A6-1A24F5E9B4F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46C79FD-C571-418B-AB0F-5EE936C85276}" type="slidenum">
              <a:rPr kumimoji="0" lang="en-GB" sz="1200" b="0" i="0" u="none" strike="noStrike" kern="0" cap="none" spc="0" normalizeH="0" baseline="0" noProof="0" smtClean="0">
                <a:ln>
                  <a:noFill/>
                </a:ln>
                <a:solidFill>
                  <a:prstClr val="black">
                    <a:tint val="75000"/>
                  </a:prstClr>
                </a:solidFill>
                <a:effectLst/>
                <a:uLnTx/>
                <a:uFillTx/>
                <a:latin typeface="Aptos" panose="020B000402020202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GB" sz="1200" b="0" i="0" u="none" strike="noStrike" kern="0" cap="none" spc="0" normalizeH="0" baseline="0" noProof="0">
              <a:ln>
                <a:noFill/>
              </a:ln>
              <a:solidFill>
                <a:prstClr val="black">
                  <a:tint val="75000"/>
                </a:prstClr>
              </a:solidFill>
              <a:effectLst/>
              <a:uLnTx/>
              <a:uFillTx/>
              <a:latin typeface="Aptos" panose="020B0004020202020204" pitchFamily="34" charset="0"/>
              <a:cs typeface="Arial"/>
              <a:sym typeface="Arial"/>
            </a:endParaRPr>
          </a:p>
        </p:txBody>
      </p:sp>
      <p:grpSp>
        <p:nvGrpSpPr>
          <p:cNvPr id="7" name="Group 6">
            <a:extLst>
              <a:ext uri="{FF2B5EF4-FFF2-40B4-BE49-F238E27FC236}">
                <a16:creationId xmlns:a16="http://schemas.microsoft.com/office/drawing/2014/main" id="{66995263-49E6-718B-FCFE-04AB2D45AD8F}"/>
              </a:ext>
            </a:extLst>
          </p:cNvPr>
          <p:cNvGrpSpPr/>
          <p:nvPr/>
        </p:nvGrpSpPr>
        <p:grpSpPr>
          <a:xfrm>
            <a:off x="847400" y="3991937"/>
            <a:ext cx="1746510" cy="1641714"/>
            <a:chOff x="777003" y="3208087"/>
            <a:chExt cx="1605195" cy="1145105"/>
          </a:xfrm>
        </p:grpSpPr>
        <p:sp>
          <p:nvSpPr>
            <p:cNvPr id="8" name="Rectangle 7">
              <a:extLst>
                <a:ext uri="{FF2B5EF4-FFF2-40B4-BE49-F238E27FC236}">
                  <a16:creationId xmlns:a16="http://schemas.microsoft.com/office/drawing/2014/main" id="{4C262B8E-C3CE-EB6C-D2F3-8FCADDEC0782}"/>
                </a:ext>
              </a:extLst>
            </p:cNvPr>
            <p:cNvSpPr/>
            <p:nvPr/>
          </p:nvSpPr>
          <p:spPr>
            <a:xfrm>
              <a:off x="777003" y="3208089"/>
              <a:ext cx="1381283" cy="1145103"/>
            </a:xfrm>
            <a:prstGeom prst="rect">
              <a:avLst/>
            </a:prstGeom>
            <a:solidFill>
              <a:srgbClr val="FFC817"/>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r" defTabSz="914400" rtl="0" eaLnBrk="1" fontAlgn="base" latinLnBrk="0" hangingPunct="1">
                <a:lnSpc>
                  <a:spcPct val="100000"/>
                </a:lnSpc>
                <a:spcBef>
                  <a:spcPts val="0"/>
                </a:spcBef>
                <a:spcAft>
                  <a:spcPts val="600"/>
                </a:spcAft>
                <a:buClr>
                  <a:srgbClr val="FFE600"/>
                </a:buClr>
                <a:buSzPct val="70000"/>
                <a:buFont typeface="Arial"/>
                <a:buNone/>
                <a:tabLst/>
                <a:defRPr/>
              </a:pPr>
              <a:r>
                <a:rPr kumimoji="0" lang="pl-PL" sz="2000" b="1" i="0" u="none" strike="noStrike" kern="1200" cap="none" spc="0" normalizeH="0" baseline="0" noProof="0" err="1">
                  <a:ln>
                    <a:noFill/>
                  </a:ln>
                  <a:solidFill>
                    <a:srgbClr val="002B5B"/>
                  </a:solidFill>
                  <a:effectLst/>
                  <a:uLnTx/>
                  <a:uFillTx/>
                  <a:latin typeface="Aptos" panose="020B0004020202020204" pitchFamily="34" charset="0"/>
                  <a:ea typeface="+mn-ea"/>
                  <a:cs typeface="+mn-cs"/>
                  <a:sym typeface="Arial"/>
                </a:rPr>
                <a:t>Description</a:t>
              </a:r>
              <a:endParaRPr kumimoji="0" lang="en-IE" sz="2000" b="1" i="0" u="none" strike="noStrike" kern="1200" cap="none" spc="0" normalizeH="0" baseline="0" noProof="0">
                <a:ln>
                  <a:noFill/>
                </a:ln>
                <a:solidFill>
                  <a:srgbClr val="002B5B"/>
                </a:solidFill>
                <a:effectLst/>
                <a:uLnTx/>
                <a:uFillTx/>
                <a:latin typeface="Aptos" panose="020B0004020202020204" pitchFamily="34" charset="0"/>
                <a:ea typeface="+mn-ea"/>
                <a:cs typeface="+mn-cs"/>
                <a:sym typeface="Arial"/>
              </a:endParaRPr>
            </a:p>
          </p:txBody>
        </p:sp>
        <p:sp>
          <p:nvSpPr>
            <p:cNvPr id="10" name="Isosceles Triangle 9">
              <a:extLst>
                <a:ext uri="{FF2B5EF4-FFF2-40B4-BE49-F238E27FC236}">
                  <a16:creationId xmlns:a16="http://schemas.microsoft.com/office/drawing/2014/main" id="{37CA176D-411A-A443-7DAD-A6950CE99408}"/>
                </a:ext>
              </a:extLst>
            </p:cNvPr>
            <p:cNvSpPr/>
            <p:nvPr/>
          </p:nvSpPr>
          <p:spPr>
            <a:xfrm rot="5400000">
              <a:off x="1697690" y="3668682"/>
              <a:ext cx="1145104" cy="223913"/>
            </a:xfrm>
            <a:prstGeom prst="triangle">
              <a:avLst/>
            </a:prstGeom>
            <a:solidFill>
              <a:srgbClr val="FFC8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ptos" panose="020B0004020202020204" pitchFamily="34" charset="0"/>
                <a:ea typeface="+mn-ea"/>
                <a:cs typeface="+mn-cs"/>
                <a:sym typeface="Arial"/>
              </a:endParaRPr>
            </a:p>
          </p:txBody>
        </p:sp>
      </p:grpSp>
    </p:spTree>
    <p:extLst>
      <p:ext uri="{BB962C8B-B14F-4D97-AF65-F5344CB8AC3E}">
        <p14:creationId xmlns:p14="http://schemas.microsoft.com/office/powerpoint/2010/main" val="2569379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6E143F7-9D1B-3F7D-9569-96933220F5B9}"/>
              </a:ext>
            </a:extLst>
          </p:cNvPr>
          <p:cNvSpPr>
            <a:spLocks noGrp="1"/>
          </p:cNvSpPr>
          <p:nvPr>
            <p:ph type="title"/>
          </p:nvPr>
        </p:nvSpPr>
        <p:spPr>
          <a:xfrm>
            <a:off x="970722" y="482860"/>
            <a:ext cx="10515600" cy="782357"/>
          </a:xfrm>
        </p:spPr>
        <p:txBody>
          <a:bodyPr/>
          <a:lstStyle/>
          <a:p>
            <a:r>
              <a:rPr lang="en-US" sz="2800">
                <a:latin typeface="Aptos" panose="020B0004020202020204" pitchFamily="34" charset="0"/>
              </a:rPr>
              <a:t>Ukraine Investment Framework</a:t>
            </a:r>
            <a:r>
              <a:rPr lang="pl-PL" sz="2800">
                <a:latin typeface="Aptos" panose="020B0004020202020204" pitchFamily="34" charset="0"/>
              </a:rPr>
              <a:t> – </a:t>
            </a:r>
            <a:r>
              <a:rPr lang="pl-PL" sz="2800" err="1">
                <a:latin typeface="Aptos" panose="020B0004020202020204" pitchFamily="34" charset="0"/>
              </a:rPr>
              <a:t>basic</a:t>
            </a:r>
            <a:r>
              <a:rPr lang="pl-PL" sz="2800">
                <a:latin typeface="Aptos" panose="020B0004020202020204" pitchFamily="34" charset="0"/>
              </a:rPr>
              <a:t> </a:t>
            </a:r>
            <a:r>
              <a:rPr lang="pl-PL" sz="2800" err="1">
                <a:latin typeface="Aptos" panose="020B0004020202020204" pitchFamily="34" charset="0"/>
              </a:rPr>
              <a:t>information</a:t>
            </a:r>
            <a:endParaRPr lang="en-IE" sz="2800">
              <a:latin typeface="Aptos" panose="020B0004020202020204" pitchFamily="34" charset="0"/>
            </a:endParaRPr>
          </a:p>
        </p:txBody>
      </p:sp>
      <p:sp>
        <p:nvSpPr>
          <p:cNvPr id="5" name="Rectangle 4">
            <a:extLst>
              <a:ext uri="{FF2B5EF4-FFF2-40B4-BE49-F238E27FC236}">
                <a16:creationId xmlns:a16="http://schemas.microsoft.com/office/drawing/2014/main" id="{8E0D9FC3-E605-C59D-E514-800094C5538C}"/>
              </a:ext>
            </a:extLst>
          </p:cNvPr>
          <p:cNvSpPr/>
          <p:nvPr/>
        </p:nvSpPr>
        <p:spPr>
          <a:xfrm>
            <a:off x="824938" y="1634934"/>
            <a:ext cx="1966388" cy="782358"/>
          </a:xfrm>
          <a:prstGeom prst="rect">
            <a:avLst/>
          </a:prstGeom>
          <a:solidFill>
            <a:srgbClr val="FFC817"/>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rtlCol="0" anchor="ctr" anchorCtr="0"/>
          <a:lstStyle/>
          <a:p>
            <a:pPr marL="88900" marR="0" lvl="0" indent="0" algn="ctr" defTabSz="914400" rtl="0" eaLnBrk="1" fontAlgn="base" latinLnBrk="0" hangingPunct="1">
              <a:lnSpc>
                <a:spcPct val="100000"/>
              </a:lnSpc>
              <a:spcBef>
                <a:spcPts val="0"/>
              </a:spcBef>
              <a:spcAft>
                <a:spcPts val="600"/>
              </a:spcAft>
              <a:buClr>
                <a:srgbClr val="FFE600"/>
              </a:buClr>
              <a:buSzPct val="70000"/>
              <a:buFontTx/>
              <a:buNone/>
              <a:tabLst/>
              <a:defRPr/>
            </a:pPr>
            <a:r>
              <a:rPr kumimoji="0" lang="pl-PL" sz="2000" b="1" i="0" u="none" strike="noStrike" kern="1200" cap="none" spc="0" normalizeH="0" baseline="0" noProof="0" err="1">
                <a:ln>
                  <a:noFill/>
                </a:ln>
                <a:solidFill>
                  <a:srgbClr val="002B5B"/>
                </a:solidFill>
                <a:effectLst/>
                <a:uLnTx/>
                <a:uFillTx/>
                <a:latin typeface="Aptos" panose="020B0004020202020204" pitchFamily="34" charset="0"/>
              </a:rPr>
              <a:t>Objective</a:t>
            </a:r>
            <a:endParaRPr kumimoji="0" lang="pl-PL" sz="2000" b="1" i="0" u="none" strike="noStrike" kern="1200" cap="none" spc="0" normalizeH="0" baseline="0" noProof="0">
              <a:ln>
                <a:noFill/>
              </a:ln>
              <a:solidFill>
                <a:srgbClr val="002B5B"/>
              </a:solidFill>
              <a:effectLst/>
              <a:uLnTx/>
              <a:uFillTx/>
              <a:latin typeface="Aptos" panose="020B0004020202020204" pitchFamily="34" charset="0"/>
            </a:endParaRPr>
          </a:p>
        </p:txBody>
      </p:sp>
      <p:sp>
        <p:nvSpPr>
          <p:cNvPr id="6" name="Isosceles Triangle 5">
            <a:extLst>
              <a:ext uri="{FF2B5EF4-FFF2-40B4-BE49-F238E27FC236}">
                <a16:creationId xmlns:a16="http://schemas.microsoft.com/office/drawing/2014/main" id="{C2839A36-B6E6-D1F8-804A-229CEC4A405C}"/>
              </a:ext>
            </a:extLst>
          </p:cNvPr>
          <p:cNvSpPr/>
          <p:nvPr/>
        </p:nvSpPr>
        <p:spPr>
          <a:xfrm rot="5400000">
            <a:off x="2556520" y="1931376"/>
            <a:ext cx="782358" cy="189474"/>
          </a:xfrm>
          <a:prstGeom prst="triangle">
            <a:avLst/>
          </a:prstGeom>
          <a:solidFill>
            <a:schemeClr val="accent1">
              <a:lumMod val="40000"/>
              <a:lumOff val="6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0B0004020202020204" pitchFamily="34" charset="0"/>
            </a:endParaRPr>
          </a:p>
        </p:txBody>
      </p:sp>
      <p:sp>
        <p:nvSpPr>
          <p:cNvPr id="10" name="TextBox 9">
            <a:extLst>
              <a:ext uri="{FF2B5EF4-FFF2-40B4-BE49-F238E27FC236}">
                <a16:creationId xmlns:a16="http://schemas.microsoft.com/office/drawing/2014/main" id="{46E44F62-B3D7-6A3F-4355-DA83B61D14C9}"/>
              </a:ext>
            </a:extLst>
          </p:cNvPr>
          <p:cNvSpPr txBox="1"/>
          <p:nvPr/>
        </p:nvSpPr>
        <p:spPr>
          <a:xfrm>
            <a:off x="3104072" y="1761425"/>
            <a:ext cx="8494370" cy="529376"/>
          </a:xfrm>
          <a:prstGeom prst="rect">
            <a:avLst/>
          </a:prstGeom>
          <a:noFill/>
        </p:spPr>
        <p:txBody>
          <a:bodyPr wrap="square" lIns="0" tIns="36576" rIns="0" bIns="0" rtlCol="0">
            <a:spAutoFit/>
          </a:bodyPr>
          <a:lstStyle/>
          <a:p>
            <a:pPr marL="88900" marR="0" lvl="0" indent="0" algn="l" defTabSz="914400" rtl="0" eaLnBrk="1" fontAlgn="base" latinLnBrk="0" hangingPunct="1">
              <a:lnSpc>
                <a:spcPct val="100000"/>
              </a:lnSpc>
              <a:spcBef>
                <a:spcPts val="0"/>
              </a:spcBef>
              <a:spcAft>
                <a:spcPts val="300"/>
              </a:spcAft>
              <a:buClr>
                <a:srgbClr val="FFE600"/>
              </a:buClr>
              <a:buSzPct val="70000"/>
              <a:buFontTx/>
              <a:buNone/>
              <a:tabLst/>
              <a:defRPr/>
            </a:pPr>
            <a:r>
              <a:rPr kumimoji="0" lang="pl-PL" sz="1600" b="1" i="0" u="none" strike="noStrike" kern="1200" cap="none" spc="0" normalizeH="0" baseline="0" noProof="0">
                <a:ln>
                  <a:noFill/>
                </a:ln>
                <a:solidFill>
                  <a:schemeClr val="accent2"/>
                </a:solidFill>
                <a:effectLst/>
                <a:uLnTx/>
                <a:uFillTx/>
                <a:latin typeface="Aptos" panose="020B0004020202020204" pitchFamily="34" charset="0"/>
                <a:ea typeface="+mn-ea"/>
                <a:cs typeface="+mn-cs"/>
              </a:rPr>
              <a:t>M</a:t>
            </a:r>
            <a:r>
              <a:rPr kumimoji="0" lang="en-US" sz="1600" b="1" i="0" u="none" strike="noStrike" kern="1200" cap="none" spc="0" normalizeH="0" baseline="0" noProof="0" err="1">
                <a:ln>
                  <a:noFill/>
                </a:ln>
                <a:solidFill>
                  <a:schemeClr val="accent2"/>
                </a:solidFill>
                <a:effectLst/>
                <a:uLnTx/>
                <a:uFillTx/>
                <a:latin typeface="Aptos" panose="020B0004020202020204" pitchFamily="34" charset="0"/>
                <a:ea typeface="+mn-ea"/>
                <a:cs typeface="+mn-cs"/>
              </a:rPr>
              <a:t>obilise</a:t>
            </a:r>
            <a:r>
              <a:rPr kumimoji="0" lang="en-US" sz="1600" b="1" i="0" u="none" strike="noStrike" kern="1200" cap="none" spc="0" normalizeH="0" baseline="0" noProof="0">
                <a:ln>
                  <a:noFill/>
                </a:ln>
                <a:solidFill>
                  <a:schemeClr val="accent2"/>
                </a:solidFill>
                <a:effectLst/>
                <a:uLnTx/>
                <a:uFillTx/>
                <a:latin typeface="Aptos" panose="020B0004020202020204" pitchFamily="34" charset="0"/>
                <a:ea typeface="+mn-ea"/>
                <a:cs typeface="+mn-cs"/>
              </a:rPr>
              <a:t> investments </a:t>
            </a:r>
            <a:r>
              <a:rPr kumimoji="0" lang="en-US" sz="1600" b="0" i="0" u="none" strike="noStrike" kern="1200" cap="none" spc="0" normalizeH="0" baseline="0" noProof="0">
                <a:ln>
                  <a:noFill/>
                </a:ln>
                <a:solidFill>
                  <a:schemeClr val="accent2"/>
                </a:solidFill>
                <a:effectLst/>
                <a:uLnTx/>
                <a:uFillTx/>
                <a:latin typeface="Aptos" panose="020B0004020202020204" pitchFamily="34" charset="0"/>
                <a:ea typeface="+mn-ea"/>
                <a:cs typeface="+mn-cs"/>
              </a:rPr>
              <a:t>for the reconstruction and </a:t>
            </a:r>
            <a:r>
              <a:rPr kumimoji="0" lang="en-US" sz="1600" b="0" i="0" u="none" strike="noStrike" kern="1200" cap="none" spc="0" normalizeH="0" baseline="0" noProof="0" err="1">
                <a:ln>
                  <a:noFill/>
                </a:ln>
                <a:solidFill>
                  <a:schemeClr val="accent2"/>
                </a:solidFill>
                <a:effectLst/>
                <a:uLnTx/>
                <a:uFillTx/>
                <a:latin typeface="Aptos" panose="020B0004020202020204" pitchFamily="34" charset="0"/>
                <a:ea typeface="+mn-ea"/>
                <a:cs typeface="+mn-cs"/>
              </a:rPr>
              <a:t>modernisation</a:t>
            </a:r>
            <a:r>
              <a:rPr kumimoji="0" lang="en-US" sz="1600" b="0" i="0" u="none" strike="noStrike" kern="1200" cap="none" spc="0" normalizeH="0" baseline="0" noProof="0">
                <a:ln>
                  <a:noFill/>
                </a:ln>
                <a:solidFill>
                  <a:schemeClr val="accent2"/>
                </a:solidFill>
                <a:effectLst/>
                <a:uLnTx/>
                <a:uFillTx/>
                <a:latin typeface="Aptos" panose="020B0004020202020204" pitchFamily="34" charset="0"/>
                <a:ea typeface="+mn-ea"/>
                <a:cs typeface="+mn-cs"/>
              </a:rPr>
              <a:t> of Ukraine</a:t>
            </a:r>
            <a:r>
              <a:rPr kumimoji="0" lang="pl-PL" sz="1600" b="0" i="0" u="none" strike="noStrike" kern="1200" cap="none" spc="0" normalizeH="0" baseline="0" noProof="0">
                <a:ln>
                  <a:noFill/>
                </a:ln>
                <a:solidFill>
                  <a:schemeClr val="accent2"/>
                </a:solidFill>
                <a:effectLst/>
                <a:uLnTx/>
                <a:uFillTx/>
                <a:latin typeface="Aptos" panose="020B0004020202020204" pitchFamily="34" charset="0"/>
                <a:ea typeface="+mn-ea"/>
                <a:cs typeface="+mn-cs"/>
              </a:rPr>
              <a:t>, </a:t>
            </a:r>
            <a:r>
              <a:rPr kumimoji="0" lang="pl-PL" sz="1600" b="0" i="0" u="none" strike="noStrike" kern="1200" cap="none" spc="0" normalizeH="0" baseline="0" noProof="0" err="1">
                <a:ln>
                  <a:noFill/>
                </a:ln>
                <a:solidFill>
                  <a:schemeClr val="accent2"/>
                </a:solidFill>
                <a:effectLst/>
                <a:uLnTx/>
                <a:uFillTx/>
                <a:latin typeface="Aptos" panose="020B0004020202020204" pitchFamily="34" charset="0"/>
                <a:ea typeface="+mn-ea"/>
                <a:cs typeface="+mn-cs"/>
              </a:rPr>
              <a:t>which</a:t>
            </a:r>
            <a:r>
              <a:rPr kumimoji="0" lang="pl-PL" sz="1600" b="0" i="0" u="none" strike="noStrike" kern="1200" cap="none" spc="0" normalizeH="0" baseline="0" noProof="0">
                <a:ln>
                  <a:noFill/>
                </a:ln>
                <a:solidFill>
                  <a:schemeClr val="accent2"/>
                </a:solidFill>
                <a:effectLst/>
                <a:uLnTx/>
                <a:uFillTx/>
                <a:latin typeface="Aptos" panose="020B0004020202020204" pitchFamily="34" charset="0"/>
                <a:ea typeface="+mn-ea"/>
                <a:cs typeface="+mn-cs"/>
              </a:rPr>
              <a:t> </a:t>
            </a:r>
            <a:r>
              <a:rPr kumimoji="0" lang="pl-PL" sz="1600" b="0" i="0" u="none" strike="noStrike" kern="1200" cap="none" spc="0" normalizeH="0" baseline="0" noProof="0" err="1">
                <a:ln>
                  <a:noFill/>
                </a:ln>
                <a:solidFill>
                  <a:schemeClr val="accent2"/>
                </a:solidFill>
                <a:effectLst/>
                <a:uLnTx/>
                <a:uFillTx/>
                <a:latin typeface="Aptos" panose="020B0004020202020204" pitchFamily="34" charset="0"/>
                <a:ea typeface="+mn-ea"/>
                <a:cs typeface="+mn-cs"/>
              </a:rPr>
              <a:t>will</a:t>
            </a:r>
            <a:r>
              <a:rPr kumimoji="0" lang="pl-PL" sz="1600" b="0" i="0" u="none" strike="noStrike" kern="1200" cap="none" spc="0" normalizeH="0" baseline="0" noProof="0">
                <a:ln>
                  <a:noFill/>
                </a:ln>
                <a:solidFill>
                  <a:schemeClr val="accent2"/>
                </a:solidFill>
                <a:effectLst/>
                <a:uLnTx/>
                <a:uFillTx/>
                <a:latin typeface="Aptos" panose="020B0004020202020204" pitchFamily="34" charset="0"/>
                <a:ea typeface="+mn-ea"/>
                <a:cs typeface="+mn-cs"/>
              </a:rPr>
              <a:t> be </a:t>
            </a:r>
            <a:r>
              <a:rPr kumimoji="0" lang="en-US" sz="1600" b="0" i="0" u="none" strike="noStrike" kern="1200" cap="none" spc="0" normalizeH="0" baseline="0" noProof="0">
                <a:ln>
                  <a:noFill/>
                </a:ln>
                <a:solidFill>
                  <a:schemeClr val="accent2"/>
                </a:solidFill>
                <a:effectLst/>
                <a:uLnTx/>
                <a:uFillTx/>
                <a:latin typeface="Aptos" panose="020B0004020202020204" pitchFamily="34" charset="0"/>
                <a:ea typeface="+mn-ea"/>
                <a:cs typeface="+mn-cs"/>
              </a:rPr>
              <a:t>consistent with the Ukraine Plan and </a:t>
            </a:r>
            <a:r>
              <a:rPr kumimoji="0" lang="pl-PL" sz="1600" b="0" i="0" u="none" strike="noStrike" kern="1200" cap="none" spc="0" normalizeH="0" baseline="0" noProof="0" err="1">
                <a:ln>
                  <a:noFill/>
                </a:ln>
                <a:solidFill>
                  <a:schemeClr val="accent2"/>
                </a:solidFill>
                <a:effectLst/>
                <a:uLnTx/>
                <a:uFillTx/>
                <a:latin typeface="Aptos" panose="020B0004020202020204" pitchFamily="34" charset="0"/>
                <a:ea typeface="+mn-ea"/>
                <a:cs typeface="+mn-cs"/>
              </a:rPr>
              <a:t>will</a:t>
            </a:r>
            <a:r>
              <a:rPr kumimoji="0" lang="pl-PL" sz="1600" b="0" i="0" u="none" strike="noStrike" kern="1200" cap="none" spc="0" normalizeH="0" baseline="0" noProof="0">
                <a:ln>
                  <a:noFill/>
                </a:ln>
                <a:solidFill>
                  <a:schemeClr val="accent2"/>
                </a:solidFill>
                <a:effectLst/>
                <a:uLnTx/>
                <a:uFillTx/>
                <a:latin typeface="Aptos" panose="020B0004020202020204" pitchFamily="34" charset="0"/>
                <a:ea typeface="+mn-ea"/>
                <a:cs typeface="+mn-cs"/>
              </a:rPr>
              <a:t> </a:t>
            </a:r>
            <a:r>
              <a:rPr kumimoji="0" lang="pl-PL" sz="1600" b="0" i="0" u="none" strike="noStrike" kern="1200" cap="none" spc="0" normalizeH="0" baseline="0" noProof="0" err="1">
                <a:ln>
                  <a:noFill/>
                </a:ln>
                <a:solidFill>
                  <a:schemeClr val="accent2"/>
                </a:solidFill>
                <a:effectLst/>
                <a:uLnTx/>
                <a:uFillTx/>
                <a:latin typeface="Aptos" panose="020B0004020202020204" pitchFamily="34" charset="0"/>
                <a:ea typeface="+mn-ea"/>
                <a:cs typeface="+mn-cs"/>
              </a:rPr>
              <a:t>contribute</a:t>
            </a:r>
            <a:r>
              <a:rPr kumimoji="0" lang="pl-PL" sz="1600" b="0" i="0" u="none" strike="noStrike" kern="1200" cap="none" spc="0" normalizeH="0" baseline="0" noProof="0">
                <a:ln>
                  <a:noFill/>
                </a:ln>
                <a:solidFill>
                  <a:schemeClr val="accent2"/>
                </a:solidFill>
                <a:effectLst/>
                <a:uLnTx/>
                <a:uFillTx/>
                <a:latin typeface="Aptos" panose="020B0004020202020204" pitchFamily="34" charset="0"/>
                <a:ea typeface="+mn-ea"/>
                <a:cs typeface="+mn-cs"/>
              </a:rPr>
              <a:t> </a:t>
            </a:r>
            <a:r>
              <a:rPr kumimoji="0" lang="en-US" sz="1600" b="0" i="0" u="none" strike="noStrike" kern="1200" cap="none" spc="0" normalizeH="0" baseline="0" noProof="0">
                <a:ln>
                  <a:noFill/>
                </a:ln>
                <a:solidFill>
                  <a:schemeClr val="accent2"/>
                </a:solidFill>
                <a:effectLst/>
                <a:uLnTx/>
                <a:uFillTx/>
                <a:latin typeface="Aptos" panose="020B0004020202020204" pitchFamily="34" charset="0"/>
                <a:ea typeface="+mn-ea"/>
                <a:cs typeface="+mn-cs"/>
              </a:rPr>
              <a:t>to its implementation. </a:t>
            </a:r>
            <a:endParaRPr kumimoji="0" lang="pl-PL" sz="1600" b="0" i="0" u="none" strike="noStrike" kern="1200" cap="none" spc="0" normalizeH="0" baseline="0" noProof="0">
              <a:ln>
                <a:noFill/>
              </a:ln>
              <a:solidFill>
                <a:schemeClr val="accent2"/>
              </a:solidFill>
              <a:effectLst/>
              <a:uLnTx/>
              <a:uFillTx/>
              <a:latin typeface="Aptos" panose="020B0004020202020204" pitchFamily="34" charset="0"/>
              <a:ea typeface="+mn-ea"/>
              <a:cs typeface="+mn-cs"/>
            </a:endParaRPr>
          </a:p>
        </p:txBody>
      </p:sp>
      <p:sp>
        <p:nvSpPr>
          <p:cNvPr id="24" name="Oval 23">
            <a:extLst>
              <a:ext uri="{FF2B5EF4-FFF2-40B4-BE49-F238E27FC236}">
                <a16:creationId xmlns:a16="http://schemas.microsoft.com/office/drawing/2014/main" id="{D7528410-37A6-8F5E-DBDB-67543FF493BD}"/>
              </a:ext>
            </a:extLst>
          </p:cNvPr>
          <p:cNvSpPr/>
          <p:nvPr/>
        </p:nvSpPr>
        <p:spPr>
          <a:xfrm>
            <a:off x="520282" y="1706607"/>
            <a:ext cx="639011" cy="639011"/>
          </a:xfrm>
          <a:prstGeom prst="ellipse">
            <a:avLst/>
          </a:prstGeom>
          <a:solidFill>
            <a:schemeClr val="accent1">
              <a:lumMod val="20000"/>
              <a:lumOff val="80000"/>
            </a:schemeClr>
          </a:solidFill>
          <a:ln w="28575" cap="flat" cmpd="sng" algn="ctr">
            <a:solidFill>
              <a:srgbClr val="FFFFFF"/>
            </a:solidFill>
            <a:prstDash val="solid"/>
          </a:ln>
          <a:effectLst/>
        </p:spPr>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0" cap="none" spc="0" normalizeH="0" baseline="0" noProof="0">
                <a:ln>
                  <a:noFill/>
                </a:ln>
                <a:solidFill>
                  <a:srgbClr val="000000"/>
                </a:solidFill>
                <a:effectLst/>
                <a:uLnTx/>
                <a:uFillTx/>
                <a:latin typeface="Aptos" panose="020B0004020202020204" pitchFamily="34" charset="0"/>
                <a:ea typeface="+mn-ea"/>
                <a:cs typeface="+mn-cs"/>
              </a:rPr>
              <a:t>1</a:t>
            </a:r>
            <a:endParaRPr kumimoji="0" lang="en-US" sz="1200" b="1" i="0" u="none" strike="noStrike" kern="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26" name="Rectangle 25">
            <a:extLst>
              <a:ext uri="{FF2B5EF4-FFF2-40B4-BE49-F238E27FC236}">
                <a16:creationId xmlns:a16="http://schemas.microsoft.com/office/drawing/2014/main" id="{29AA10EC-2CD5-B9A3-4D62-43911282576A}"/>
              </a:ext>
            </a:extLst>
          </p:cNvPr>
          <p:cNvSpPr/>
          <p:nvPr/>
        </p:nvSpPr>
        <p:spPr>
          <a:xfrm>
            <a:off x="824938" y="2565272"/>
            <a:ext cx="1966388" cy="782358"/>
          </a:xfrm>
          <a:prstGeom prst="rect">
            <a:avLst/>
          </a:prstGeom>
          <a:solidFill>
            <a:srgbClr val="FFC817"/>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rtlCol="0" anchor="ctr" anchorCtr="0"/>
          <a:lstStyle/>
          <a:p>
            <a:pPr marL="88900" marR="0" lvl="0" indent="0" algn="ctr" defTabSz="914400" rtl="0" eaLnBrk="1" fontAlgn="base" latinLnBrk="0" hangingPunct="1">
              <a:lnSpc>
                <a:spcPct val="100000"/>
              </a:lnSpc>
              <a:spcBef>
                <a:spcPts val="0"/>
              </a:spcBef>
              <a:spcAft>
                <a:spcPts val="600"/>
              </a:spcAft>
              <a:buClr>
                <a:srgbClr val="FFE600"/>
              </a:buClr>
              <a:buSzPct val="70000"/>
              <a:buFontTx/>
              <a:buNone/>
              <a:tabLst/>
              <a:defRPr/>
            </a:pPr>
            <a:r>
              <a:rPr kumimoji="0" lang="fr-BE" sz="2000" b="1" i="0" u="none" strike="noStrike" kern="1200" cap="none" spc="0" normalizeH="0" baseline="0" noProof="0">
                <a:ln>
                  <a:noFill/>
                </a:ln>
                <a:solidFill>
                  <a:srgbClr val="002B5B"/>
                </a:solidFill>
                <a:effectLst/>
                <a:uLnTx/>
                <a:uFillTx/>
                <a:latin typeface="Aptos" panose="020B0004020202020204" pitchFamily="34" charset="0"/>
              </a:rPr>
              <a:t>Background</a:t>
            </a:r>
            <a:endParaRPr kumimoji="0" lang="pl-PL" sz="2000" b="1" i="0" u="none" strike="noStrike" kern="1200" cap="none" spc="0" normalizeH="0" baseline="0" noProof="0">
              <a:ln>
                <a:noFill/>
              </a:ln>
              <a:solidFill>
                <a:srgbClr val="002B5B"/>
              </a:solidFill>
              <a:effectLst/>
              <a:uLnTx/>
              <a:uFillTx/>
              <a:latin typeface="Aptos" panose="020B0004020202020204" pitchFamily="34" charset="0"/>
            </a:endParaRPr>
          </a:p>
        </p:txBody>
      </p:sp>
      <p:sp>
        <p:nvSpPr>
          <p:cNvPr id="27" name="Isosceles Triangle 26">
            <a:extLst>
              <a:ext uri="{FF2B5EF4-FFF2-40B4-BE49-F238E27FC236}">
                <a16:creationId xmlns:a16="http://schemas.microsoft.com/office/drawing/2014/main" id="{CDE6109E-BB1E-508D-D94F-03006D2E6AB7}"/>
              </a:ext>
            </a:extLst>
          </p:cNvPr>
          <p:cNvSpPr/>
          <p:nvPr/>
        </p:nvSpPr>
        <p:spPr>
          <a:xfrm rot="5400000">
            <a:off x="2556520" y="2861714"/>
            <a:ext cx="782357" cy="189474"/>
          </a:xfrm>
          <a:prstGeom prst="triangle">
            <a:avLst/>
          </a:prstGeom>
          <a:solidFill>
            <a:schemeClr val="accent1">
              <a:lumMod val="40000"/>
              <a:lumOff val="6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0B0004020202020204" pitchFamily="34" charset="0"/>
            </a:endParaRPr>
          </a:p>
        </p:txBody>
      </p:sp>
      <p:sp>
        <p:nvSpPr>
          <p:cNvPr id="28" name="TextBox 27">
            <a:extLst>
              <a:ext uri="{FF2B5EF4-FFF2-40B4-BE49-F238E27FC236}">
                <a16:creationId xmlns:a16="http://schemas.microsoft.com/office/drawing/2014/main" id="{C7A85E2F-0DBA-A3FA-1579-AE1D42B497BC}"/>
              </a:ext>
            </a:extLst>
          </p:cNvPr>
          <p:cNvSpPr txBox="1"/>
          <p:nvPr/>
        </p:nvSpPr>
        <p:spPr>
          <a:xfrm>
            <a:off x="3104072" y="2691763"/>
            <a:ext cx="8494370" cy="529376"/>
          </a:xfrm>
          <a:prstGeom prst="rect">
            <a:avLst/>
          </a:prstGeom>
          <a:noFill/>
        </p:spPr>
        <p:txBody>
          <a:bodyPr wrap="square" lIns="0" tIns="36576" rIns="0" bIns="0" rtlCol="0" anchor="t">
            <a:spAutoFit/>
          </a:bodyPr>
          <a:lstStyle/>
          <a:p>
            <a:pPr marL="88900" fontAlgn="base">
              <a:spcAft>
                <a:spcPts val="300"/>
              </a:spcAft>
              <a:buClr>
                <a:srgbClr val="FFE600"/>
              </a:buClr>
              <a:buSzPct val="70000"/>
              <a:defRPr/>
            </a:pPr>
            <a:r>
              <a:rPr kumimoji="0" lang="pl-PL" sz="1600" b="0" i="0" u="none" strike="noStrike" kern="1200" cap="none" spc="0" normalizeH="0" baseline="0" noProof="0">
                <a:ln>
                  <a:noFill/>
                </a:ln>
                <a:solidFill>
                  <a:schemeClr val="accent2"/>
                </a:solidFill>
                <a:effectLst/>
                <a:uLnTx/>
                <a:uFillTx/>
                <a:latin typeface="Aptos"/>
                <a:ea typeface="+mn-ea"/>
                <a:cs typeface="+mn-cs"/>
              </a:rPr>
              <a:t>UIF b</a:t>
            </a:r>
            <a:r>
              <a:rPr kumimoji="0" lang="en-US" sz="1600" b="0" i="0" u="none" strike="noStrike" kern="1200" cap="none" spc="0" normalizeH="0" baseline="0" noProof="0" err="1">
                <a:ln>
                  <a:noFill/>
                </a:ln>
                <a:solidFill>
                  <a:schemeClr val="accent2"/>
                </a:solidFill>
                <a:effectLst/>
                <a:uLnTx/>
                <a:uFillTx/>
                <a:latin typeface="Aptos"/>
                <a:ea typeface="+mn-ea"/>
                <a:cs typeface="+mn-cs"/>
              </a:rPr>
              <a:t>uilds</a:t>
            </a:r>
            <a:r>
              <a:rPr kumimoji="0" lang="en-US" sz="1600" b="0" i="0" u="none" strike="noStrike" kern="1200" cap="none" spc="0" normalizeH="0" baseline="0" noProof="0">
                <a:ln>
                  <a:noFill/>
                </a:ln>
                <a:solidFill>
                  <a:schemeClr val="accent2"/>
                </a:solidFill>
                <a:effectLst/>
                <a:uLnTx/>
                <a:uFillTx/>
                <a:latin typeface="Aptos"/>
                <a:ea typeface="+mn-ea"/>
                <a:cs typeface="+mn-cs"/>
              </a:rPr>
              <a:t> on the experience of European Fund for Sustainable Development </a:t>
            </a:r>
            <a:r>
              <a:rPr lang="en-US" sz="1600" kern="1200">
                <a:solidFill>
                  <a:schemeClr val="accent2"/>
                </a:solidFill>
                <a:latin typeface="Aptos"/>
                <a:ea typeface="+mn-ea"/>
                <a:cs typeface="+mn-cs"/>
              </a:rPr>
              <a:t>Plus </a:t>
            </a:r>
            <a:r>
              <a:rPr kumimoji="0" lang="pl-PL" sz="1600" b="0" i="0" u="none" strike="noStrike" kern="1200" cap="none" spc="0" normalizeH="0" baseline="0" noProof="0">
                <a:ln>
                  <a:noFill/>
                </a:ln>
                <a:solidFill>
                  <a:schemeClr val="accent2"/>
                </a:solidFill>
                <a:effectLst/>
                <a:uLnTx/>
                <a:uFillTx/>
                <a:latin typeface="Aptos"/>
                <a:ea typeface="+mn-ea"/>
                <a:cs typeface="+mn-cs"/>
              </a:rPr>
              <a:t>(</a:t>
            </a:r>
            <a:r>
              <a:rPr kumimoji="0" lang="en-US" sz="1600" b="1" i="0" u="none" strike="noStrike" kern="1200" cap="none" spc="0" normalizeH="0" baseline="0" noProof="0">
                <a:ln>
                  <a:noFill/>
                </a:ln>
                <a:solidFill>
                  <a:schemeClr val="accent2"/>
                </a:solidFill>
                <a:effectLst/>
                <a:uLnTx/>
                <a:uFillTx/>
                <a:latin typeface="Aptos"/>
                <a:ea typeface="+mn-ea"/>
                <a:cs typeface="+mn-cs"/>
              </a:rPr>
              <a:t>EFSD+</a:t>
            </a:r>
            <a:r>
              <a:rPr kumimoji="0" lang="pl-PL" sz="1600" b="0" i="0" u="none" strike="noStrike" kern="1200" cap="none" spc="0" normalizeH="0" baseline="0" noProof="0">
                <a:ln>
                  <a:noFill/>
                </a:ln>
                <a:solidFill>
                  <a:schemeClr val="accent2"/>
                </a:solidFill>
                <a:effectLst/>
                <a:uLnTx/>
                <a:uFillTx/>
                <a:latin typeface="Aptos"/>
                <a:ea typeface="+mn-ea"/>
                <a:cs typeface="+mn-cs"/>
              </a:rPr>
              <a:t>)</a:t>
            </a:r>
            <a:r>
              <a:rPr kumimoji="0" lang="en-US" sz="1600" b="0" i="0" u="none" strike="noStrike" kern="1200" cap="none" spc="0" normalizeH="0" baseline="0" noProof="0">
                <a:ln>
                  <a:noFill/>
                </a:ln>
                <a:solidFill>
                  <a:schemeClr val="accent2"/>
                </a:solidFill>
                <a:effectLst/>
                <a:uLnTx/>
                <a:uFillTx/>
                <a:latin typeface="Aptos"/>
                <a:ea typeface="+mn-ea"/>
                <a:cs typeface="+mn-cs"/>
              </a:rPr>
              <a:t> and the </a:t>
            </a:r>
            <a:r>
              <a:rPr kumimoji="0" lang="en-US" sz="1600" b="0" i="0" u="none" strike="noStrike" kern="1200" cap="none" spc="0" normalizeH="0" baseline="0" noProof="0" err="1">
                <a:ln>
                  <a:noFill/>
                </a:ln>
                <a:solidFill>
                  <a:schemeClr val="accent2"/>
                </a:solidFill>
                <a:effectLst/>
                <a:uLnTx/>
                <a:uFillTx/>
                <a:latin typeface="Aptos"/>
                <a:ea typeface="+mn-ea"/>
                <a:cs typeface="+mn-cs"/>
              </a:rPr>
              <a:t>Neighbourhood</a:t>
            </a:r>
            <a:r>
              <a:rPr kumimoji="0" lang="en-US" sz="1600" b="0" i="0" u="none" strike="noStrike" kern="1200" cap="none" spc="0" normalizeH="0" baseline="0" noProof="0">
                <a:ln>
                  <a:noFill/>
                </a:ln>
                <a:solidFill>
                  <a:schemeClr val="accent2"/>
                </a:solidFill>
                <a:effectLst/>
                <a:uLnTx/>
                <a:uFillTx/>
                <a:latin typeface="Aptos"/>
                <a:ea typeface="+mn-ea"/>
                <a:cs typeface="+mn-cs"/>
              </a:rPr>
              <a:t> Investment Platform </a:t>
            </a:r>
            <a:r>
              <a:rPr kumimoji="0" lang="pl-PL" sz="1600" b="0" i="0" u="none" strike="noStrike" kern="1200" cap="none" spc="0" normalizeH="0" baseline="0" noProof="0">
                <a:ln>
                  <a:noFill/>
                </a:ln>
                <a:solidFill>
                  <a:schemeClr val="accent2"/>
                </a:solidFill>
                <a:effectLst/>
                <a:uLnTx/>
                <a:uFillTx/>
                <a:latin typeface="Aptos"/>
                <a:ea typeface="+mn-ea"/>
                <a:cs typeface="+mn-cs"/>
              </a:rPr>
              <a:t>(</a:t>
            </a:r>
            <a:r>
              <a:rPr kumimoji="0" lang="en-US" sz="1600" b="1" i="0" u="none" strike="noStrike" kern="1200" cap="none" spc="0" normalizeH="0" baseline="0" noProof="0">
                <a:ln>
                  <a:noFill/>
                </a:ln>
                <a:solidFill>
                  <a:schemeClr val="accent2"/>
                </a:solidFill>
                <a:effectLst/>
                <a:uLnTx/>
                <a:uFillTx/>
                <a:latin typeface="Aptos"/>
                <a:ea typeface="+mn-ea"/>
                <a:cs typeface="+mn-cs"/>
              </a:rPr>
              <a:t>NIP</a:t>
            </a:r>
            <a:r>
              <a:rPr kumimoji="0" lang="pl-PL" sz="1600" b="0" i="0" u="none" strike="noStrike" kern="1200" cap="none" spc="0" normalizeH="0" baseline="0" noProof="0">
                <a:ln>
                  <a:noFill/>
                </a:ln>
                <a:solidFill>
                  <a:schemeClr val="accent2"/>
                </a:solidFill>
                <a:effectLst/>
                <a:uLnTx/>
                <a:uFillTx/>
                <a:latin typeface="Aptos"/>
                <a:ea typeface="+mn-ea"/>
                <a:cs typeface="+mn-cs"/>
              </a:rPr>
              <a:t>)</a:t>
            </a:r>
            <a:r>
              <a:rPr kumimoji="0" lang="en-US" sz="1600" b="0" i="0" u="none" strike="noStrike" kern="1200" cap="none" spc="0" normalizeH="0" baseline="0" noProof="0">
                <a:ln>
                  <a:noFill/>
                </a:ln>
                <a:solidFill>
                  <a:schemeClr val="accent2"/>
                </a:solidFill>
                <a:effectLst/>
                <a:uLnTx/>
                <a:uFillTx/>
                <a:latin typeface="Aptos"/>
                <a:ea typeface="+mn-ea"/>
                <a:cs typeface="+mn-cs"/>
              </a:rPr>
              <a:t>.</a:t>
            </a:r>
            <a:endParaRPr kumimoji="0" lang="pl-PL" sz="1600" b="0" i="0" u="none" strike="noStrike" kern="1200" cap="none" spc="0" normalizeH="0" baseline="0" noProof="0">
              <a:ln>
                <a:noFill/>
              </a:ln>
              <a:solidFill>
                <a:schemeClr val="accent2"/>
              </a:solidFill>
              <a:effectLst/>
              <a:uLnTx/>
              <a:uFillTx/>
              <a:latin typeface="Aptos"/>
              <a:ea typeface="+mn-ea"/>
              <a:cs typeface="+mn-cs"/>
            </a:endParaRPr>
          </a:p>
        </p:txBody>
      </p:sp>
      <p:sp>
        <p:nvSpPr>
          <p:cNvPr id="62" name="Oval 61">
            <a:extLst>
              <a:ext uri="{FF2B5EF4-FFF2-40B4-BE49-F238E27FC236}">
                <a16:creationId xmlns:a16="http://schemas.microsoft.com/office/drawing/2014/main" id="{1F36A5F8-7BE0-2199-CBC7-6D62B3513C14}"/>
              </a:ext>
            </a:extLst>
          </p:cNvPr>
          <p:cNvSpPr/>
          <p:nvPr/>
        </p:nvSpPr>
        <p:spPr>
          <a:xfrm>
            <a:off x="520282" y="2630458"/>
            <a:ext cx="639011" cy="639011"/>
          </a:xfrm>
          <a:prstGeom prst="ellipse">
            <a:avLst/>
          </a:prstGeom>
          <a:solidFill>
            <a:schemeClr val="accent1">
              <a:lumMod val="20000"/>
              <a:lumOff val="80000"/>
            </a:schemeClr>
          </a:solidFill>
          <a:ln w="28575" cap="flat" cmpd="sng" algn="ctr">
            <a:solidFill>
              <a:srgbClr val="FFFFFF"/>
            </a:solidFill>
            <a:prstDash val="solid"/>
          </a:ln>
          <a:effectLst/>
        </p:spPr>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0" cap="none" spc="0" normalizeH="0" baseline="0" noProof="0">
                <a:ln>
                  <a:noFill/>
                </a:ln>
                <a:solidFill>
                  <a:srgbClr val="000000"/>
                </a:solidFill>
                <a:effectLst/>
                <a:uLnTx/>
                <a:uFillTx/>
                <a:latin typeface="Aptos" panose="020B0004020202020204" pitchFamily="34" charset="0"/>
                <a:ea typeface="+mn-ea"/>
                <a:cs typeface="+mn-cs"/>
              </a:rPr>
              <a:t>2</a:t>
            </a:r>
            <a:endParaRPr kumimoji="0" lang="en-US" sz="1200" b="1" i="0" u="none" strike="noStrike" kern="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30" name="Rectangle 29">
            <a:extLst>
              <a:ext uri="{FF2B5EF4-FFF2-40B4-BE49-F238E27FC236}">
                <a16:creationId xmlns:a16="http://schemas.microsoft.com/office/drawing/2014/main" id="{A6C352BA-74FA-EEFE-C481-0D3D52AA19FC}"/>
              </a:ext>
            </a:extLst>
          </p:cNvPr>
          <p:cNvSpPr/>
          <p:nvPr/>
        </p:nvSpPr>
        <p:spPr>
          <a:xfrm>
            <a:off x="824938" y="3503520"/>
            <a:ext cx="1966388" cy="782358"/>
          </a:xfrm>
          <a:prstGeom prst="rect">
            <a:avLst/>
          </a:prstGeom>
          <a:solidFill>
            <a:srgbClr val="FFC817"/>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rtlCol="0" anchor="ctr" anchorCtr="0"/>
          <a:lstStyle/>
          <a:p>
            <a:pPr marL="88900" marR="0" lvl="0" indent="0" algn="ctr" defTabSz="914400" rtl="0" eaLnBrk="1" fontAlgn="base" latinLnBrk="0" hangingPunct="1">
              <a:lnSpc>
                <a:spcPct val="100000"/>
              </a:lnSpc>
              <a:spcBef>
                <a:spcPts val="0"/>
              </a:spcBef>
              <a:spcAft>
                <a:spcPts val="600"/>
              </a:spcAft>
              <a:buClr>
                <a:srgbClr val="FFE600"/>
              </a:buClr>
              <a:buSzPct val="70000"/>
              <a:buFontTx/>
              <a:buNone/>
              <a:tabLst/>
              <a:defRPr/>
            </a:pPr>
            <a:r>
              <a:rPr kumimoji="0" lang="pl-PL" sz="2000" b="1" i="0" u="none" strike="noStrike" kern="1200" cap="none" spc="0" normalizeH="0" baseline="0" noProof="0" err="1">
                <a:ln>
                  <a:noFill/>
                </a:ln>
                <a:solidFill>
                  <a:srgbClr val="002B5B"/>
                </a:solidFill>
                <a:effectLst/>
                <a:uLnTx/>
                <a:uFillTx/>
                <a:latin typeface="Aptos" panose="020B0004020202020204" pitchFamily="34" charset="0"/>
              </a:rPr>
              <a:t>Types</a:t>
            </a:r>
            <a:r>
              <a:rPr kumimoji="0" lang="pl-PL" sz="2000" b="1" i="0" u="none" strike="noStrike" kern="1200" cap="none" spc="0" normalizeH="0" baseline="0" noProof="0">
                <a:ln>
                  <a:noFill/>
                </a:ln>
                <a:solidFill>
                  <a:srgbClr val="002B5B"/>
                </a:solidFill>
                <a:effectLst/>
                <a:uLnTx/>
                <a:uFillTx/>
                <a:latin typeface="Aptos" panose="020B0004020202020204" pitchFamily="34" charset="0"/>
              </a:rPr>
              <a:t> of </a:t>
            </a:r>
            <a:br>
              <a:rPr kumimoji="0" lang="pl-PL" sz="2000" b="1" i="0" u="none" strike="noStrike" kern="1200" cap="none" spc="0" normalizeH="0" baseline="0" noProof="0">
                <a:ln>
                  <a:noFill/>
                </a:ln>
                <a:solidFill>
                  <a:srgbClr val="002B5B"/>
                </a:solidFill>
                <a:effectLst/>
                <a:uLnTx/>
                <a:uFillTx/>
                <a:latin typeface="Aptos" panose="020B0004020202020204" pitchFamily="34" charset="0"/>
              </a:rPr>
            </a:br>
            <a:r>
              <a:rPr kumimoji="0" lang="pl-PL" sz="2000" b="1" i="0" u="none" strike="noStrike" kern="1200" cap="none" spc="0" normalizeH="0" baseline="0" noProof="0" err="1">
                <a:ln>
                  <a:noFill/>
                </a:ln>
                <a:solidFill>
                  <a:srgbClr val="002B5B"/>
                </a:solidFill>
                <a:effectLst/>
                <a:uLnTx/>
                <a:uFillTx/>
                <a:latin typeface="Aptos" panose="020B0004020202020204" pitchFamily="34" charset="0"/>
              </a:rPr>
              <a:t>support</a:t>
            </a:r>
            <a:endParaRPr kumimoji="0" lang="pl-PL" sz="2000" b="1" i="0" u="none" strike="noStrike" kern="1200" cap="none" spc="0" normalizeH="0" baseline="0" noProof="0">
              <a:ln>
                <a:noFill/>
              </a:ln>
              <a:solidFill>
                <a:srgbClr val="002B5B"/>
              </a:solidFill>
              <a:effectLst/>
              <a:uLnTx/>
              <a:uFillTx/>
              <a:latin typeface="Aptos" panose="020B0004020202020204" pitchFamily="34" charset="0"/>
            </a:endParaRPr>
          </a:p>
        </p:txBody>
      </p:sp>
      <p:sp>
        <p:nvSpPr>
          <p:cNvPr id="31" name="Isosceles Triangle 30">
            <a:extLst>
              <a:ext uri="{FF2B5EF4-FFF2-40B4-BE49-F238E27FC236}">
                <a16:creationId xmlns:a16="http://schemas.microsoft.com/office/drawing/2014/main" id="{19095DAF-B459-E00C-521D-394858EF3CDF}"/>
              </a:ext>
            </a:extLst>
          </p:cNvPr>
          <p:cNvSpPr/>
          <p:nvPr/>
        </p:nvSpPr>
        <p:spPr>
          <a:xfrm rot="5400000">
            <a:off x="2556520" y="3799962"/>
            <a:ext cx="782357" cy="189474"/>
          </a:xfrm>
          <a:prstGeom prst="triangle">
            <a:avLst/>
          </a:prstGeom>
          <a:solidFill>
            <a:schemeClr val="accent1">
              <a:lumMod val="40000"/>
              <a:lumOff val="6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0B0004020202020204" pitchFamily="34" charset="0"/>
            </a:endParaRPr>
          </a:p>
        </p:txBody>
      </p:sp>
      <p:sp>
        <p:nvSpPr>
          <p:cNvPr id="32" name="TextBox 31">
            <a:extLst>
              <a:ext uri="{FF2B5EF4-FFF2-40B4-BE49-F238E27FC236}">
                <a16:creationId xmlns:a16="http://schemas.microsoft.com/office/drawing/2014/main" id="{730AD577-3FC1-AD2B-A754-3959D2C13EE5}"/>
              </a:ext>
            </a:extLst>
          </p:cNvPr>
          <p:cNvSpPr txBox="1"/>
          <p:nvPr/>
        </p:nvSpPr>
        <p:spPr>
          <a:xfrm>
            <a:off x="3099145" y="3526546"/>
            <a:ext cx="8604779" cy="775597"/>
          </a:xfrm>
          <a:prstGeom prst="rect">
            <a:avLst/>
          </a:prstGeom>
          <a:noFill/>
        </p:spPr>
        <p:txBody>
          <a:bodyPr wrap="square" lIns="0" tIns="36576" rIns="0" bIns="0" rtlCol="0" anchor="t">
            <a:spAutoFit/>
          </a:bodyPr>
          <a:lstStyle/>
          <a:p>
            <a:pPr marL="88900" marR="0" lvl="0" indent="0" algn="l" defTabSz="914400" rtl="0" eaLnBrk="1" fontAlgn="base" latinLnBrk="0" hangingPunct="1">
              <a:lnSpc>
                <a:spcPct val="100000"/>
              </a:lnSpc>
              <a:spcBef>
                <a:spcPts val="0"/>
              </a:spcBef>
              <a:spcAft>
                <a:spcPts val="300"/>
              </a:spcAft>
              <a:buClr>
                <a:srgbClr val="FFE600"/>
              </a:buClr>
              <a:buSzPct val="70000"/>
              <a:buFontTx/>
              <a:buNone/>
              <a:tabLst/>
              <a:defRPr/>
            </a:pPr>
            <a:r>
              <a:rPr kumimoji="0" lang="en-US" sz="1600" b="0" i="0" u="none" strike="noStrike" kern="1200" cap="none" spc="0" normalizeH="0" baseline="0" noProof="0">
                <a:ln>
                  <a:noFill/>
                </a:ln>
                <a:solidFill>
                  <a:schemeClr val="accent2"/>
                </a:solidFill>
                <a:effectLst/>
                <a:uLnTx/>
                <a:uFillTx/>
                <a:latin typeface="Aptos"/>
                <a:ea typeface="+mn-ea"/>
                <a:cs typeface="+mn-cs"/>
              </a:rPr>
              <a:t>Combination of </a:t>
            </a:r>
            <a:r>
              <a:rPr kumimoji="0" lang="en-US" sz="1600" b="1" i="0" u="none" strike="noStrike" kern="1200" cap="none" spc="0" normalizeH="0" baseline="0" noProof="0">
                <a:ln>
                  <a:noFill/>
                </a:ln>
                <a:solidFill>
                  <a:schemeClr val="accent2"/>
                </a:solidFill>
                <a:effectLst/>
                <a:uLnTx/>
                <a:uFillTx/>
                <a:latin typeface="Aptos"/>
                <a:ea typeface="+mn-ea"/>
                <a:cs typeface="+mn-cs"/>
              </a:rPr>
              <a:t>blending / grants / technical assistance</a:t>
            </a:r>
            <a:r>
              <a:rPr kumimoji="0" lang="en-US" sz="1600" b="0" i="0" u="none" strike="noStrike" kern="1200" cap="none" spc="0" normalizeH="0" baseline="0" noProof="0">
                <a:ln>
                  <a:noFill/>
                </a:ln>
                <a:solidFill>
                  <a:schemeClr val="accent2"/>
                </a:solidFill>
                <a:effectLst/>
                <a:uLnTx/>
                <a:uFillTx/>
                <a:latin typeface="Aptos"/>
                <a:ea typeface="+mn-ea"/>
                <a:cs typeface="+mn-cs"/>
              </a:rPr>
              <a:t> for </a:t>
            </a:r>
            <a:r>
              <a:rPr kumimoji="0" lang="en-US" sz="1600" b="1" i="0" u="none" strike="noStrike" kern="1200" cap="none" spc="0" normalizeH="0" baseline="0" noProof="0">
                <a:ln>
                  <a:noFill/>
                </a:ln>
                <a:solidFill>
                  <a:schemeClr val="accent2"/>
                </a:solidFill>
                <a:effectLst/>
                <a:uLnTx/>
                <a:uFillTx/>
                <a:latin typeface="Aptos"/>
                <a:ea typeface="+mn-ea"/>
                <a:cs typeface="+mn-cs"/>
              </a:rPr>
              <a:t>EUR 1.5 billion </a:t>
            </a:r>
            <a:r>
              <a:rPr kumimoji="0" lang="en-US" sz="1600" b="0" i="0" u="none" strike="noStrike" kern="1200" cap="none" spc="0" normalizeH="0" baseline="0" noProof="0">
                <a:ln>
                  <a:noFill/>
                </a:ln>
                <a:solidFill>
                  <a:schemeClr val="accent2"/>
                </a:solidFill>
                <a:effectLst/>
                <a:uLnTx/>
                <a:uFillTx/>
                <a:latin typeface="Aptos"/>
                <a:ea typeface="+mn-ea"/>
                <a:cs typeface="+mn-cs"/>
              </a:rPr>
              <a:t>and guarantees with a guaranteed capacity of </a:t>
            </a:r>
            <a:r>
              <a:rPr kumimoji="0" lang="en-US" sz="1600" b="1" i="0" u="none" strike="noStrike" kern="1200" cap="none" spc="0" normalizeH="0" baseline="0" noProof="0">
                <a:ln>
                  <a:noFill/>
                </a:ln>
                <a:solidFill>
                  <a:schemeClr val="accent2"/>
                </a:solidFill>
                <a:effectLst/>
                <a:uLnTx/>
                <a:uFillTx/>
                <a:latin typeface="Aptos"/>
                <a:ea typeface="+mn-ea"/>
                <a:cs typeface="+mn-cs"/>
              </a:rPr>
              <a:t>EUR 7.8 billion </a:t>
            </a:r>
            <a:r>
              <a:rPr kumimoji="0" lang="pl-PL" sz="1600" b="0" i="0" u="none" strike="noStrike" kern="1200" cap="none" spc="0" normalizeH="0" baseline="0" noProof="0" err="1">
                <a:ln>
                  <a:noFill/>
                </a:ln>
                <a:solidFill>
                  <a:schemeClr val="accent2"/>
                </a:solidFill>
                <a:effectLst/>
                <a:uLnTx/>
                <a:uFillTx/>
                <a:latin typeface="Aptos"/>
                <a:ea typeface="+mn-ea"/>
                <a:cs typeface="+mn-cs"/>
              </a:rPr>
              <a:t>directed</a:t>
            </a:r>
            <a:r>
              <a:rPr kumimoji="0" lang="pl-PL" sz="1600" b="0" i="0" u="none" strike="noStrike" kern="1200" cap="none" spc="0" normalizeH="0" baseline="0" noProof="0">
                <a:ln>
                  <a:noFill/>
                </a:ln>
                <a:solidFill>
                  <a:schemeClr val="accent2"/>
                </a:solidFill>
                <a:effectLst/>
                <a:uLnTx/>
                <a:uFillTx/>
                <a:latin typeface="Aptos"/>
                <a:ea typeface="+mn-ea"/>
                <a:cs typeface="+mn-cs"/>
              </a:rPr>
              <a:t> to </a:t>
            </a:r>
            <a:r>
              <a:rPr kumimoji="0" lang="pl-PL" sz="1600" b="0" i="0" u="none" strike="noStrike" kern="1200" cap="none" spc="0" normalizeH="0" baseline="0" noProof="0" err="1">
                <a:ln>
                  <a:noFill/>
                </a:ln>
                <a:solidFill>
                  <a:schemeClr val="accent2"/>
                </a:solidFill>
                <a:effectLst/>
                <a:uLnTx/>
                <a:uFillTx/>
                <a:latin typeface="Aptos"/>
                <a:ea typeface="+mn-ea"/>
                <a:cs typeface="+mn-cs"/>
              </a:rPr>
              <a:t>both</a:t>
            </a:r>
            <a:r>
              <a:rPr kumimoji="0" lang="pl-PL" sz="1600" b="0" i="0" u="none" strike="noStrike" kern="1200" cap="none" spc="0" normalizeH="0" baseline="0" noProof="0">
                <a:ln>
                  <a:noFill/>
                </a:ln>
                <a:solidFill>
                  <a:schemeClr val="accent2"/>
                </a:solidFill>
                <a:effectLst/>
                <a:uLnTx/>
                <a:uFillTx/>
                <a:latin typeface="Aptos"/>
                <a:ea typeface="+mn-ea"/>
                <a:cs typeface="+mn-cs"/>
              </a:rPr>
              <a:t> public (</a:t>
            </a:r>
            <a:r>
              <a:rPr kumimoji="0" lang="pl-PL" sz="1600" b="0" i="0" u="none" strike="noStrike" kern="1200" cap="none" spc="0" normalizeH="0" baseline="0" noProof="0" err="1">
                <a:ln>
                  <a:noFill/>
                </a:ln>
                <a:solidFill>
                  <a:schemeClr val="accent2"/>
                </a:solidFill>
                <a:effectLst/>
                <a:uLnTx/>
                <a:uFillTx/>
                <a:latin typeface="Aptos"/>
                <a:ea typeface="+mn-ea"/>
                <a:cs typeface="+mn-cs"/>
              </a:rPr>
              <a:t>SOEs</a:t>
            </a:r>
            <a:r>
              <a:rPr kumimoji="0" lang="pl-PL" sz="1600" b="0" i="0" u="none" strike="noStrike" kern="1200" cap="none" spc="0" normalizeH="0" baseline="0" noProof="0">
                <a:ln>
                  <a:noFill/>
                </a:ln>
                <a:solidFill>
                  <a:schemeClr val="accent2"/>
                </a:solidFill>
                <a:effectLst/>
                <a:uLnTx/>
                <a:uFillTx/>
                <a:latin typeface="Aptos"/>
                <a:ea typeface="+mn-ea"/>
                <a:cs typeface="+mn-cs"/>
              </a:rPr>
              <a:t>, </a:t>
            </a:r>
            <a:r>
              <a:rPr kumimoji="0" lang="pl-PL" sz="1600" b="0" i="0" u="none" strike="noStrike" kern="1200" cap="none" spc="0" normalizeH="0" baseline="0" noProof="0" err="1">
                <a:ln>
                  <a:noFill/>
                </a:ln>
                <a:solidFill>
                  <a:schemeClr val="accent2"/>
                </a:solidFill>
                <a:effectLst/>
                <a:uLnTx/>
                <a:uFillTx/>
                <a:latin typeface="Aptos"/>
                <a:ea typeface="+mn-ea"/>
                <a:cs typeface="+mn-cs"/>
              </a:rPr>
              <a:t>municipalities</a:t>
            </a:r>
            <a:r>
              <a:rPr kumimoji="0" lang="pl-PL" sz="1600" b="0" i="0" u="none" strike="noStrike" kern="1200" cap="none" spc="0" normalizeH="0" baseline="0" noProof="0">
                <a:ln>
                  <a:noFill/>
                </a:ln>
                <a:solidFill>
                  <a:schemeClr val="accent2"/>
                </a:solidFill>
                <a:effectLst/>
                <a:uLnTx/>
                <a:uFillTx/>
                <a:latin typeface="Aptos"/>
                <a:ea typeface="+mn-ea"/>
                <a:cs typeface="+mn-cs"/>
              </a:rPr>
              <a:t>) and </a:t>
            </a:r>
            <a:r>
              <a:rPr kumimoji="0" lang="pl-PL" sz="1600" b="0" i="0" u="none" strike="noStrike" kern="1200" cap="none" spc="0" normalizeH="0" baseline="0" noProof="0" err="1">
                <a:ln>
                  <a:noFill/>
                </a:ln>
                <a:solidFill>
                  <a:schemeClr val="accent2"/>
                </a:solidFill>
                <a:effectLst/>
                <a:uLnTx/>
                <a:uFillTx/>
                <a:latin typeface="Aptos"/>
                <a:ea typeface="+mn-ea"/>
                <a:cs typeface="+mn-cs"/>
              </a:rPr>
              <a:t>private</a:t>
            </a:r>
            <a:r>
              <a:rPr kumimoji="0" lang="pl-PL" sz="1600" b="0" i="0" u="none" strike="noStrike" kern="1200" cap="none" spc="0" normalizeH="0" baseline="0" noProof="0">
                <a:ln>
                  <a:noFill/>
                </a:ln>
                <a:solidFill>
                  <a:schemeClr val="accent2"/>
                </a:solidFill>
                <a:effectLst/>
                <a:uLnTx/>
                <a:uFillTx/>
                <a:latin typeface="Aptos"/>
                <a:ea typeface="+mn-ea"/>
                <a:cs typeface="+mn-cs"/>
              </a:rPr>
              <a:t> </a:t>
            </a:r>
            <a:r>
              <a:rPr kumimoji="0" lang="pl-PL" sz="1600" b="0" i="0" u="none" strike="noStrike" kern="1200" cap="none" spc="0" normalizeH="0" baseline="0" noProof="0" err="1">
                <a:ln>
                  <a:noFill/>
                </a:ln>
                <a:solidFill>
                  <a:schemeClr val="accent2"/>
                </a:solidFill>
                <a:effectLst/>
                <a:uLnTx/>
                <a:uFillTx/>
                <a:latin typeface="Aptos"/>
                <a:ea typeface="+mn-ea"/>
                <a:cs typeface="+mn-cs"/>
              </a:rPr>
              <a:t>sectors</a:t>
            </a:r>
            <a:r>
              <a:rPr kumimoji="0" lang="pl-PL" sz="1600" b="0" i="0" u="none" strike="noStrike" kern="1200" cap="none" spc="0" normalizeH="0" baseline="0" noProof="0">
                <a:ln>
                  <a:noFill/>
                </a:ln>
                <a:solidFill>
                  <a:schemeClr val="accent2"/>
                </a:solidFill>
                <a:effectLst/>
                <a:uLnTx/>
                <a:uFillTx/>
                <a:latin typeface="Aptos"/>
                <a:ea typeface="+mn-ea"/>
                <a:cs typeface="+mn-cs"/>
              </a:rPr>
              <a:t> (</a:t>
            </a:r>
            <a:r>
              <a:rPr kumimoji="0" lang="pl-PL" sz="1600" b="0" i="0" u="none" strike="noStrike" kern="1200" cap="none" spc="0" normalizeH="0" baseline="0" noProof="0" err="1">
                <a:ln>
                  <a:noFill/>
                </a:ln>
                <a:solidFill>
                  <a:schemeClr val="accent2"/>
                </a:solidFill>
                <a:effectLst/>
                <a:uLnTx/>
                <a:uFillTx/>
                <a:latin typeface="Aptos"/>
                <a:ea typeface="+mn-ea"/>
                <a:cs typeface="+mn-cs"/>
              </a:rPr>
              <a:t>SMEs</a:t>
            </a:r>
            <a:r>
              <a:rPr kumimoji="0" lang="pl-PL" sz="1600" b="0" i="0" u="none" strike="noStrike" kern="1200" cap="none" spc="0" normalizeH="0" baseline="0" noProof="0">
                <a:ln>
                  <a:noFill/>
                </a:ln>
                <a:solidFill>
                  <a:schemeClr val="accent2"/>
                </a:solidFill>
                <a:effectLst/>
                <a:uLnTx/>
                <a:uFillTx/>
                <a:latin typeface="Aptos"/>
                <a:ea typeface="+mn-ea"/>
                <a:cs typeface="+mn-cs"/>
              </a:rPr>
              <a:t>).</a:t>
            </a:r>
            <a:r>
              <a:rPr kumimoji="0" lang="fr-BE" sz="1600" b="0" i="0" u="none" strike="noStrike" kern="1200" cap="none" spc="0" normalizeH="0" baseline="0" noProof="0">
                <a:ln>
                  <a:noFill/>
                </a:ln>
                <a:solidFill>
                  <a:schemeClr val="accent2"/>
                </a:solidFill>
                <a:effectLst/>
                <a:uLnTx/>
                <a:uFillTx/>
                <a:latin typeface="Aptos"/>
                <a:ea typeface="+mn-ea"/>
                <a:cs typeface="+mn-cs"/>
              </a:rPr>
              <a:t> Objective: </a:t>
            </a:r>
            <a:r>
              <a:rPr kumimoji="0" lang="fr-BE" sz="1600" b="1" i="0" u="none" strike="noStrike" kern="1200" cap="none" spc="0" normalizeH="0" baseline="0" noProof="0">
                <a:ln>
                  <a:noFill/>
                </a:ln>
                <a:solidFill>
                  <a:schemeClr val="accent2"/>
                </a:solidFill>
                <a:effectLst/>
                <a:uLnTx/>
                <a:uFillTx/>
                <a:latin typeface="Aptos"/>
                <a:ea typeface="+mn-ea"/>
                <a:cs typeface="+mn-cs"/>
              </a:rPr>
              <a:t>EUR 40 </a:t>
            </a:r>
            <a:r>
              <a:rPr kumimoji="0" lang="pl-PL" sz="1600" b="1" i="0" u="none" strike="noStrike" kern="1200" cap="none" spc="0" normalizeH="0" baseline="0" noProof="0" err="1">
                <a:ln>
                  <a:noFill/>
                </a:ln>
                <a:solidFill>
                  <a:schemeClr val="accent2"/>
                </a:solidFill>
                <a:effectLst/>
                <a:uLnTx/>
                <a:uFillTx/>
                <a:latin typeface="Aptos"/>
                <a:ea typeface="+mn-ea"/>
                <a:cs typeface="+mn-cs"/>
              </a:rPr>
              <a:t>billion</a:t>
            </a:r>
            <a:r>
              <a:rPr kumimoji="0" lang="fr-BE" sz="1600" b="1" i="0" u="none" strike="noStrike" kern="1200" cap="none" spc="0" normalizeH="0" baseline="0" noProof="0">
                <a:ln>
                  <a:noFill/>
                </a:ln>
                <a:solidFill>
                  <a:schemeClr val="accent2"/>
                </a:solidFill>
                <a:effectLst/>
                <a:uLnTx/>
                <a:uFillTx/>
                <a:latin typeface="Aptos"/>
                <a:ea typeface="+mn-ea"/>
                <a:cs typeface="+mn-cs"/>
              </a:rPr>
              <a:t> </a:t>
            </a:r>
            <a:r>
              <a:rPr kumimoji="0" lang="fr-BE" sz="1600" b="1" i="0" u="none" strike="noStrike" kern="1200" cap="none" spc="0" normalizeH="0" baseline="0" noProof="0" err="1">
                <a:ln>
                  <a:noFill/>
                </a:ln>
                <a:solidFill>
                  <a:schemeClr val="accent2"/>
                </a:solidFill>
                <a:effectLst/>
                <a:uLnTx/>
                <a:uFillTx/>
                <a:latin typeface="Aptos"/>
                <a:ea typeface="+mn-ea"/>
                <a:cs typeface="+mn-cs"/>
              </a:rPr>
              <a:t>investments</a:t>
            </a:r>
            <a:r>
              <a:rPr kumimoji="0" lang="fr-BE" sz="1600" b="1" i="0" u="none" strike="noStrike" kern="1200" cap="none" spc="0" normalizeH="0" baseline="0" noProof="0">
                <a:ln>
                  <a:noFill/>
                </a:ln>
                <a:solidFill>
                  <a:schemeClr val="accent2"/>
                </a:solidFill>
                <a:effectLst/>
                <a:uLnTx/>
                <a:uFillTx/>
                <a:latin typeface="Aptos"/>
                <a:ea typeface="+mn-ea"/>
                <a:cs typeface="+mn-cs"/>
              </a:rPr>
              <a:t> </a:t>
            </a:r>
            <a:r>
              <a:rPr kumimoji="0" lang="fr-BE" sz="1600" i="0" u="none" strike="noStrike" kern="1200" cap="none" spc="0" normalizeH="0" baseline="0" noProof="0" err="1">
                <a:ln>
                  <a:noFill/>
                </a:ln>
                <a:solidFill>
                  <a:schemeClr val="accent2"/>
                </a:solidFill>
                <a:effectLst/>
                <a:uLnTx/>
                <a:uFillTx/>
                <a:latin typeface="Aptos"/>
                <a:ea typeface="+mn-ea"/>
                <a:cs typeface="+mn-cs"/>
              </a:rPr>
              <a:t>through</a:t>
            </a:r>
            <a:r>
              <a:rPr kumimoji="0" lang="fr-BE" sz="1600" i="0" u="none" strike="noStrike" kern="1200" cap="none" spc="0" normalizeH="0" baseline="0" noProof="0">
                <a:ln>
                  <a:noFill/>
                </a:ln>
                <a:solidFill>
                  <a:schemeClr val="accent2"/>
                </a:solidFill>
                <a:effectLst/>
                <a:uLnTx/>
                <a:uFillTx/>
                <a:latin typeface="Aptos"/>
                <a:ea typeface="+mn-ea"/>
                <a:cs typeface="+mn-cs"/>
              </a:rPr>
              <a:t> </a:t>
            </a:r>
            <a:r>
              <a:rPr lang="fr-BE" sz="1600" kern="1200" err="1">
                <a:solidFill>
                  <a:schemeClr val="accent2"/>
                </a:solidFill>
                <a:latin typeface="Aptos"/>
                <a:ea typeface="+mn-ea"/>
                <a:cs typeface="+mn-cs"/>
              </a:rPr>
              <a:t>mobilization</a:t>
            </a:r>
            <a:endParaRPr lang="fr-BE" sz="1600" i="0" u="none" strike="noStrike" kern="1200" cap="none" spc="0" normalizeH="0" baseline="0" noProof="0">
              <a:ln>
                <a:noFill/>
              </a:ln>
              <a:solidFill>
                <a:schemeClr val="accent2"/>
              </a:solidFill>
              <a:effectLst/>
              <a:uLnTx/>
              <a:uFillTx/>
              <a:latin typeface="Aptos" panose="020B0004020202020204" pitchFamily="34" charset="0"/>
              <a:ea typeface="+mn-ea"/>
              <a:cs typeface="+mn-cs"/>
            </a:endParaRPr>
          </a:p>
        </p:txBody>
      </p:sp>
      <p:sp>
        <p:nvSpPr>
          <p:cNvPr id="63" name="Oval 62">
            <a:extLst>
              <a:ext uri="{FF2B5EF4-FFF2-40B4-BE49-F238E27FC236}">
                <a16:creationId xmlns:a16="http://schemas.microsoft.com/office/drawing/2014/main" id="{289DE56F-BDD3-8E57-B230-553FF6FF2760}"/>
              </a:ext>
            </a:extLst>
          </p:cNvPr>
          <p:cNvSpPr/>
          <p:nvPr/>
        </p:nvSpPr>
        <p:spPr>
          <a:xfrm>
            <a:off x="520282" y="3575193"/>
            <a:ext cx="639011" cy="639011"/>
          </a:xfrm>
          <a:prstGeom prst="ellipse">
            <a:avLst/>
          </a:prstGeom>
          <a:solidFill>
            <a:schemeClr val="accent1">
              <a:lumMod val="20000"/>
              <a:lumOff val="80000"/>
            </a:schemeClr>
          </a:solidFill>
          <a:ln w="28575" cap="flat" cmpd="sng" algn="ctr">
            <a:solidFill>
              <a:srgbClr val="FFFFFF"/>
            </a:solidFill>
            <a:prstDash val="solid"/>
          </a:ln>
          <a:effectLst/>
        </p:spPr>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0" cap="none" spc="0" normalizeH="0" baseline="0" noProof="0">
                <a:ln>
                  <a:noFill/>
                </a:ln>
                <a:solidFill>
                  <a:srgbClr val="000000"/>
                </a:solidFill>
                <a:effectLst/>
                <a:uLnTx/>
                <a:uFillTx/>
                <a:latin typeface="Aptos" panose="020B0004020202020204" pitchFamily="34" charset="0"/>
                <a:ea typeface="+mn-ea"/>
                <a:cs typeface="+mn-cs"/>
              </a:rPr>
              <a:t>3</a:t>
            </a:r>
            <a:endParaRPr kumimoji="0" lang="en-US" sz="1200" b="1" i="0" u="none" strike="noStrike" kern="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59" name="Rectangle 58">
            <a:extLst>
              <a:ext uri="{FF2B5EF4-FFF2-40B4-BE49-F238E27FC236}">
                <a16:creationId xmlns:a16="http://schemas.microsoft.com/office/drawing/2014/main" id="{73FDA415-17BF-67BC-A99D-91CD54AEA92E}"/>
              </a:ext>
            </a:extLst>
          </p:cNvPr>
          <p:cNvSpPr/>
          <p:nvPr/>
        </p:nvSpPr>
        <p:spPr>
          <a:xfrm>
            <a:off x="824938" y="4433858"/>
            <a:ext cx="1966388" cy="782358"/>
          </a:xfrm>
          <a:prstGeom prst="rect">
            <a:avLst/>
          </a:prstGeom>
          <a:solidFill>
            <a:srgbClr val="FFC817"/>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rtlCol="0" anchor="ctr" anchorCtr="0"/>
          <a:lstStyle/>
          <a:p>
            <a:pPr marL="88900" marR="0" lvl="0" indent="0" algn="ctr" defTabSz="914400" rtl="0" eaLnBrk="1" fontAlgn="base" latinLnBrk="0" hangingPunct="1">
              <a:lnSpc>
                <a:spcPct val="100000"/>
              </a:lnSpc>
              <a:spcBef>
                <a:spcPts val="0"/>
              </a:spcBef>
              <a:spcAft>
                <a:spcPts val="600"/>
              </a:spcAft>
              <a:buClr>
                <a:srgbClr val="FFE600"/>
              </a:buClr>
              <a:buSzPct val="70000"/>
              <a:buFontTx/>
              <a:buNone/>
              <a:tabLst/>
              <a:defRPr/>
            </a:pPr>
            <a:r>
              <a:rPr kumimoji="0" lang="pl-PL" sz="2000" b="1" i="0" u="none" strike="noStrike" kern="1200" cap="none" spc="0" normalizeH="0" baseline="0" noProof="0" err="1">
                <a:ln>
                  <a:noFill/>
                </a:ln>
                <a:solidFill>
                  <a:srgbClr val="002B5B"/>
                </a:solidFill>
                <a:effectLst/>
                <a:uLnTx/>
                <a:uFillTx/>
                <a:latin typeface="Aptos" panose="020B0004020202020204" pitchFamily="34" charset="0"/>
              </a:rPr>
              <a:t>Investments</a:t>
            </a:r>
            <a:r>
              <a:rPr kumimoji="0" lang="pl-PL" sz="2000" b="1" i="0" u="none" strike="noStrike" kern="1200" cap="none" spc="0" normalizeH="0" baseline="0" noProof="0">
                <a:ln>
                  <a:noFill/>
                </a:ln>
                <a:solidFill>
                  <a:srgbClr val="002B5B"/>
                </a:solidFill>
                <a:effectLst/>
                <a:uLnTx/>
                <a:uFillTx/>
                <a:latin typeface="Aptos" panose="020B0004020202020204" pitchFamily="34" charset="0"/>
              </a:rPr>
              <a:t> </a:t>
            </a:r>
            <a:r>
              <a:rPr kumimoji="0" lang="pl-PL" sz="2000" b="1" i="0" u="none" strike="noStrike" kern="1200" cap="none" spc="0" normalizeH="0" baseline="0" noProof="0" err="1">
                <a:ln>
                  <a:noFill/>
                </a:ln>
                <a:solidFill>
                  <a:srgbClr val="002B5B"/>
                </a:solidFill>
                <a:effectLst/>
                <a:uLnTx/>
                <a:uFillTx/>
                <a:latin typeface="Aptos" panose="020B0004020202020204" pitchFamily="34" charset="0"/>
              </a:rPr>
              <a:t>areas</a:t>
            </a:r>
            <a:endParaRPr kumimoji="0" lang="pl-PL" sz="2000" b="1" i="0" u="none" strike="noStrike" kern="1200" cap="none" spc="0" normalizeH="0" baseline="0" noProof="0">
              <a:ln>
                <a:noFill/>
              </a:ln>
              <a:solidFill>
                <a:srgbClr val="002B5B"/>
              </a:solidFill>
              <a:effectLst/>
              <a:uLnTx/>
              <a:uFillTx/>
              <a:latin typeface="Aptos" panose="020B0004020202020204" pitchFamily="34" charset="0"/>
            </a:endParaRPr>
          </a:p>
        </p:txBody>
      </p:sp>
      <p:sp>
        <p:nvSpPr>
          <p:cNvPr id="60" name="Isosceles Triangle 59">
            <a:extLst>
              <a:ext uri="{FF2B5EF4-FFF2-40B4-BE49-F238E27FC236}">
                <a16:creationId xmlns:a16="http://schemas.microsoft.com/office/drawing/2014/main" id="{CE6157C5-C080-9AAC-C1EC-CC3BCC80E7E7}"/>
              </a:ext>
            </a:extLst>
          </p:cNvPr>
          <p:cNvSpPr/>
          <p:nvPr/>
        </p:nvSpPr>
        <p:spPr>
          <a:xfrm rot="5400000">
            <a:off x="2556520" y="4730300"/>
            <a:ext cx="782357" cy="189474"/>
          </a:xfrm>
          <a:prstGeom prst="triangle">
            <a:avLst/>
          </a:prstGeom>
          <a:solidFill>
            <a:schemeClr val="accent1">
              <a:lumMod val="40000"/>
              <a:lumOff val="6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0B0004020202020204" pitchFamily="34" charset="0"/>
            </a:endParaRPr>
          </a:p>
        </p:txBody>
      </p:sp>
      <p:sp>
        <p:nvSpPr>
          <p:cNvPr id="61" name="TextBox 60">
            <a:extLst>
              <a:ext uri="{FF2B5EF4-FFF2-40B4-BE49-F238E27FC236}">
                <a16:creationId xmlns:a16="http://schemas.microsoft.com/office/drawing/2014/main" id="{FD5F3169-23B1-527E-7458-EDF383E8B74E}"/>
              </a:ext>
            </a:extLst>
          </p:cNvPr>
          <p:cNvSpPr txBox="1"/>
          <p:nvPr/>
        </p:nvSpPr>
        <p:spPr>
          <a:xfrm>
            <a:off x="3104072" y="4560349"/>
            <a:ext cx="8494370" cy="529376"/>
          </a:xfrm>
          <a:prstGeom prst="rect">
            <a:avLst/>
          </a:prstGeom>
          <a:noFill/>
        </p:spPr>
        <p:txBody>
          <a:bodyPr wrap="square" lIns="0" tIns="36576" rIns="0" bIns="0" rtlCol="0">
            <a:spAutoFit/>
          </a:bodyPr>
          <a:lstStyle/>
          <a:p>
            <a:pPr marL="88900" marR="0" lvl="0" indent="0" algn="l" defTabSz="914400" rtl="0" eaLnBrk="1" fontAlgn="base" latinLnBrk="0" hangingPunct="1">
              <a:lnSpc>
                <a:spcPct val="100000"/>
              </a:lnSpc>
              <a:spcBef>
                <a:spcPts val="0"/>
              </a:spcBef>
              <a:spcAft>
                <a:spcPts val="300"/>
              </a:spcAft>
              <a:buClr>
                <a:srgbClr val="FFE600"/>
              </a:buClr>
              <a:buSzPct val="70000"/>
              <a:buFontTx/>
              <a:buNone/>
              <a:tabLst/>
              <a:defRPr/>
            </a:pPr>
            <a:r>
              <a:rPr kumimoji="0" lang="en-US" sz="1600" b="0" i="0" u="none" strike="noStrike" kern="1200" cap="none" spc="0" normalizeH="0" baseline="0" noProof="0">
                <a:ln>
                  <a:noFill/>
                </a:ln>
                <a:solidFill>
                  <a:schemeClr val="accent2"/>
                </a:solidFill>
                <a:effectLst/>
                <a:uLnTx/>
                <a:uFillTx/>
                <a:latin typeface="Aptos" panose="020B0004020202020204" pitchFamily="34" charset="0"/>
                <a:ea typeface="+mn-ea"/>
                <a:cs typeface="+mn-cs"/>
              </a:rPr>
              <a:t>Energy</a:t>
            </a:r>
            <a:r>
              <a:rPr lang="en-US" sz="1600" kern="1200">
                <a:solidFill>
                  <a:schemeClr val="accent2"/>
                </a:solidFill>
                <a:latin typeface="Aptos" panose="020B0004020202020204" pitchFamily="34" charset="0"/>
                <a:ea typeface="+mn-ea"/>
                <a:cs typeface="+mn-cs"/>
              </a:rPr>
              <a:t>, a</a:t>
            </a:r>
            <a:r>
              <a:rPr kumimoji="0" lang="en-US" sz="1600" b="0" i="0" u="none" strike="noStrike" kern="1200" cap="none" spc="0" normalizeH="0" baseline="0" noProof="0" err="1">
                <a:ln>
                  <a:noFill/>
                </a:ln>
                <a:solidFill>
                  <a:schemeClr val="accent2"/>
                </a:solidFill>
                <a:effectLst/>
                <a:uLnTx/>
                <a:uFillTx/>
                <a:latin typeface="Aptos" panose="020B0004020202020204" pitchFamily="34" charset="0"/>
                <a:ea typeface="+mn-ea"/>
                <a:cs typeface="+mn-cs"/>
              </a:rPr>
              <a:t>ccess</a:t>
            </a:r>
            <a:r>
              <a:rPr kumimoji="0" lang="en-US" sz="1600" b="0" i="0" u="none" strike="noStrike" kern="1200" cap="none" spc="0" normalizeH="0" baseline="0" noProof="0">
                <a:ln>
                  <a:noFill/>
                </a:ln>
                <a:solidFill>
                  <a:schemeClr val="accent2"/>
                </a:solidFill>
                <a:effectLst/>
                <a:uLnTx/>
                <a:uFillTx/>
                <a:latin typeface="Aptos" panose="020B0004020202020204" pitchFamily="34" charset="0"/>
                <a:ea typeface="+mn-ea"/>
                <a:cs typeface="+mn-cs"/>
              </a:rPr>
              <a:t> to finance, human capital, transport, agri-food, critical raw materials, digital transformation and green transition</a:t>
            </a:r>
            <a:r>
              <a:rPr kumimoji="0" lang="pl-PL" sz="1600" b="0" i="0" u="none" strike="noStrike" kern="1200" cap="none" spc="0" normalizeH="0" baseline="0" noProof="0">
                <a:ln>
                  <a:noFill/>
                </a:ln>
                <a:solidFill>
                  <a:schemeClr val="accent2"/>
                </a:solidFill>
                <a:effectLst/>
                <a:uLnTx/>
                <a:uFillTx/>
                <a:latin typeface="Aptos" panose="020B0004020202020204" pitchFamily="34" charset="0"/>
                <a:ea typeface="+mn-ea"/>
                <a:cs typeface="+mn-cs"/>
              </a:rPr>
              <a:t>.</a:t>
            </a:r>
            <a:endParaRPr kumimoji="0" lang="en-US" sz="1600" b="0" i="0" u="none" strike="noStrike" kern="1200" cap="none" spc="0" normalizeH="0" baseline="0" noProof="0">
              <a:ln>
                <a:noFill/>
              </a:ln>
              <a:solidFill>
                <a:schemeClr val="accent2"/>
              </a:solidFill>
              <a:effectLst/>
              <a:uLnTx/>
              <a:uFillTx/>
              <a:latin typeface="Aptos" panose="020B0004020202020204" pitchFamily="34" charset="0"/>
              <a:ea typeface="+mn-ea"/>
              <a:cs typeface="+mn-cs"/>
            </a:endParaRPr>
          </a:p>
        </p:txBody>
      </p:sp>
      <p:sp>
        <p:nvSpPr>
          <p:cNvPr id="64" name="Oval 63">
            <a:extLst>
              <a:ext uri="{FF2B5EF4-FFF2-40B4-BE49-F238E27FC236}">
                <a16:creationId xmlns:a16="http://schemas.microsoft.com/office/drawing/2014/main" id="{A0FF174F-F33E-5B94-3335-E28B1A122E77}"/>
              </a:ext>
            </a:extLst>
          </p:cNvPr>
          <p:cNvSpPr/>
          <p:nvPr/>
        </p:nvSpPr>
        <p:spPr>
          <a:xfrm>
            <a:off x="520282" y="4502850"/>
            <a:ext cx="639011" cy="639011"/>
          </a:xfrm>
          <a:prstGeom prst="ellipse">
            <a:avLst/>
          </a:prstGeom>
          <a:solidFill>
            <a:schemeClr val="accent1">
              <a:lumMod val="20000"/>
              <a:lumOff val="80000"/>
            </a:schemeClr>
          </a:solidFill>
          <a:ln w="28575" cap="flat" cmpd="sng" algn="ctr">
            <a:solidFill>
              <a:srgbClr val="FFFFFF"/>
            </a:solidFill>
            <a:prstDash val="solid"/>
          </a:ln>
          <a:effectLst/>
        </p:spPr>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0" cap="none" spc="0" normalizeH="0" baseline="0" noProof="0">
                <a:ln>
                  <a:noFill/>
                </a:ln>
                <a:solidFill>
                  <a:srgbClr val="000000"/>
                </a:solidFill>
                <a:effectLst/>
                <a:uLnTx/>
                <a:uFillTx/>
                <a:latin typeface="Aptos" panose="020B0004020202020204" pitchFamily="34" charset="0"/>
                <a:ea typeface="+mn-ea"/>
                <a:cs typeface="+mn-cs"/>
              </a:rPr>
              <a:t>4</a:t>
            </a:r>
            <a:endParaRPr kumimoji="0" lang="en-US" sz="1200" b="1" i="0" u="none" strike="noStrike" kern="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34" name="Rectangle 33">
            <a:extLst>
              <a:ext uri="{FF2B5EF4-FFF2-40B4-BE49-F238E27FC236}">
                <a16:creationId xmlns:a16="http://schemas.microsoft.com/office/drawing/2014/main" id="{80A8F821-777E-A28B-138E-F3D9CDFDD4B9}"/>
              </a:ext>
            </a:extLst>
          </p:cNvPr>
          <p:cNvSpPr/>
          <p:nvPr/>
        </p:nvSpPr>
        <p:spPr>
          <a:xfrm>
            <a:off x="824938" y="5364197"/>
            <a:ext cx="1966388" cy="782358"/>
          </a:xfrm>
          <a:prstGeom prst="rect">
            <a:avLst/>
          </a:prstGeom>
          <a:solidFill>
            <a:srgbClr val="FFC817"/>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2000" rtlCol="0" anchor="ctr" anchorCtr="0"/>
          <a:lstStyle/>
          <a:p>
            <a:pPr marL="88900" marR="0" lvl="0" indent="0" algn="ctr" defTabSz="914400" rtl="0" eaLnBrk="1" fontAlgn="base" latinLnBrk="0" hangingPunct="1">
              <a:lnSpc>
                <a:spcPct val="100000"/>
              </a:lnSpc>
              <a:spcBef>
                <a:spcPts val="0"/>
              </a:spcBef>
              <a:spcAft>
                <a:spcPts val="600"/>
              </a:spcAft>
              <a:buClr>
                <a:srgbClr val="FFE600"/>
              </a:buClr>
              <a:buSzPct val="70000"/>
              <a:buFontTx/>
              <a:buNone/>
              <a:tabLst/>
              <a:defRPr/>
            </a:pPr>
            <a:r>
              <a:rPr kumimoji="0" lang="pl-PL" sz="2000" b="1" i="0" u="none" strike="noStrike" kern="1200" cap="none" spc="0" normalizeH="0" baseline="0" noProof="0" err="1">
                <a:ln>
                  <a:noFill/>
                </a:ln>
                <a:solidFill>
                  <a:srgbClr val="002B5B"/>
                </a:solidFill>
                <a:effectLst/>
                <a:uLnTx/>
                <a:uFillTx/>
                <a:latin typeface="Aptos" panose="020B0004020202020204" pitchFamily="34" charset="0"/>
              </a:rPr>
              <a:t>Implemen-tation</a:t>
            </a:r>
            <a:endParaRPr kumimoji="0" lang="pl-PL" sz="2000" b="1" i="0" u="none" strike="noStrike" kern="1200" cap="none" spc="0" normalizeH="0" baseline="0" noProof="0">
              <a:ln>
                <a:noFill/>
              </a:ln>
              <a:solidFill>
                <a:srgbClr val="002B5B"/>
              </a:solidFill>
              <a:effectLst/>
              <a:uLnTx/>
              <a:uFillTx/>
              <a:latin typeface="Aptos" panose="020B0004020202020204" pitchFamily="34" charset="0"/>
            </a:endParaRPr>
          </a:p>
        </p:txBody>
      </p:sp>
      <p:sp>
        <p:nvSpPr>
          <p:cNvPr id="35" name="Isosceles Triangle 34">
            <a:extLst>
              <a:ext uri="{FF2B5EF4-FFF2-40B4-BE49-F238E27FC236}">
                <a16:creationId xmlns:a16="http://schemas.microsoft.com/office/drawing/2014/main" id="{EF7365C3-D995-F694-8C94-4B438167E6C6}"/>
              </a:ext>
            </a:extLst>
          </p:cNvPr>
          <p:cNvSpPr/>
          <p:nvPr/>
        </p:nvSpPr>
        <p:spPr>
          <a:xfrm rot="5400000">
            <a:off x="2556520" y="5660639"/>
            <a:ext cx="782357" cy="189474"/>
          </a:xfrm>
          <a:prstGeom prst="triangle">
            <a:avLst/>
          </a:prstGeom>
          <a:solidFill>
            <a:schemeClr val="accent1">
              <a:lumMod val="40000"/>
              <a:lumOff val="6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0B0004020202020204" pitchFamily="34" charset="0"/>
            </a:endParaRPr>
          </a:p>
        </p:txBody>
      </p:sp>
      <p:sp>
        <p:nvSpPr>
          <p:cNvPr id="36" name="TextBox 35">
            <a:extLst>
              <a:ext uri="{FF2B5EF4-FFF2-40B4-BE49-F238E27FC236}">
                <a16:creationId xmlns:a16="http://schemas.microsoft.com/office/drawing/2014/main" id="{E887747D-916E-86AB-B071-5E2B0894A1D9}"/>
              </a:ext>
            </a:extLst>
          </p:cNvPr>
          <p:cNvSpPr txBox="1"/>
          <p:nvPr/>
        </p:nvSpPr>
        <p:spPr>
          <a:xfrm>
            <a:off x="3099145" y="5490688"/>
            <a:ext cx="8604779" cy="529376"/>
          </a:xfrm>
          <a:prstGeom prst="rect">
            <a:avLst/>
          </a:prstGeom>
          <a:noFill/>
        </p:spPr>
        <p:txBody>
          <a:bodyPr wrap="square" lIns="0" tIns="36576" rIns="0" bIns="0" rtlCol="0" anchor="t">
            <a:spAutoFit/>
          </a:bodyPr>
          <a:lstStyle/>
          <a:p>
            <a:pPr marL="88900" fontAlgn="base">
              <a:spcAft>
                <a:spcPts val="300"/>
              </a:spcAft>
              <a:buClr>
                <a:srgbClr val="FFE600"/>
              </a:buClr>
              <a:buSzPct val="70000"/>
              <a:defRPr/>
            </a:pPr>
            <a:r>
              <a:rPr kumimoji="0" lang="en-US" sz="1600" b="1" i="0" u="none" strike="noStrike" kern="1200" cap="none" spc="0" normalizeH="0" baseline="0" noProof="0">
                <a:ln>
                  <a:noFill/>
                </a:ln>
                <a:solidFill>
                  <a:schemeClr val="accent2"/>
                </a:solidFill>
                <a:effectLst/>
                <a:uLnTx/>
                <a:uFillTx/>
                <a:latin typeface="Aptos"/>
                <a:ea typeface="+mn-ea"/>
                <a:cs typeface="+mn-cs"/>
              </a:rPr>
              <a:t>Indirect management </a:t>
            </a:r>
            <a:r>
              <a:rPr kumimoji="0" lang="en-US" sz="1600" b="0" i="0" u="none" strike="noStrike" kern="1200" cap="none" spc="0" normalizeH="0" baseline="0" noProof="0">
                <a:ln>
                  <a:noFill/>
                </a:ln>
                <a:solidFill>
                  <a:schemeClr val="accent2"/>
                </a:solidFill>
                <a:effectLst/>
                <a:uLnTx/>
                <a:uFillTx/>
                <a:latin typeface="Aptos"/>
                <a:ea typeface="+mn-ea"/>
                <a:cs typeface="+mn-cs"/>
              </a:rPr>
              <a:t>by pillar-assessed entities, i.e. European Financial Institutions (EIB, KfW, AFD, BGK, etc.) and multilateral Financial Institutions (EBRD, WB, IFC</a:t>
            </a:r>
            <a:r>
              <a:rPr lang="en-US" sz="1600" kern="1200">
                <a:solidFill>
                  <a:schemeClr val="accent2"/>
                </a:solidFill>
                <a:latin typeface="Aptos"/>
                <a:ea typeface="+mn-ea"/>
                <a:cs typeface="+mn-cs"/>
              </a:rPr>
              <a:t> etc.).</a:t>
            </a:r>
            <a:r>
              <a:rPr kumimoji="0" lang="en-US" sz="1600" b="0" i="0" u="none" strike="noStrike" kern="1200" cap="none" spc="0" normalizeH="0" baseline="0" noProof="0">
                <a:ln>
                  <a:noFill/>
                </a:ln>
                <a:solidFill>
                  <a:schemeClr val="accent2"/>
                </a:solidFill>
                <a:effectLst/>
                <a:uLnTx/>
                <a:uFillTx/>
                <a:latin typeface="Aptos"/>
                <a:ea typeface="+mn-ea"/>
                <a:cs typeface="+mn-cs"/>
              </a:rPr>
              <a:t> </a:t>
            </a:r>
          </a:p>
        </p:txBody>
      </p:sp>
      <p:sp>
        <p:nvSpPr>
          <p:cNvPr id="65" name="Oval 64">
            <a:extLst>
              <a:ext uri="{FF2B5EF4-FFF2-40B4-BE49-F238E27FC236}">
                <a16:creationId xmlns:a16="http://schemas.microsoft.com/office/drawing/2014/main" id="{43253C6C-01BD-514E-1453-059B29B798DA}"/>
              </a:ext>
            </a:extLst>
          </p:cNvPr>
          <p:cNvSpPr/>
          <p:nvPr/>
        </p:nvSpPr>
        <p:spPr>
          <a:xfrm>
            <a:off x="520282" y="5435871"/>
            <a:ext cx="639011" cy="639011"/>
          </a:xfrm>
          <a:prstGeom prst="ellipse">
            <a:avLst/>
          </a:prstGeom>
          <a:solidFill>
            <a:schemeClr val="accent1">
              <a:lumMod val="20000"/>
              <a:lumOff val="80000"/>
            </a:schemeClr>
          </a:solidFill>
          <a:ln w="28575" cap="flat" cmpd="sng" algn="ctr">
            <a:solidFill>
              <a:srgbClr val="FFFFFF"/>
            </a:solidFill>
            <a:prstDash val="solid"/>
          </a:ln>
          <a:effectLst/>
        </p:spPr>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0" cap="none" spc="0" normalizeH="0" baseline="0" noProof="0">
                <a:ln>
                  <a:noFill/>
                </a:ln>
                <a:solidFill>
                  <a:srgbClr val="000000"/>
                </a:solidFill>
                <a:effectLst/>
                <a:uLnTx/>
                <a:uFillTx/>
                <a:latin typeface="Aptos" panose="020B0004020202020204" pitchFamily="34" charset="0"/>
                <a:ea typeface="+mn-ea"/>
                <a:cs typeface="+mn-cs"/>
              </a:rPr>
              <a:t>5</a:t>
            </a:r>
            <a:endParaRPr kumimoji="0" lang="en-US" sz="1200" b="1" i="0" u="none" strike="noStrike" kern="0" cap="none" spc="0" normalizeH="0" baseline="0" noProof="0">
              <a:ln>
                <a:noFill/>
              </a:ln>
              <a:solidFill>
                <a:srgbClr val="000000"/>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1107425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a:extLst>
              <a:ext uri="{FF2B5EF4-FFF2-40B4-BE49-F238E27FC236}">
                <a16:creationId xmlns:a16="http://schemas.microsoft.com/office/drawing/2014/main" id="{0A553F54-D0DB-715B-9281-1FFB69767339}"/>
              </a:ext>
            </a:extLst>
          </p:cNvPr>
          <p:cNvGraphicFramePr>
            <a:graphicFrameLocks noGrp="1"/>
          </p:cNvGraphicFramePr>
          <p:nvPr>
            <p:ph idx="1"/>
            <p:extLst>
              <p:ext uri="{D42A27DB-BD31-4B8C-83A1-F6EECF244321}">
                <p14:modId xmlns:p14="http://schemas.microsoft.com/office/powerpoint/2010/main" val="850549379"/>
              </p:ext>
            </p:extLst>
          </p:nvPr>
        </p:nvGraphicFramePr>
        <p:xfrm>
          <a:off x="839788" y="1400896"/>
          <a:ext cx="6578162" cy="4607534"/>
        </p:xfrm>
        <a:graphic>
          <a:graphicData uri="http://schemas.openxmlformats.org/drawingml/2006/table">
            <a:tbl>
              <a:tblPr firstRow="1" firstCol="1" bandRow="1">
                <a:tableStyleId>{2D5ABB26-0587-4C30-8999-92F81FD0307C}</a:tableStyleId>
              </a:tblPr>
              <a:tblGrid>
                <a:gridCol w="287972">
                  <a:extLst>
                    <a:ext uri="{9D8B030D-6E8A-4147-A177-3AD203B41FA5}">
                      <a16:colId xmlns:a16="http://schemas.microsoft.com/office/drawing/2014/main" val="3912593245"/>
                    </a:ext>
                  </a:extLst>
                </a:gridCol>
                <a:gridCol w="655320">
                  <a:extLst>
                    <a:ext uri="{9D8B030D-6E8A-4147-A177-3AD203B41FA5}">
                      <a16:colId xmlns:a16="http://schemas.microsoft.com/office/drawing/2014/main" val="935422876"/>
                    </a:ext>
                  </a:extLst>
                </a:gridCol>
                <a:gridCol w="3150870">
                  <a:extLst>
                    <a:ext uri="{9D8B030D-6E8A-4147-A177-3AD203B41FA5}">
                      <a16:colId xmlns:a16="http://schemas.microsoft.com/office/drawing/2014/main" val="3189709500"/>
                    </a:ext>
                  </a:extLst>
                </a:gridCol>
                <a:gridCol w="828000">
                  <a:extLst>
                    <a:ext uri="{9D8B030D-6E8A-4147-A177-3AD203B41FA5}">
                      <a16:colId xmlns:a16="http://schemas.microsoft.com/office/drawing/2014/main" val="1986013652"/>
                    </a:ext>
                  </a:extLst>
                </a:gridCol>
                <a:gridCol w="828000">
                  <a:extLst>
                    <a:ext uri="{9D8B030D-6E8A-4147-A177-3AD203B41FA5}">
                      <a16:colId xmlns:a16="http://schemas.microsoft.com/office/drawing/2014/main" val="3396999217"/>
                    </a:ext>
                  </a:extLst>
                </a:gridCol>
                <a:gridCol w="828000">
                  <a:extLst>
                    <a:ext uri="{9D8B030D-6E8A-4147-A177-3AD203B41FA5}">
                      <a16:colId xmlns:a16="http://schemas.microsoft.com/office/drawing/2014/main" val="9970704"/>
                    </a:ext>
                  </a:extLst>
                </a:gridCol>
              </a:tblGrid>
              <a:tr h="142123">
                <a:tc rowSpan="2">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60000"/>
                        <a:lumOff val="40000"/>
                      </a:schemeClr>
                    </a:solidFill>
                  </a:tcPr>
                </a:tc>
                <a:tc rowSpan="2">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Imple-menting partner</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60000"/>
                        <a:lumOff val="40000"/>
                      </a:schemeClr>
                    </a:solidFill>
                  </a:tcPr>
                </a:tc>
                <a:tc rowSpan="2">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Proposal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60000"/>
                        <a:lumOff val="40000"/>
                      </a:schemeClr>
                    </a:solidFill>
                  </a:tcPr>
                </a:tc>
                <a:tc gridSpan="3">
                  <a:txBody>
                    <a:bodyPr/>
                    <a:lstStyle/>
                    <a:p>
                      <a:pPr algn="ctr" fontAlgn="base">
                        <a:lnSpc>
                          <a:spcPct val="107000"/>
                        </a:lnSpc>
                        <a:spcAft>
                          <a:spcPts val="800"/>
                        </a:spcAft>
                      </a:pPr>
                      <a:r>
                        <a:rPr lang="en-IE" sz="1050" b="0" i="0" u="none" strike="noStrike" kern="1200" cap="none">
                          <a:solidFill>
                            <a:schemeClr val="accent2"/>
                          </a:solidFill>
                          <a:latin typeface="+mn-lt"/>
                          <a:ea typeface="+mn-ea"/>
                          <a:cs typeface="+mn-cs"/>
                        </a:rPr>
                        <a:t>Approved amount [EUR M]</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60000"/>
                        <a:lumOff val="40000"/>
                      </a:schemeClr>
                    </a:solidFill>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076109103"/>
                  </a:ext>
                </a:extLst>
              </a:tr>
              <a:tr h="245960">
                <a:tc vMerge="1">
                  <a:txBody>
                    <a:bodyPr/>
                    <a:lstStyle/>
                    <a:p>
                      <a:endParaRPr lang="en-IE"/>
                    </a:p>
                  </a:txBody>
                  <a:tcPr/>
                </a:tc>
                <a:tc vMerge="1">
                  <a:txBody>
                    <a:bodyPr/>
                    <a:lstStyle/>
                    <a:p>
                      <a:endParaRPr lang="en-IE"/>
                    </a:p>
                  </a:txBody>
                  <a:tcPr/>
                </a:tc>
                <a:tc vMerge="1">
                  <a:txBody>
                    <a:bodyPr/>
                    <a:lstStyle/>
                    <a:p>
                      <a:endParaRPr lang="en-IE"/>
                    </a:p>
                  </a:txBody>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Blending</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60000"/>
                        <a:lumOff val="40000"/>
                      </a:schemeClr>
                    </a:solidFill>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Technical Assistance</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60000"/>
                        <a:lumOff val="40000"/>
                      </a:schemeClr>
                    </a:solidFill>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Guarantee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764381118"/>
                  </a:ext>
                </a:extLst>
              </a:tr>
              <a:tr h="142123">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1</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fontAlgn="base">
                        <a:lnSpc>
                          <a:spcPct val="107000"/>
                        </a:lnSpc>
                        <a:spcAft>
                          <a:spcPts val="800"/>
                        </a:spcAft>
                      </a:pPr>
                      <a:r>
                        <a:rPr lang="en-IE" sz="1050" b="0" i="0" u="none" strike="noStrike" cap="none">
                          <a:solidFill>
                            <a:schemeClr val="accent2"/>
                          </a:solidFill>
                          <a:latin typeface="+mn-lt"/>
                          <a:ea typeface="+mn-ea"/>
                          <a:cs typeface="+mn-cs"/>
                          <a:sym typeface="Arial"/>
                        </a:rPr>
                        <a:t>EBRD</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fontAlgn="base">
                        <a:lnSpc>
                          <a:spcPct val="107000"/>
                        </a:lnSpc>
                        <a:spcAft>
                          <a:spcPts val="800"/>
                        </a:spcAft>
                      </a:pPr>
                      <a:r>
                        <a:rPr lang="en-IE" sz="1050" b="0" i="0" u="none" strike="noStrike" cap="none">
                          <a:solidFill>
                            <a:schemeClr val="accent2"/>
                          </a:solidFill>
                          <a:latin typeface="+mn-lt"/>
                          <a:ea typeface="+mn-ea"/>
                          <a:cs typeface="+mn-cs"/>
                          <a:sym typeface="Arial"/>
                        </a:rPr>
                        <a:t>Financial Inclusion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30 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7 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140 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643495350"/>
                  </a:ext>
                </a:extLst>
              </a:tr>
              <a:tr h="142123">
                <a:tc>
                  <a:txBody>
                    <a:bodyPr/>
                    <a:lstStyle/>
                    <a:p>
                      <a:pPr algn="ctr" fontAlgn="base">
                        <a:lnSpc>
                          <a:spcPct val="107000"/>
                        </a:lnSpc>
                        <a:spcAft>
                          <a:spcPts val="800"/>
                        </a:spcAft>
                      </a:pPr>
                      <a:r>
                        <a:rPr lang="en-IE" sz="1050" b="1" i="0" u="none" strike="noStrike" cap="none">
                          <a:solidFill>
                            <a:schemeClr val="accent2"/>
                          </a:solidFill>
                          <a:latin typeface="+mn-lt"/>
                          <a:ea typeface="+mn-ea"/>
                          <a:cs typeface="+mn-cs"/>
                          <a:sym typeface="Arial"/>
                        </a:rPr>
                        <a:t>2</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ase" latinLnBrk="0" hangingPunct="1">
                        <a:lnSpc>
                          <a:spcPct val="107000"/>
                        </a:lnSpc>
                        <a:spcBef>
                          <a:spcPts val="0"/>
                        </a:spcBef>
                        <a:spcAft>
                          <a:spcPts val="800"/>
                        </a:spcAft>
                        <a:buClrTx/>
                        <a:buSzTx/>
                        <a:buFontTx/>
                        <a:buNone/>
                        <a:tabLst/>
                        <a:defRPr/>
                      </a:pPr>
                      <a:r>
                        <a:rPr lang="en-IE" sz="1050" b="1" i="0" u="none" strike="noStrike" cap="none">
                          <a:solidFill>
                            <a:schemeClr val="accent2"/>
                          </a:solidFill>
                          <a:latin typeface="+mn-lt"/>
                          <a:ea typeface="+mn-ea"/>
                          <a:cs typeface="+mn-cs"/>
                          <a:sym typeface="Arial"/>
                        </a:rPr>
                        <a:t>EBRD</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fontAlgn="base">
                        <a:lnSpc>
                          <a:spcPct val="107000"/>
                        </a:lnSpc>
                        <a:spcAft>
                          <a:spcPts val="800"/>
                        </a:spcAft>
                      </a:pPr>
                      <a:r>
                        <a:rPr lang="en-IE" sz="1050" b="1" i="0" u="none" strike="noStrike" cap="none">
                          <a:solidFill>
                            <a:schemeClr val="accent2"/>
                          </a:solidFill>
                          <a:latin typeface="+mn-lt"/>
                          <a:ea typeface="+mn-ea"/>
                          <a:cs typeface="+mn-cs"/>
                          <a:sym typeface="Arial"/>
                        </a:rPr>
                        <a:t>Hi-Bar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07000"/>
                        </a:lnSpc>
                        <a:spcAft>
                          <a:spcPts val="800"/>
                        </a:spcAft>
                      </a:pPr>
                      <a:r>
                        <a:rPr lang="en-IE" sz="1050" b="1" i="0" u="none" strike="noStrike" cap="none">
                          <a:solidFill>
                            <a:schemeClr val="accent2"/>
                          </a:solidFill>
                          <a:latin typeface="+mn-lt"/>
                          <a:ea typeface="+mn-ea"/>
                          <a:cs typeface="+mn-cs"/>
                          <a:sym typeface="Arial"/>
                        </a:rPr>
                        <a:t>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ase">
                        <a:lnSpc>
                          <a:spcPct val="107000"/>
                        </a:lnSpc>
                        <a:spcAft>
                          <a:spcPts val="800"/>
                        </a:spcAft>
                      </a:pPr>
                      <a:r>
                        <a:rPr lang="en-IE" sz="1050" b="1" i="0" u="none" strike="noStrike" cap="none">
                          <a:solidFill>
                            <a:schemeClr val="accent2"/>
                          </a:solidFill>
                          <a:latin typeface="+mn-lt"/>
                          <a:ea typeface="+mn-ea"/>
                          <a:cs typeface="+mn-cs"/>
                          <a:sym typeface="Arial"/>
                        </a:rPr>
                        <a:t>7</a:t>
                      </a:r>
                      <a:r>
                        <a:rPr lang="pl-PL" sz="1050" b="1" i="0" u="none" strike="noStrike" cap="none">
                          <a:solidFill>
                            <a:schemeClr val="accent2"/>
                          </a:solidFill>
                          <a:latin typeface="+mn-lt"/>
                          <a:ea typeface="+mn-ea"/>
                          <a:cs typeface="+mn-cs"/>
                          <a:sym typeface="Arial"/>
                        </a:rPr>
                        <a:t>.</a:t>
                      </a:r>
                      <a:r>
                        <a:rPr lang="en-IE" sz="1050" b="1" i="0" u="none" strike="noStrike" cap="none">
                          <a:solidFill>
                            <a:schemeClr val="accent2"/>
                          </a:solidFill>
                          <a:latin typeface="+mn-lt"/>
                          <a:ea typeface="+mn-ea"/>
                          <a:cs typeface="+mn-cs"/>
                          <a:sym typeface="Arial"/>
                        </a:rPr>
                        <a:t>5 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ase">
                        <a:lnSpc>
                          <a:spcPct val="107000"/>
                        </a:lnSpc>
                        <a:spcAft>
                          <a:spcPts val="800"/>
                        </a:spcAft>
                      </a:pPr>
                      <a:r>
                        <a:rPr lang="en-IE" sz="1050" b="1" i="0" u="none" strike="noStrike" cap="none">
                          <a:solidFill>
                            <a:schemeClr val="accent2"/>
                          </a:solidFill>
                          <a:latin typeface="+mn-lt"/>
                          <a:ea typeface="+mn-ea"/>
                          <a:cs typeface="+mn-cs"/>
                          <a:sym typeface="Arial"/>
                        </a:rPr>
                        <a:t>150 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872153757"/>
                  </a:ext>
                </a:extLst>
              </a:tr>
              <a:tr h="142123">
                <a:tc>
                  <a:txBody>
                    <a:bodyPr/>
                    <a:lstStyle/>
                    <a:p>
                      <a:pPr algn="ctr" fontAlgn="base">
                        <a:lnSpc>
                          <a:spcPct val="107000"/>
                        </a:lnSpc>
                        <a:spcAft>
                          <a:spcPts val="800"/>
                        </a:spcAft>
                      </a:pPr>
                      <a:r>
                        <a:rPr lang="en-IE" sz="1050" b="1" i="0" u="none" strike="noStrike" cap="none">
                          <a:solidFill>
                            <a:schemeClr val="accent2"/>
                          </a:solidFill>
                          <a:latin typeface="+mn-lt"/>
                          <a:ea typeface="+mn-ea"/>
                          <a:cs typeface="+mn-cs"/>
                          <a:sym typeface="Arial"/>
                        </a:rPr>
                        <a:t>3</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ase" latinLnBrk="0" hangingPunct="1">
                        <a:lnSpc>
                          <a:spcPct val="107000"/>
                        </a:lnSpc>
                        <a:spcBef>
                          <a:spcPts val="0"/>
                        </a:spcBef>
                        <a:spcAft>
                          <a:spcPts val="800"/>
                        </a:spcAft>
                        <a:buClrTx/>
                        <a:buSzTx/>
                        <a:buFontTx/>
                        <a:buNone/>
                        <a:tabLst/>
                        <a:defRPr/>
                      </a:pPr>
                      <a:r>
                        <a:rPr lang="en-IE" sz="1050" b="1" i="0" u="none" strike="noStrike" cap="none">
                          <a:solidFill>
                            <a:schemeClr val="accent2"/>
                          </a:solidFill>
                          <a:latin typeface="+mn-lt"/>
                          <a:ea typeface="+mn-ea"/>
                          <a:cs typeface="+mn-cs"/>
                          <a:sym typeface="Arial"/>
                        </a:rPr>
                        <a:t>EBRD</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fontAlgn="base">
                        <a:lnSpc>
                          <a:spcPct val="107000"/>
                        </a:lnSpc>
                        <a:spcAft>
                          <a:spcPts val="800"/>
                        </a:spcAft>
                      </a:pPr>
                      <a:r>
                        <a:rPr lang="en-IE" sz="1050" b="1" i="0" u="none" strike="noStrike" cap="none">
                          <a:solidFill>
                            <a:schemeClr val="accent2"/>
                          </a:solidFill>
                          <a:latin typeface="+mn-lt"/>
                          <a:ea typeface="+mn-ea"/>
                          <a:cs typeface="+mn-cs"/>
                          <a:sym typeface="Arial"/>
                        </a:rPr>
                        <a:t>Resilience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07000"/>
                        </a:lnSpc>
                        <a:spcAft>
                          <a:spcPts val="800"/>
                        </a:spcAft>
                      </a:pPr>
                      <a:r>
                        <a:rPr lang="en-IE" sz="1050" b="1" i="0" u="none" strike="noStrike" cap="none">
                          <a:solidFill>
                            <a:schemeClr val="accent2"/>
                          </a:solidFill>
                          <a:latin typeface="+mn-lt"/>
                          <a:ea typeface="+mn-ea"/>
                          <a:cs typeface="+mn-cs"/>
                          <a:sym typeface="Arial"/>
                        </a:rPr>
                        <a:t>25 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ase">
                        <a:lnSpc>
                          <a:spcPct val="107000"/>
                        </a:lnSpc>
                        <a:spcAft>
                          <a:spcPts val="800"/>
                        </a:spcAft>
                      </a:pPr>
                      <a:r>
                        <a:rPr lang="en-IE" sz="1050" b="1" i="0" u="none" strike="noStrike" cap="none">
                          <a:solidFill>
                            <a:schemeClr val="accent2"/>
                          </a:solidFill>
                          <a:latin typeface="+mn-lt"/>
                          <a:ea typeface="+mn-ea"/>
                          <a:cs typeface="+mn-cs"/>
                          <a:sym typeface="Arial"/>
                        </a:rPr>
                        <a:t>7</a:t>
                      </a:r>
                      <a:r>
                        <a:rPr lang="pl-PL" sz="1050" b="1" i="0" u="none" strike="noStrike" cap="none">
                          <a:solidFill>
                            <a:schemeClr val="accent2"/>
                          </a:solidFill>
                          <a:latin typeface="+mn-lt"/>
                          <a:ea typeface="+mn-ea"/>
                          <a:cs typeface="+mn-cs"/>
                          <a:sym typeface="Arial"/>
                        </a:rPr>
                        <a:t>.</a:t>
                      </a:r>
                      <a:r>
                        <a:rPr lang="en-IE" sz="1050" b="1" i="0" u="none" strike="noStrike" cap="none">
                          <a:solidFill>
                            <a:schemeClr val="accent2"/>
                          </a:solidFill>
                          <a:latin typeface="+mn-lt"/>
                          <a:ea typeface="+mn-ea"/>
                          <a:cs typeface="+mn-cs"/>
                          <a:sym typeface="Arial"/>
                        </a:rPr>
                        <a:t>5 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ase">
                        <a:lnSpc>
                          <a:spcPct val="107000"/>
                        </a:lnSpc>
                        <a:spcAft>
                          <a:spcPts val="800"/>
                        </a:spcAft>
                      </a:pPr>
                      <a:r>
                        <a:rPr lang="en-IE" sz="1050" b="1" i="0" u="none" strike="noStrike" cap="none">
                          <a:solidFill>
                            <a:schemeClr val="accent2"/>
                          </a:solidFill>
                          <a:latin typeface="+mn-lt"/>
                          <a:ea typeface="+mn-ea"/>
                          <a:cs typeface="+mn-cs"/>
                          <a:sym typeface="Arial"/>
                        </a:rPr>
                        <a:t>150 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348290012"/>
                  </a:ext>
                </a:extLst>
              </a:tr>
              <a:tr h="142123">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4</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fontAlgn="base">
                        <a:lnSpc>
                          <a:spcPct val="107000"/>
                        </a:lnSpc>
                        <a:spcAft>
                          <a:spcPts val="800"/>
                        </a:spcAft>
                      </a:pPr>
                      <a:r>
                        <a:rPr lang="en-IE" sz="1050" b="0" i="0" u="none" strike="noStrike" cap="none">
                          <a:solidFill>
                            <a:schemeClr val="accent2"/>
                          </a:solidFill>
                          <a:latin typeface="+mn-lt"/>
                          <a:ea typeface="+mn-ea"/>
                          <a:cs typeface="+mn-cs"/>
                          <a:sym typeface="Arial"/>
                        </a:rPr>
                        <a:t>EIB</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fontAlgn="base">
                        <a:lnSpc>
                          <a:spcPct val="107000"/>
                        </a:lnSpc>
                        <a:spcAft>
                          <a:spcPts val="800"/>
                        </a:spcAft>
                      </a:pPr>
                      <a:r>
                        <a:rPr lang="en-IE" sz="1050" b="0" i="0" u="none" strike="noStrike" cap="none">
                          <a:solidFill>
                            <a:schemeClr val="accent2"/>
                          </a:solidFill>
                          <a:latin typeface="+mn-lt"/>
                          <a:ea typeface="+mn-ea"/>
                          <a:cs typeface="+mn-cs"/>
                          <a:sym typeface="Arial"/>
                        </a:rPr>
                        <a:t>EU4Business Guarantee Facility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50 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422275547"/>
                  </a:ext>
                </a:extLst>
              </a:tr>
              <a:tr h="245960">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5</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fontAlgn="base">
                        <a:lnSpc>
                          <a:spcPct val="107000"/>
                        </a:lnSpc>
                        <a:spcAft>
                          <a:spcPts val="800"/>
                        </a:spcAft>
                      </a:pPr>
                      <a:r>
                        <a:rPr lang="en-IE" sz="1050" b="0" i="0" u="none" strike="noStrike" cap="none">
                          <a:solidFill>
                            <a:schemeClr val="accent2"/>
                          </a:solidFill>
                          <a:latin typeface="+mn-lt"/>
                          <a:ea typeface="+mn-ea"/>
                          <a:cs typeface="+mn-cs"/>
                          <a:sym typeface="Arial"/>
                        </a:rPr>
                        <a:t>EIB</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fontAlgn="base">
                        <a:lnSpc>
                          <a:spcPct val="107000"/>
                        </a:lnSpc>
                        <a:spcAft>
                          <a:spcPts val="800"/>
                        </a:spcAft>
                      </a:pPr>
                      <a:r>
                        <a:rPr lang="en-IE" sz="1050" b="0" i="0" u="none" strike="noStrike" cap="none">
                          <a:solidFill>
                            <a:schemeClr val="accent2"/>
                          </a:solidFill>
                          <a:latin typeface="+mn-lt"/>
                          <a:ea typeface="+mn-ea"/>
                          <a:cs typeface="+mn-cs"/>
                          <a:sym typeface="Arial"/>
                        </a:rPr>
                        <a:t>EFSD+ MSME Access to green, growth and inclusive finance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150 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3371321366"/>
                  </a:ext>
                </a:extLst>
              </a:tr>
              <a:tr h="142123">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6</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fontAlgn="base">
                        <a:lnSpc>
                          <a:spcPct val="107000"/>
                        </a:lnSpc>
                        <a:spcAft>
                          <a:spcPts val="800"/>
                        </a:spcAft>
                      </a:pPr>
                      <a:r>
                        <a:rPr lang="en-IE" sz="1050" b="0" i="0" u="none" strike="noStrike" cap="none">
                          <a:solidFill>
                            <a:schemeClr val="accent2"/>
                          </a:solidFill>
                          <a:latin typeface="+mn-lt"/>
                          <a:ea typeface="+mn-ea"/>
                          <a:cs typeface="+mn-cs"/>
                          <a:sym typeface="Arial"/>
                        </a:rPr>
                        <a:t>EIB</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fontAlgn="base">
                        <a:lnSpc>
                          <a:spcPct val="107000"/>
                        </a:lnSpc>
                        <a:spcAft>
                          <a:spcPts val="800"/>
                        </a:spcAft>
                      </a:pPr>
                      <a:r>
                        <a:rPr lang="en-IE" sz="1050" b="0" i="0" u="none" strike="noStrike" cap="none">
                          <a:solidFill>
                            <a:schemeClr val="accent2"/>
                          </a:solidFill>
                          <a:latin typeface="+mn-lt"/>
                          <a:ea typeface="+mn-ea"/>
                          <a:cs typeface="+mn-cs"/>
                          <a:sym typeface="Arial"/>
                        </a:rPr>
                        <a:t>Jaspers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10 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798157583"/>
                  </a:ext>
                </a:extLst>
              </a:tr>
              <a:tr h="0">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7</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fontAlgn="base">
                        <a:lnSpc>
                          <a:spcPct val="107000"/>
                        </a:lnSpc>
                        <a:spcAft>
                          <a:spcPts val="800"/>
                        </a:spcAft>
                      </a:pPr>
                      <a:r>
                        <a:rPr lang="en-IE" sz="1050" b="0" i="0" u="none" strike="noStrike" cap="none">
                          <a:solidFill>
                            <a:schemeClr val="accent2"/>
                          </a:solidFill>
                          <a:latin typeface="+mn-lt"/>
                          <a:ea typeface="+mn-ea"/>
                          <a:cs typeface="+mn-cs"/>
                          <a:sym typeface="Arial"/>
                        </a:rPr>
                        <a:t>BGK</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fontAlgn="base">
                        <a:lnSpc>
                          <a:spcPct val="107000"/>
                        </a:lnSpc>
                        <a:spcAft>
                          <a:spcPts val="800"/>
                        </a:spcAft>
                      </a:pPr>
                      <a:r>
                        <a:rPr lang="en-IE" sz="1050" b="0" i="0" u="none" strike="noStrike" cap="none">
                          <a:solidFill>
                            <a:schemeClr val="accent2"/>
                          </a:solidFill>
                          <a:latin typeface="+mn-lt"/>
                          <a:ea typeface="+mn-ea"/>
                          <a:cs typeface="+mn-cs"/>
                          <a:sym typeface="Arial"/>
                        </a:rPr>
                        <a:t>EU Support for Ukrainian MSMEs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20 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981466375"/>
                  </a:ext>
                </a:extLst>
              </a:tr>
              <a:tr h="142123">
                <a:tc>
                  <a:txBody>
                    <a:bodyPr/>
                    <a:lstStyle/>
                    <a:p>
                      <a:pPr algn="ctr" fontAlgn="base">
                        <a:lnSpc>
                          <a:spcPct val="107000"/>
                        </a:lnSpc>
                        <a:spcAft>
                          <a:spcPts val="800"/>
                        </a:spcAft>
                      </a:pPr>
                      <a:r>
                        <a:rPr lang="en-IE" sz="1050" b="1" i="0" u="none" strike="noStrike" cap="none">
                          <a:solidFill>
                            <a:schemeClr val="accent2"/>
                          </a:solidFill>
                          <a:latin typeface="+mn-lt"/>
                          <a:ea typeface="+mn-ea"/>
                          <a:cs typeface="+mn-cs"/>
                          <a:sym typeface="Arial"/>
                        </a:rPr>
                        <a:t>8</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fontAlgn="base">
                        <a:lnSpc>
                          <a:spcPct val="107000"/>
                        </a:lnSpc>
                        <a:spcAft>
                          <a:spcPts val="800"/>
                        </a:spcAft>
                      </a:pPr>
                      <a:r>
                        <a:rPr lang="en-IE" sz="1050" b="1" i="0" u="none" strike="noStrike" cap="none">
                          <a:solidFill>
                            <a:schemeClr val="accent2"/>
                          </a:solidFill>
                          <a:latin typeface="+mn-lt"/>
                          <a:ea typeface="+mn-ea"/>
                          <a:cs typeface="+mn-cs"/>
                          <a:sym typeface="Arial"/>
                        </a:rPr>
                        <a:t>IFC</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fontAlgn="base">
                        <a:lnSpc>
                          <a:spcPct val="107000"/>
                        </a:lnSpc>
                        <a:spcAft>
                          <a:spcPts val="800"/>
                        </a:spcAft>
                      </a:pPr>
                      <a:r>
                        <a:rPr lang="en-IE" sz="1050" b="1" i="0" u="none" strike="noStrike" cap="none">
                          <a:solidFill>
                            <a:schemeClr val="accent2"/>
                          </a:solidFill>
                          <a:latin typeface="+mn-lt"/>
                          <a:ea typeface="+mn-ea"/>
                          <a:cs typeface="+mn-cs"/>
                          <a:sym typeface="Arial"/>
                        </a:rPr>
                        <a:t>Better Future Programme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07000"/>
                        </a:lnSpc>
                        <a:spcAft>
                          <a:spcPts val="800"/>
                        </a:spcAft>
                      </a:pPr>
                      <a:r>
                        <a:rPr lang="en-IE" sz="1050" b="1" i="0" u="none" strike="noStrike" cap="none">
                          <a:solidFill>
                            <a:schemeClr val="accent2"/>
                          </a:solidFill>
                          <a:latin typeface="+mn-lt"/>
                          <a:ea typeface="+mn-ea"/>
                          <a:cs typeface="+mn-cs"/>
                          <a:sym typeface="Arial"/>
                        </a:rPr>
                        <a:t>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ase">
                        <a:lnSpc>
                          <a:spcPct val="107000"/>
                        </a:lnSpc>
                        <a:spcAft>
                          <a:spcPts val="800"/>
                        </a:spcAft>
                      </a:pPr>
                      <a:r>
                        <a:rPr lang="en-IE" sz="1050" b="1" i="0" u="none" strike="noStrike" cap="none">
                          <a:solidFill>
                            <a:schemeClr val="accent2"/>
                          </a:solidFill>
                          <a:latin typeface="+mn-lt"/>
                          <a:ea typeface="+mn-ea"/>
                          <a:cs typeface="+mn-cs"/>
                          <a:sym typeface="Arial"/>
                        </a:rPr>
                        <a:t>17</a:t>
                      </a:r>
                      <a:r>
                        <a:rPr lang="pl-PL" sz="1050" b="1" i="0" u="none" strike="noStrike" cap="none">
                          <a:solidFill>
                            <a:schemeClr val="accent2"/>
                          </a:solidFill>
                          <a:latin typeface="+mn-lt"/>
                          <a:ea typeface="+mn-ea"/>
                          <a:cs typeface="+mn-cs"/>
                          <a:sym typeface="Arial"/>
                        </a:rPr>
                        <a:t>.</a:t>
                      </a:r>
                      <a:r>
                        <a:rPr lang="en-IE" sz="1050" b="1" i="0" u="none" strike="noStrike" cap="none">
                          <a:solidFill>
                            <a:schemeClr val="accent2"/>
                          </a:solidFill>
                          <a:latin typeface="+mn-lt"/>
                          <a:ea typeface="+mn-ea"/>
                          <a:cs typeface="+mn-cs"/>
                          <a:sym typeface="Arial"/>
                        </a:rPr>
                        <a:t>5 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ase">
                        <a:lnSpc>
                          <a:spcPct val="107000"/>
                        </a:lnSpc>
                        <a:spcAft>
                          <a:spcPts val="800"/>
                        </a:spcAft>
                      </a:pPr>
                      <a:r>
                        <a:rPr lang="en-IE" sz="1050" b="1" i="0" u="none" strike="noStrike" cap="none">
                          <a:solidFill>
                            <a:schemeClr val="accent2"/>
                          </a:solidFill>
                          <a:latin typeface="+mn-lt"/>
                          <a:ea typeface="+mn-ea"/>
                          <a:cs typeface="+mn-cs"/>
                          <a:sym typeface="Arial"/>
                        </a:rPr>
                        <a:t>350 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3442323452"/>
                  </a:ext>
                </a:extLst>
              </a:tr>
              <a:tr h="142123">
                <a:tc>
                  <a:txBody>
                    <a:bodyPr/>
                    <a:lstStyle/>
                    <a:p>
                      <a:pPr algn="ctr" fontAlgn="base">
                        <a:lnSpc>
                          <a:spcPct val="107000"/>
                        </a:lnSpc>
                        <a:spcAft>
                          <a:spcPts val="800"/>
                        </a:spcAft>
                      </a:pPr>
                      <a:r>
                        <a:rPr lang="en-IE" sz="1050" b="1" i="0" u="none" strike="noStrike" cap="none">
                          <a:solidFill>
                            <a:schemeClr val="accent2"/>
                          </a:solidFill>
                          <a:latin typeface="+mn-lt"/>
                          <a:ea typeface="+mn-ea"/>
                          <a:cs typeface="+mn-cs"/>
                          <a:sym typeface="Arial"/>
                        </a:rPr>
                        <a:t>9</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fontAlgn="base">
                        <a:lnSpc>
                          <a:spcPct val="107000"/>
                        </a:lnSpc>
                        <a:spcAft>
                          <a:spcPts val="800"/>
                        </a:spcAft>
                      </a:pPr>
                      <a:r>
                        <a:rPr lang="en-IE" sz="1050" b="1" i="0" u="none" strike="noStrike" cap="none">
                          <a:solidFill>
                            <a:schemeClr val="accent2"/>
                          </a:solidFill>
                          <a:latin typeface="+mn-lt"/>
                          <a:ea typeface="+mn-ea"/>
                          <a:cs typeface="+mn-cs"/>
                          <a:sym typeface="Arial"/>
                        </a:rPr>
                        <a:t>KfW</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fontAlgn="base">
                        <a:lnSpc>
                          <a:spcPct val="107000"/>
                        </a:lnSpc>
                        <a:spcAft>
                          <a:spcPts val="800"/>
                        </a:spcAft>
                      </a:pPr>
                      <a:r>
                        <a:rPr lang="en-IE" sz="1050" b="1" i="0" u="none" strike="noStrike" cap="none">
                          <a:solidFill>
                            <a:schemeClr val="accent2"/>
                          </a:solidFill>
                          <a:latin typeface="+mn-lt"/>
                          <a:ea typeface="+mn-ea"/>
                          <a:cs typeface="+mn-cs"/>
                          <a:sym typeface="Arial"/>
                        </a:rPr>
                        <a:t>Green Growth Fund (GGF)</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07000"/>
                        </a:lnSpc>
                        <a:spcAft>
                          <a:spcPts val="800"/>
                        </a:spcAft>
                      </a:pPr>
                      <a:r>
                        <a:rPr lang="en-IE" sz="1050" b="1" i="0" u="none" strike="noStrike" cap="none">
                          <a:solidFill>
                            <a:schemeClr val="accent2"/>
                          </a:solidFill>
                          <a:latin typeface="+mn-lt"/>
                          <a:ea typeface="+mn-ea"/>
                          <a:cs typeface="+mn-cs"/>
                          <a:sym typeface="Arial"/>
                        </a:rPr>
                        <a:t>50 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ase">
                        <a:lnSpc>
                          <a:spcPct val="107000"/>
                        </a:lnSpc>
                        <a:spcAft>
                          <a:spcPts val="800"/>
                        </a:spcAft>
                      </a:pPr>
                      <a:r>
                        <a:rPr lang="en-IE" sz="1050" b="1" i="0" u="none" strike="noStrike" cap="none">
                          <a:solidFill>
                            <a:schemeClr val="accent2"/>
                          </a:solidFill>
                          <a:latin typeface="+mn-lt"/>
                          <a:ea typeface="+mn-ea"/>
                          <a:cs typeface="+mn-cs"/>
                          <a:sym typeface="Arial"/>
                        </a:rPr>
                        <a:t>5 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ase">
                        <a:lnSpc>
                          <a:spcPct val="107000"/>
                        </a:lnSpc>
                        <a:spcAft>
                          <a:spcPts val="800"/>
                        </a:spcAft>
                      </a:pPr>
                      <a:r>
                        <a:rPr lang="en-IE" sz="1050" b="1" i="0" u="none" strike="noStrike" cap="none">
                          <a:solidFill>
                            <a:schemeClr val="accent2"/>
                          </a:solidFill>
                          <a:latin typeface="+mn-lt"/>
                          <a:ea typeface="+mn-ea"/>
                          <a:cs typeface="+mn-cs"/>
                          <a:sym typeface="Arial"/>
                        </a:rPr>
                        <a:t>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19502494"/>
                  </a:ext>
                </a:extLst>
              </a:tr>
              <a:tr h="142123">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10</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fontAlgn="base">
                        <a:lnSpc>
                          <a:spcPct val="107000"/>
                        </a:lnSpc>
                        <a:spcAft>
                          <a:spcPts val="800"/>
                        </a:spcAft>
                      </a:pPr>
                      <a:r>
                        <a:rPr lang="en-IE" sz="1050" b="0" i="0" u="none" strike="noStrike" cap="none">
                          <a:solidFill>
                            <a:schemeClr val="accent2"/>
                          </a:solidFill>
                          <a:latin typeface="+mn-lt"/>
                          <a:ea typeface="+mn-ea"/>
                          <a:cs typeface="+mn-cs"/>
                          <a:sym typeface="Arial"/>
                        </a:rPr>
                        <a:t>KfW</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fontAlgn="base">
                        <a:lnSpc>
                          <a:spcPct val="107000"/>
                        </a:lnSpc>
                        <a:spcAft>
                          <a:spcPts val="800"/>
                        </a:spcAft>
                      </a:pPr>
                      <a:r>
                        <a:rPr lang="en-US" sz="1050" b="0" i="0" u="none" strike="noStrike" cap="none">
                          <a:solidFill>
                            <a:schemeClr val="accent2"/>
                          </a:solidFill>
                          <a:latin typeface="+mn-lt"/>
                          <a:ea typeface="+mn-ea"/>
                          <a:cs typeface="+mn-cs"/>
                          <a:sym typeface="Arial"/>
                        </a:rPr>
                        <a:t>European Fund for Southeast Europe (EFSE)</a:t>
                      </a:r>
                      <a:endParaRPr lang="en-IE" sz="1050" b="0" i="0" u="none" strike="noStrike" cap="none">
                        <a:solidFill>
                          <a:schemeClr val="accent2"/>
                        </a:solidFill>
                        <a:latin typeface="+mn-lt"/>
                        <a:ea typeface="+mn-ea"/>
                        <a:cs typeface="+mn-cs"/>
                        <a:sym typeface="Arial"/>
                      </a:endParaRP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54 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1 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22211438"/>
                  </a:ext>
                </a:extLst>
              </a:tr>
              <a:tr h="142123">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11</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fontAlgn="base">
                        <a:lnSpc>
                          <a:spcPct val="107000"/>
                        </a:lnSpc>
                        <a:spcAft>
                          <a:spcPts val="800"/>
                        </a:spcAft>
                      </a:pPr>
                      <a:r>
                        <a:rPr lang="en-IE" sz="1050" b="0" i="0" u="none" strike="noStrike" cap="none">
                          <a:solidFill>
                            <a:schemeClr val="accent2"/>
                          </a:solidFill>
                          <a:latin typeface="+mn-lt"/>
                          <a:ea typeface="+mn-ea"/>
                          <a:cs typeface="+mn-cs"/>
                          <a:sym typeface="Arial"/>
                        </a:rPr>
                        <a:t>KfW</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fontAlgn="base">
                        <a:lnSpc>
                          <a:spcPct val="107000"/>
                        </a:lnSpc>
                        <a:spcAft>
                          <a:spcPts val="800"/>
                        </a:spcAft>
                      </a:pPr>
                      <a:r>
                        <a:rPr lang="fr-BE" sz="1050" b="0" i="0" u="none" strike="noStrike" cap="none">
                          <a:solidFill>
                            <a:schemeClr val="accent2"/>
                          </a:solidFill>
                          <a:latin typeface="+mn-lt"/>
                          <a:ea typeface="+mn-ea"/>
                          <a:cs typeface="+mn-cs"/>
                          <a:sym typeface="Arial"/>
                        </a:rPr>
                        <a:t>Municipal Infrastructure Development (Chernivtsi)</a:t>
                      </a:r>
                      <a:r>
                        <a:rPr lang="en-IE" sz="1050" b="0" i="0" u="none" strike="noStrike" cap="none">
                          <a:solidFill>
                            <a:schemeClr val="accent2"/>
                          </a:solidFill>
                          <a:latin typeface="+mn-lt"/>
                          <a:ea typeface="+mn-ea"/>
                          <a:cs typeface="+mn-cs"/>
                          <a:sym typeface="Arial"/>
                        </a:rPr>
                        <a:t>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17</a:t>
                      </a:r>
                      <a:r>
                        <a:rPr lang="pl-PL" sz="1050" b="0" i="0" u="none" strike="noStrike" cap="none">
                          <a:solidFill>
                            <a:schemeClr val="accent2"/>
                          </a:solidFill>
                          <a:latin typeface="+mn-lt"/>
                          <a:ea typeface="+mn-ea"/>
                          <a:cs typeface="+mn-cs"/>
                          <a:sym typeface="Arial"/>
                        </a:rPr>
                        <a:t>.</a:t>
                      </a:r>
                      <a:r>
                        <a:rPr lang="en-IE" sz="1050" b="0" i="0" u="none" strike="noStrike" cap="none">
                          <a:solidFill>
                            <a:schemeClr val="accent2"/>
                          </a:solidFill>
                          <a:latin typeface="+mn-lt"/>
                          <a:ea typeface="+mn-ea"/>
                          <a:cs typeface="+mn-cs"/>
                          <a:sym typeface="Arial"/>
                        </a:rPr>
                        <a:t>75 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2</a:t>
                      </a:r>
                      <a:r>
                        <a:rPr lang="pl-PL" sz="1050" b="0" i="0" u="none" strike="noStrike" cap="none">
                          <a:solidFill>
                            <a:schemeClr val="accent2"/>
                          </a:solidFill>
                          <a:latin typeface="+mn-lt"/>
                          <a:ea typeface="+mn-ea"/>
                          <a:cs typeface="+mn-cs"/>
                          <a:sym typeface="Arial"/>
                        </a:rPr>
                        <a:t>.</a:t>
                      </a:r>
                      <a:r>
                        <a:rPr lang="en-IE" sz="1050" b="0" i="0" u="none" strike="noStrike" cap="none">
                          <a:solidFill>
                            <a:schemeClr val="accent2"/>
                          </a:solidFill>
                          <a:latin typeface="+mn-lt"/>
                          <a:ea typeface="+mn-ea"/>
                          <a:cs typeface="+mn-cs"/>
                          <a:sym typeface="Arial"/>
                        </a:rPr>
                        <a:t>75 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356794129"/>
                  </a:ext>
                </a:extLst>
              </a:tr>
              <a:tr h="245960">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12</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fontAlgn="base">
                        <a:lnSpc>
                          <a:spcPct val="107000"/>
                        </a:lnSpc>
                        <a:spcAft>
                          <a:spcPts val="800"/>
                        </a:spcAft>
                      </a:pPr>
                      <a:r>
                        <a:rPr lang="en-IE" sz="1050" b="0" i="0" u="none" strike="noStrike" cap="none">
                          <a:solidFill>
                            <a:schemeClr val="accent2"/>
                          </a:solidFill>
                          <a:latin typeface="+mn-lt"/>
                          <a:ea typeface="+mn-ea"/>
                          <a:cs typeface="+mn-cs"/>
                          <a:sym typeface="Arial"/>
                        </a:rPr>
                        <a:t>KfW</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fontAlgn="base">
                        <a:lnSpc>
                          <a:spcPct val="107000"/>
                        </a:lnSpc>
                        <a:spcAft>
                          <a:spcPts val="800"/>
                        </a:spcAft>
                      </a:pPr>
                      <a:r>
                        <a:rPr lang="en-IE" sz="1050" b="0" i="0" u="none" strike="noStrike" cap="none">
                          <a:solidFill>
                            <a:schemeClr val="accent2"/>
                          </a:solidFill>
                          <a:latin typeface="+mn-lt"/>
                          <a:ea typeface="+mn-ea"/>
                          <a:cs typeface="+mn-cs"/>
                          <a:sym typeface="Arial"/>
                        </a:rPr>
                        <a:t>Reconstruction and rehabilitation of the electricity transmission infrastructure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100 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411353838"/>
                  </a:ext>
                </a:extLst>
              </a:tr>
              <a:tr h="142123">
                <a:tc gridSpan="3">
                  <a:txBody>
                    <a:bodyPr/>
                    <a:lstStyle/>
                    <a:p>
                      <a:pPr fontAlgn="base">
                        <a:lnSpc>
                          <a:spcPct val="107000"/>
                        </a:lnSpc>
                        <a:spcAft>
                          <a:spcPts val="800"/>
                        </a:spcAft>
                      </a:pPr>
                      <a:r>
                        <a:rPr lang="en-IE" sz="1050" b="0" i="0" u="none" strike="noStrike" cap="none">
                          <a:solidFill>
                            <a:schemeClr val="accent2"/>
                          </a:solidFill>
                          <a:latin typeface="+mn-lt"/>
                          <a:ea typeface="+mn-ea"/>
                          <a:cs typeface="+mn-cs"/>
                          <a:sym typeface="Arial"/>
                        </a:rPr>
                        <a:t>                          </a:t>
                      </a:r>
                      <a:r>
                        <a:rPr lang="pl-PL" sz="1050" b="0" i="0" u="none" strike="noStrike" cap="none">
                          <a:solidFill>
                            <a:schemeClr val="accent2"/>
                          </a:solidFill>
                          <a:latin typeface="+mn-lt"/>
                          <a:ea typeface="+mn-ea"/>
                          <a:cs typeface="+mn-cs"/>
                          <a:sym typeface="Arial"/>
                        </a:rPr>
                        <a:t> </a:t>
                      </a:r>
                      <a:r>
                        <a:rPr lang="en-IE" sz="1050" b="0" i="0" u="none" strike="noStrike" cap="none">
                          <a:solidFill>
                            <a:schemeClr val="accent2"/>
                          </a:solidFill>
                          <a:latin typeface="+mn-lt"/>
                          <a:ea typeface="+mn-ea"/>
                          <a:cs typeface="+mn-cs"/>
                          <a:sym typeface="Arial"/>
                        </a:rPr>
                        <a:t>TOTAL</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60000"/>
                        <a:lumOff val="40000"/>
                      </a:schemeClr>
                    </a:solidFill>
                  </a:tcPr>
                </a:tc>
                <a:tc hMerge="1">
                  <a:txBody>
                    <a:bodyPr/>
                    <a:lstStyle/>
                    <a:p>
                      <a:pPr fontAlgn="base">
                        <a:lnSpc>
                          <a:spcPct val="107000"/>
                        </a:lnSpc>
                        <a:spcAft>
                          <a:spcPts val="800"/>
                        </a:spcAft>
                      </a:pPr>
                      <a:endParaRPr lang="en-IE" sz="1000" b="1" i="0" u="none" strike="noStrike" cap="none">
                        <a:solidFill>
                          <a:schemeClr val="accent2"/>
                        </a:solidFill>
                        <a:latin typeface="+mn-lt"/>
                        <a:ea typeface="+mn-ea"/>
                        <a:cs typeface="+mn-cs"/>
                        <a:sym typeface="Arial"/>
                      </a:endParaRP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60000"/>
                        <a:lumOff val="40000"/>
                      </a:schemeClr>
                    </a:solidFill>
                  </a:tcPr>
                </a:tc>
                <a:tc hMerge="1">
                  <a:txBody>
                    <a:bodyPr/>
                    <a:lstStyle/>
                    <a:p>
                      <a:pPr fontAlgn="base">
                        <a:lnSpc>
                          <a:spcPct val="107000"/>
                        </a:lnSpc>
                        <a:spcAft>
                          <a:spcPts val="800"/>
                        </a:spcAft>
                      </a:pPr>
                      <a:r>
                        <a:rPr lang="en-IE" sz="1000" b="1" i="0" u="none" strike="noStrike" cap="none">
                          <a:solidFill>
                            <a:schemeClr val="accent2"/>
                          </a:solidFill>
                          <a:latin typeface="+mn-lt"/>
                          <a:ea typeface="+mn-ea"/>
                          <a:cs typeface="+mn-cs"/>
                          <a:sym typeface="Arial"/>
                        </a:rPr>
                        <a:t>TOTAL</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60000"/>
                        <a:lumOff val="40000"/>
                      </a:schemeClr>
                    </a:solidFill>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356</a:t>
                      </a:r>
                      <a:r>
                        <a:rPr lang="pl-PL" sz="1050" b="0" i="0" u="none" strike="noStrike" cap="none">
                          <a:solidFill>
                            <a:schemeClr val="accent2"/>
                          </a:solidFill>
                          <a:latin typeface="+mn-lt"/>
                          <a:ea typeface="+mn-ea"/>
                          <a:cs typeface="+mn-cs"/>
                          <a:sym typeface="Arial"/>
                        </a:rPr>
                        <a:t>.</a:t>
                      </a:r>
                      <a:r>
                        <a:rPr lang="en-IE" sz="1050" b="0" i="0" u="none" strike="noStrike" cap="none">
                          <a:solidFill>
                            <a:schemeClr val="accent2"/>
                          </a:solidFill>
                          <a:latin typeface="+mn-lt"/>
                          <a:ea typeface="+mn-ea"/>
                          <a:cs typeface="+mn-cs"/>
                          <a:sym typeface="Arial"/>
                        </a:rPr>
                        <a:t>75 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60000"/>
                        <a:lumOff val="40000"/>
                      </a:schemeClr>
                    </a:solidFill>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48</a:t>
                      </a:r>
                      <a:r>
                        <a:rPr lang="pl-PL" sz="1050" b="0" i="0" u="none" strike="noStrike" cap="none">
                          <a:solidFill>
                            <a:schemeClr val="accent2"/>
                          </a:solidFill>
                          <a:latin typeface="+mn-lt"/>
                          <a:ea typeface="+mn-ea"/>
                          <a:cs typeface="+mn-cs"/>
                          <a:sym typeface="Arial"/>
                        </a:rPr>
                        <a:t>.</a:t>
                      </a:r>
                      <a:r>
                        <a:rPr lang="en-IE" sz="1050" b="0" i="0" u="none" strike="noStrike" cap="none">
                          <a:solidFill>
                            <a:schemeClr val="accent2"/>
                          </a:solidFill>
                          <a:latin typeface="+mn-lt"/>
                          <a:ea typeface="+mn-ea"/>
                          <a:cs typeface="+mn-cs"/>
                          <a:sym typeface="Arial"/>
                        </a:rPr>
                        <a:t>25 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60000"/>
                        <a:lumOff val="40000"/>
                      </a:schemeClr>
                    </a:solidFill>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940 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277619300"/>
                  </a:ext>
                </a:extLst>
              </a:tr>
              <a:tr h="245960">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13</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fontAlgn="base">
                        <a:lnSpc>
                          <a:spcPct val="107000"/>
                        </a:lnSpc>
                        <a:spcAft>
                          <a:spcPts val="800"/>
                        </a:spcAft>
                      </a:pPr>
                      <a:r>
                        <a:rPr lang="en-IE" sz="1050" b="0" i="0" u="none" strike="noStrike" cap="none">
                          <a:solidFill>
                            <a:schemeClr val="accent2"/>
                          </a:solidFill>
                          <a:latin typeface="+mn-lt"/>
                          <a:ea typeface="+mn-ea"/>
                          <a:cs typeface="+mn-cs"/>
                          <a:sym typeface="Arial"/>
                        </a:rPr>
                        <a:t>EBRD</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fontAlgn="base">
                        <a:lnSpc>
                          <a:spcPct val="107000"/>
                        </a:lnSpc>
                        <a:spcAft>
                          <a:spcPts val="800"/>
                        </a:spcAft>
                      </a:pPr>
                      <a:r>
                        <a:rPr lang="en-US" sz="1050" b="0" i="0" u="none" strike="noStrike" cap="none">
                          <a:solidFill>
                            <a:schemeClr val="accent2"/>
                          </a:solidFill>
                          <a:latin typeface="+mn-lt"/>
                          <a:ea typeface="+mn-ea"/>
                          <a:cs typeface="+mn-cs"/>
                          <a:sym typeface="Arial"/>
                        </a:rPr>
                        <a:t>Ukraine Recovery and Reconstruction Guarantee Facility</a:t>
                      </a:r>
                      <a:r>
                        <a:rPr lang="en-IE" sz="1050" b="0" i="0" u="none" strike="noStrike" cap="none">
                          <a:solidFill>
                            <a:schemeClr val="accent2"/>
                          </a:solidFill>
                          <a:latin typeface="+mn-lt"/>
                          <a:ea typeface="+mn-ea"/>
                          <a:cs typeface="+mn-cs"/>
                          <a:sym typeface="Arial"/>
                        </a:rPr>
                        <a:t>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2 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50 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314171978"/>
                  </a:ext>
                </a:extLst>
              </a:tr>
              <a:tr h="142123">
                <a:tc gridSpan="3">
                  <a:txBody>
                    <a:bodyPr/>
                    <a:lstStyle/>
                    <a:p>
                      <a:pPr fontAlgn="base">
                        <a:lnSpc>
                          <a:spcPct val="107000"/>
                        </a:lnSpc>
                        <a:spcAft>
                          <a:spcPts val="800"/>
                        </a:spcAft>
                      </a:pPr>
                      <a:r>
                        <a:rPr lang="en-IE" sz="1050" b="0" i="0" u="none" strike="noStrike" cap="none">
                          <a:solidFill>
                            <a:schemeClr val="accent2"/>
                          </a:solidFill>
                          <a:latin typeface="+mn-lt"/>
                          <a:ea typeface="+mn-ea"/>
                          <a:cs typeface="+mn-cs"/>
                          <a:sym typeface="Arial"/>
                        </a:rPr>
                        <a:t>                          TOTAL with EBRD URGF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60000"/>
                        <a:lumOff val="40000"/>
                      </a:schemeClr>
                    </a:solidFill>
                  </a:tcPr>
                </a:tc>
                <a:tc hMerge="1">
                  <a:txBody>
                    <a:bodyPr/>
                    <a:lstStyle/>
                    <a:p>
                      <a:pPr fontAlgn="base">
                        <a:lnSpc>
                          <a:spcPct val="107000"/>
                        </a:lnSpc>
                        <a:spcAft>
                          <a:spcPts val="800"/>
                        </a:spcAft>
                      </a:pPr>
                      <a:endParaRPr lang="en-IE" sz="1000" b="0" i="0" u="none" strike="noStrike" cap="none">
                        <a:solidFill>
                          <a:schemeClr val="accent2"/>
                        </a:solidFill>
                        <a:latin typeface="+mn-lt"/>
                        <a:ea typeface="+mn-ea"/>
                        <a:cs typeface="+mn-cs"/>
                        <a:sym typeface="Arial"/>
                      </a:endParaRP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60000"/>
                        <a:lumOff val="40000"/>
                      </a:schemeClr>
                    </a:solidFill>
                  </a:tcPr>
                </a:tc>
                <a:tc hMerge="1">
                  <a:txBody>
                    <a:bodyPr/>
                    <a:lstStyle/>
                    <a:p>
                      <a:pPr fontAlgn="base">
                        <a:lnSpc>
                          <a:spcPct val="107000"/>
                        </a:lnSpc>
                        <a:spcAft>
                          <a:spcPts val="800"/>
                        </a:spcAft>
                      </a:pPr>
                      <a:r>
                        <a:rPr lang="en-IE" sz="1000" b="1" i="0" u="none" strike="noStrike" cap="none">
                          <a:solidFill>
                            <a:schemeClr val="accent2"/>
                          </a:solidFill>
                          <a:latin typeface="+mn-lt"/>
                          <a:ea typeface="+mn-ea"/>
                          <a:cs typeface="+mn-cs"/>
                          <a:sym typeface="Arial"/>
                        </a:rPr>
                        <a:t>TOTAL with EBRD URGF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60000"/>
                        <a:lumOff val="40000"/>
                      </a:schemeClr>
                    </a:solidFill>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356</a:t>
                      </a:r>
                      <a:r>
                        <a:rPr lang="pl-PL" sz="1050" b="0" i="0" u="none" strike="noStrike" cap="none">
                          <a:solidFill>
                            <a:schemeClr val="accent2"/>
                          </a:solidFill>
                          <a:latin typeface="+mn-lt"/>
                          <a:ea typeface="+mn-ea"/>
                          <a:cs typeface="+mn-cs"/>
                          <a:sym typeface="Arial"/>
                        </a:rPr>
                        <a:t>.</a:t>
                      </a:r>
                      <a:r>
                        <a:rPr lang="en-IE" sz="1050" b="0" i="0" u="none" strike="noStrike" cap="none">
                          <a:solidFill>
                            <a:schemeClr val="accent2"/>
                          </a:solidFill>
                          <a:latin typeface="+mn-lt"/>
                          <a:ea typeface="+mn-ea"/>
                          <a:cs typeface="+mn-cs"/>
                          <a:sym typeface="Arial"/>
                        </a:rPr>
                        <a:t>75 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60000"/>
                        <a:lumOff val="40000"/>
                      </a:schemeClr>
                    </a:solidFill>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50</a:t>
                      </a:r>
                      <a:r>
                        <a:rPr lang="pl-PL" sz="1050" b="0" i="0" u="none" strike="noStrike" cap="none">
                          <a:solidFill>
                            <a:schemeClr val="accent2"/>
                          </a:solidFill>
                          <a:latin typeface="+mn-lt"/>
                          <a:ea typeface="+mn-ea"/>
                          <a:cs typeface="+mn-cs"/>
                          <a:sym typeface="Arial"/>
                        </a:rPr>
                        <a:t>.</a:t>
                      </a:r>
                      <a:r>
                        <a:rPr lang="en-IE" sz="1050" b="0" i="0" u="none" strike="noStrike" cap="none">
                          <a:solidFill>
                            <a:schemeClr val="accent2"/>
                          </a:solidFill>
                          <a:latin typeface="+mn-lt"/>
                          <a:ea typeface="+mn-ea"/>
                          <a:cs typeface="+mn-cs"/>
                          <a:sym typeface="Arial"/>
                        </a:rPr>
                        <a:t>25 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60000"/>
                        <a:lumOff val="40000"/>
                      </a:schemeClr>
                    </a:solidFill>
                  </a:tcPr>
                </a:tc>
                <a:tc>
                  <a:txBody>
                    <a:bodyPr/>
                    <a:lstStyle/>
                    <a:p>
                      <a:pPr algn="ctr" fontAlgn="base">
                        <a:lnSpc>
                          <a:spcPct val="107000"/>
                        </a:lnSpc>
                        <a:spcAft>
                          <a:spcPts val="800"/>
                        </a:spcAft>
                      </a:pPr>
                      <a:r>
                        <a:rPr lang="en-IE" sz="1050" b="0" i="0" u="none" strike="noStrike" cap="none">
                          <a:solidFill>
                            <a:schemeClr val="accent2"/>
                          </a:solidFill>
                          <a:latin typeface="+mn-lt"/>
                          <a:ea typeface="+mn-ea"/>
                          <a:cs typeface="+mn-cs"/>
                          <a:sym typeface="Arial"/>
                        </a:rPr>
                        <a:t>990 </a:t>
                      </a:r>
                    </a:p>
                  </a:txBody>
                  <a:tcPr marL="36000" marR="36000"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68281734"/>
                  </a:ext>
                </a:extLst>
              </a:tr>
            </a:tbl>
          </a:graphicData>
        </a:graphic>
      </p:graphicFrame>
      <p:sp>
        <p:nvSpPr>
          <p:cNvPr id="2" name="Title 2">
            <a:extLst>
              <a:ext uri="{FF2B5EF4-FFF2-40B4-BE49-F238E27FC236}">
                <a16:creationId xmlns:a16="http://schemas.microsoft.com/office/drawing/2014/main" id="{86A94682-C1D3-1A69-5271-6DAC3F8F0CD9}"/>
              </a:ext>
            </a:extLst>
          </p:cNvPr>
          <p:cNvSpPr>
            <a:spLocks noGrp="1"/>
          </p:cNvSpPr>
          <p:nvPr>
            <p:ph type="title"/>
          </p:nvPr>
        </p:nvSpPr>
        <p:spPr>
          <a:xfrm>
            <a:off x="970722" y="482860"/>
            <a:ext cx="10515600" cy="782357"/>
          </a:xfrm>
        </p:spPr>
        <p:txBody>
          <a:bodyPr/>
          <a:lstStyle/>
          <a:p>
            <a:r>
              <a:rPr lang="en-US" sz="2800">
                <a:latin typeface="Aptos" panose="020B0004020202020204" pitchFamily="34" charset="0"/>
              </a:rPr>
              <a:t>Ukraine Recovery Conference: €1.4 </a:t>
            </a:r>
            <a:r>
              <a:rPr lang="pl-PL" sz="2800">
                <a:latin typeface="Aptos" panose="020B0004020202020204" pitchFamily="34" charset="0"/>
              </a:rPr>
              <a:t>b</a:t>
            </a:r>
            <a:r>
              <a:rPr lang="en-GB" sz="2800" err="1">
                <a:latin typeface="Aptos" panose="020B0004020202020204" pitchFamily="34" charset="0"/>
              </a:rPr>
              <a:t>illion</a:t>
            </a:r>
            <a:r>
              <a:rPr lang="en-US" sz="2800">
                <a:latin typeface="Aptos" panose="020B0004020202020204" pitchFamily="34" charset="0"/>
              </a:rPr>
              <a:t> signed unlocking</a:t>
            </a:r>
            <a:r>
              <a:rPr lang="pl-PL" sz="2800">
                <a:latin typeface="Aptos" panose="020B0004020202020204" pitchFamily="34" charset="0"/>
              </a:rPr>
              <a:t> </a:t>
            </a:r>
            <a:br>
              <a:rPr lang="en-GB" sz="2800">
                <a:latin typeface="Aptos" panose="020B0004020202020204" pitchFamily="34" charset="0"/>
              </a:rPr>
            </a:br>
            <a:r>
              <a:rPr lang="en-GB" sz="2800">
                <a:latin typeface="Aptos" panose="020B0004020202020204" pitchFamily="34" charset="0"/>
              </a:rPr>
              <a:t>€</a:t>
            </a:r>
            <a:r>
              <a:rPr lang="en-US" sz="2800">
                <a:latin typeface="Aptos" panose="020B0004020202020204" pitchFamily="34" charset="0"/>
              </a:rPr>
              <a:t>6 </a:t>
            </a:r>
            <a:r>
              <a:rPr lang="pl-PL" sz="2800">
                <a:latin typeface="Aptos" panose="020B0004020202020204" pitchFamily="34" charset="0"/>
              </a:rPr>
              <a:t>b</a:t>
            </a:r>
            <a:r>
              <a:rPr lang="en-GB" sz="2800" err="1">
                <a:latin typeface="Aptos" panose="020B0004020202020204" pitchFamily="34" charset="0"/>
              </a:rPr>
              <a:t>illio</a:t>
            </a:r>
            <a:r>
              <a:rPr lang="pl-PL" sz="2800">
                <a:latin typeface="Aptos" panose="020B0004020202020204" pitchFamily="34" charset="0"/>
              </a:rPr>
              <a:t>n</a:t>
            </a:r>
            <a:r>
              <a:rPr lang="en-US" sz="2800">
                <a:latin typeface="Aptos" panose="020B0004020202020204" pitchFamily="34" charset="0"/>
              </a:rPr>
              <a:t> in investments</a:t>
            </a:r>
            <a:endParaRPr lang="en-IE" sz="2800">
              <a:latin typeface="Aptos" panose="020B0004020202020204" pitchFamily="34" charset="0"/>
            </a:endParaRPr>
          </a:p>
        </p:txBody>
      </p:sp>
      <p:sp>
        <p:nvSpPr>
          <p:cNvPr id="6" name="TextBox 5">
            <a:extLst>
              <a:ext uri="{FF2B5EF4-FFF2-40B4-BE49-F238E27FC236}">
                <a16:creationId xmlns:a16="http://schemas.microsoft.com/office/drawing/2014/main" id="{F51D010F-EC01-8832-DC06-8484E160BA2C}"/>
              </a:ext>
            </a:extLst>
          </p:cNvPr>
          <p:cNvSpPr txBox="1"/>
          <p:nvPr/>
        </p:nvSpPr>
        <p:spPr>
          <a:xfrm>
            <a:off x="5200648" y="6106825"/>
            <a:ext cx="995363" cy="274883"/>
          </a:xfrm>
          <a:prstGeom prst="rect">
            <a:avLst/>
          </a:prstGeom>
          <a:noFill/>
        </p:spPr>
        <p:txBody>
          <a:bodyPr wrap="square" lIns="0" tIns="0" rIns="0" bIns="0" rtlCol="0">
            <a:spAutoFit/>
          </a:bodyPr>
          <a:lstStyle/>
          <a:p>
            <a:pPr algn="ctr" fontAlgn="base">
              <a:lnSpc>
                <a:spcPct val="107000"/>
              </a:lnSpc>
              <a:spcAft>
                <a:spcPts val="800"/>
              </a:spcAft>
            </a:pPr>
            <a:r>
              <a:rPr lang="pl-PL" sz="1800" b="1" kern="1200">
                <a:solidFill>
                  <a:schemeClr val="accent2"/>
                </a:solidFill>
                <a:latin typeface="+mn-lt"/>
                <a:ea typeface="+mn-ea"/>
                <a:cs typeface="+mn-cs"/>
              </a:rPr>
              <a:t>€ </a:t>
            </a:r>
            <a:r>
              <a:rPr lang="en-IE" sz="1800" b="1" kern="1200">
                <a:solidFill>
                  <a:schemeClr val="accent2"/>
                </a:solidFill>
                <a:latin typeface="+mn-lt"/>
                <a:ea typeface="+mn-ea"/>
                <a:cs typeface="+mn-cs"/>
              </a:rPr>
              <a:t>407</a:t>
            </a:r>
            <a:r>
              <a:rPr lang="pl-PL" sz="1800" b="1" kern="1200">
                <a:solidFill>
                  <a:schemeClr val="accent2"/>
                </a:solidFill>
                <a:latin typeface="+mn-lt"/>
                <a:ea typeface="+mn-ea"/>
                <a:cs typeface="+mn-cs"/>
              </a:rPr>
              <a:t> M</a:t>
            </a:r>
            <a:endParaRPr lang="en-IE" sz="1800" b="1" kern="1200">
              <a:solidFill>
                <a:schemeClr val="accent2"/>
              </a:solidFill>
              <a:latin typeface="+mn-lt"/>
              <a:ea typeface="+mn-ea"/>
              <a:cs typeface="+mn-cs"/>
            </a:endParaRPr>
          </a:p>
        </p:txBody>
      </p:sp>
      <p:sp>
        <p:nvSpPr>
          <p:cNvPr id="7" name="TextBox 6">
            <a:extLst>
              <a:ext uri="{FF2B5EF4-FFF2-40B4-BE49-F238E27FC236}">
                <a16:creationId xmlns:a16="http://schemas.microsoft.com/office/drawing/2014/main" id="{6F0E6E80-094F-5B0A-313C-0BB56555B7E6}"/>
              </a:ext>
            </a:extLst>
          </p:cNvPr>
          <p:cNvSpPr txBox="1"/>
          <p:nvPr/>
        </p:nvSpPr>
        <p:spPr>
          <a:xfrm>
            <a:off x="6556452" y="6114584"/>
            <a:ext cx="995364" cy="274883"/>
          </a:xfrm>
          <a:prstGeom prst="rect">
            <a:avLst/>
          </a:prstGeom>
          <a:noFill/>
        </p:spPr>
        <p:txBody>
          <a:bodyPr wrap="square" lIns="0" tIns="0" rIns="0" bIns="0" rtlCol="0">
            <a:spAutoFit/>
          </a:bodyPr>
          <a:lstStyle/>
          <a:p>
            <a:pPr algn="ctr" fontAlgn="base">
              <a:lnSpc>
                <a:spcPct val="107000"/>
              </a:lnSpc>
              <a:spcAft>
                <a:spcPts val="800"/>
              </a:spcAft>
            </a:pPr>
            <a:r>
              <a:rPr lang="pl-PL" sz="1800" b="1" kern="1200">
                <a:solidFill>
                  <a:schemeClr val="accent2"/>
                </a:solidFill>
                <a:latin typeface="+mn-lt"/>
                <a:ea typeface="+mn-ea"/>
                <a:cs typeface="+mn-cs"/>
              </a:rPr>
              <a:t>€ 990 M</a:t>
            </a:r>
            <a:endParaRPr lang="en-IE" sz="1800" b="1" kern="1200">
              <a:solidFill>
                <a:schemeClr val="accent2"/>
              </a:solidFill>
              <a:latin typeface="+mn-lt"/>
              <a:ea typeface="+mn-ea"/>
              <a:cs typeface="+mn-cs"/>
            </a:endParaRPr>
          </a:p>
        </p:txBody>
      </p:sp>
      <p:sp>
        <p:nvSpPr>
          <p:cNvPr id="10" name="TextBox 9">
            <a:extLst>
              <a:ext uri="{FF2B5EF4-FFF2-40B4-BE49-F238E27FC236}">
                <a16:creationId xmlns:a16="http://schemas.microsoft.com/office/drawing/2014/main" id="{7053455A-E20C-C63C-615E-B564D29C4793}"/>
              </a:ext>
            </a:extLst>
          </p:cNvPr>
          <p:cNvSpPr txBox="1"/>
          <p:nvPr/>
        </p:nvSpPr>
        <p:spPr>
          <a:xfrm>
            <a:off x="4930712" y="6351522"/>
            <a:ext cx="1535234" cy="461665"/>
          </a:xfrm>
          <a:prstGeom prst="rect">
            <a:avLst/>
          </a:prstGeom>
          <a:noFill/>
        </p:spPr>
        <p:txBody>
          <a:bodyPr wrap="square" rtlCol="0">
            <a:spAutoFit/>
          </a:bodyPr>
          <a:lstStyle/>
          <a:p>
            <a:pPr algn="ctr"/>
            <a:r>
              <a:rPr lang="pl-PL" sz="1200" i="1" err="1">
                <a:solidFill>
                  <a:schemeClr val="accent2"/>
                </a:solidFill>
              </a:rPr>
              <a:t>Blended</a:t>
            </a:r>
            <a:r>
              <a:rPr lang="pl-PL" sz="1200" i="1">
                <a:solidFill>
                  <a:schemeClr val="accent2"/>
                </a:solidFill>
              </a:rPr>
              <a:t> </a:t>
            </a:r>
            <a:r>
              <a:rPr lang="pl-PL" sz="1200" i="1" err="1">
                <a:solidFill>
                  <a:schemeClr val="accent2"/>
                </a:solidFill>
              </a:rPr>
              <a:t>finance</a:t>
            </a:r>
            <a:r>
              <a:rPr lang="pl-PL" sz="1200" i="1">
                <a:solidFill>
                  <a:schemeClr val="accent2"/>
                </a:solidFill>
              </a:rPr>
              <a:t> </a:t>
            </a:r>
            <a:r>
              <a:rPr lang="pl-PL" sz="1200" i="1" err="1">
                <a:solidFill>
                  <a:schemeClr val="accent2"/>
                </a:solidFill>
              </a:rPr>
              <a:t>grants</a:t>
            </a:r>
            <a:endParaRPr lang="en-IE" sz="1200" i="1">
              <a:solidFill>
                <a:schemeClr val="accent2"/>
              </a:solidFill>
            </a:endParaRPr>
          </a:p>
        </p:txBody>
      </p:sp>
      <p:sp>
        <p:nvSpPr>
          <p:cNvPr id="11" name="TextBox 10">
            <a:extLst>
              <a:ext uri="{FF2B5EF4-FFF2-40B4-BE49-F238E27FC236}">
                <a16:creationId xmlns:a16="http://schemas.microsoft.com/office/drawing/2014/main" id="{0599575A-EC81-9DDC-2C70-3B8B4EB0860D}"/>
              </a:ext>
            </a:extLst>
          </p:cNvPr>
          <p:cNvSpPr txBox="1"/>
          <p:nvPr/>
        </p:nvSpPr>
        <p:spPr>
          <a:xfrm>
            <a:off x="6556452" y="6419329"/>
            <a:ext cx="995365" cy="276999"/>
          </a:xfrm>
          <a:prstGeom prst="rect">
            <a:avLst/>
          </a:prstGeom>
          <a:noFill/>
        </p:spPr>
        <p:txBody>
          <a:bodyPr wrap="square" rtlCol="0">
            <a:spAutoFit/>
          </a:bodyPr>
          <a:lstStyle/>
          <a:p>
            <a:r>
              <a:rPr lang="pl-PL" sz="1200" i="1" err="1">
                <a:solidFill>
                  <a:schemeClr val="accent2"/>
                </a:solidFill>
              </a:rPr>
              <a:t>Guarantees</a:t>
            </a:r>
            <a:endParaRPr lang="en-IE" sz="1200" i="1">
              <a:solidFill>
                <a:schemeClr val="accent2"/>
              </a:solidFill>
            </a:endParaRPr>
          </a:p>
        </p:txBody>
      </p:sp>
      <p:sp>
        <p:nvSpPr>
          <p:cNvPr id="14" name="Rectangle 13">
            <a:extLst>
              <a:ext uri="{FF2B5EF4-FFF2-40B4-BE49-F238E27FC236}">
                <a16:creationId xmlns:a16="http://schemas.microsoft.com/office/drawing/2014/main" id="{9D1907EA-4873-B7D8-5C9D-E930C83108A6}"/>
              </a:ext>
            </a:extLst>
          </p:cNvPr>
          <p:cNvSpPr/>
          <p:nvPr/>
        </p:nvSpPr>
        <p:spPr>
          <a:xfrm>
            <a:off x="9187904" y="1458245"/>
            <a:ext cx="2554198" cy="904505"/>
          </a:xfrm>
          <a:prstGeom prst="rect">
            <a:avLst/>
          </a:prstGeom>
          <a:noFill/>
          <a:ln w="1905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360000" rIns="36000" rtlCol="0" anchor="ctr"/>
          <a:lstStyle/>
          <a:p>
            <a:pPr>
              <a:spcBef>
                <a:spcPts val="600"/>
              </a:spcBef>
              <a:buSzPct val="110000"/>
            </a:pPr>
            <a:r>
              <a:rPr lang="pl-PL" sz="1100" b="1">
                <a:solidFill>
                  <a:schemeClr val="accent2"/>
                </a:solidFill>
              </a:rPr>
              <a:t>P</a:t>
            </a:r>
            <a:r>
              <a:rPr lang="en-US" sz="1100" b="1" err="1">
                <a:solidFill>
                  <a:schemeClr val="accent2"/>
                </a:solidFill>
              </a:rPr>
              <a:t>rivate</a:t>
            </a:r>
            <a:r>
              <a:rPr lang="en-US" sz="1100" b="1">
                <a:solidFill>
                  <a:schemeClr val="accent2"/>
                </a:solidFill>
              </a:rPr>
              <a:t> companies</a:t>
            </a:r>
            <a:r>
              <a:rPr lang="en-US" sz="1100">
                <a:solidFill>
                  <a:schemeClr val="accent2"/>
                </a:solidFill>
              </a:rPr>
              <a:t>, </a:t>
            </a:r>
            <a:r>
              <a:rPr lang="pl-PL" sz="1100" err="1">
                <a:solidFill>
                  <a:schemeClr val="accent2"/>
                </a:solidFill>
              </a:rPr>
              <a:t>incl</a:t>
            </a:r>
            <a:r>
              <a:rPr lang="pl-PL" sz="1100">
                <a:solidFill>
                  <a:schemeClr val="accent2"/>
                </a:solidFill>
              </a:rPr>
              <a:t>.</a:t>
            </a:r>
            <a:r>
              <a:rPr lang="en-US" sz="1100">
                <a:solidFill>
                  <a:schemeClr val="accent2"/>
                </a:solidFill>
              </a:rPr>
              <a:t> </a:t>
            </a:r>
            <a:r>
              <a:rPr lang="pl-PL" sz="1100" err="1">
                <a:solidFill>
                  <a:schemeClr val="accent2"/>
                </a:solidFill>
              </a:rPr>
              <a:t>SMEs</a:t>
            </a:r>
            <a:endParaRPr lang="pl-PL" sz="1100">
              <a:solidFill>
                <a:schemeClr val="accent2"/>
              </a:solidFill>
            </a:endParaRPr>
          </a:p>
          <a:p>
            <a:pPr>
              <a:spcBef>
                <a:spcPts val="600"/>
              </a:spcBef>
              <a:buSzPct val="110000"/>
            </a:pPr>
            <a:r>
              <a:rPr lang="pl-PL" sz="1100" b="1">
                <a:solidFill>
                  <a:schemeClr val="accent2"/>
                </a:solidFill>
              </a:rPr>
              <a:t>M</a:t>
            </a:r>
            <a:r>
              <a:rPr lang="en-US" sz="1100" b="1" err="1">
                <a:solidFill>
                  <a:schemeClr val="accent2"/>
                </a:solidFill>
              </a:rPr>
              <a:t>unicipalities</a:t>
            </a:r>
            <a:endParaRPr lang="pl-PL" sz="1100">
              <a:solidFill>
                <a:schemeClr val="accent2"/>
              </a:solidFill>
            </a:endParaRPr>
          </a:p>
          <a:p>
            <a:pPr>
              <a:spcBef>
                <a:spcPts val="600"/>
              </a:spcBef>
              <a:buSzPct val="110000"/>
            </a:pPr>
            <a:r>
              <a:rPr lang="pl-PL" sz="1100">
                <a:solidFill>
                  <a:schemeClr val="accent2"/>
                </a:solidFill>
              </a:rPr>
              <a:t>UA</a:t>
            </a:r>
            <a:r>
              <a:rPr lang="en-US" sz="1100">
                <a:solidFill>
                  <a:schemeClr val="accent2"/>
                </a:solidFill>
              </a:rPr>
              <a:t> </a:t>
            </a:r>
            <a:r>
              <a:rPr lang="en-US" sz="1100" b="1">
                <a:solidFill>
                  <a:schemeClr val="accent2"/>
                </a:solidFill>
              </a:rPr>
              <a:t>state-owned enterprises</a:t>
            </a:r>
            <a:r>
              <a:rPr lang="en-US" sz="1100">
                <a:solidFill>
                  <a:schemeClr val="accent2"/>
                </a:solidFill>
              </a:rPr>
              <a:t> </a:t>
            </a:r>
          </a:p>
        </p:txBody>
      </p:sp>
      <p:sp>
        <p:nvSpPr>
          <p:cNvPr id="17" name="Rechteck 106">
            <a:extLst>
              <a:ext uri="{FF2B5EF4-FFF2-40B4-BE49-F238E27FC236}">
                <a16:creationId xmlns:a16="http://schemas.microsoft.com/office/drawing/2014/main" id="{89689ED1-163D-C999-CD2E-0454845A5E16}"/>
              </a:ext>
            </a:extLst>
          </p:cNvPr>
          <p:cNvSpPr/>
          <p:nvPr/>
        </p:nvSpPr>
        <p:spPr bwMode="gray">
          <a:xfrm>
            <a:off x="3695938" y="6106825"/>
            <a:ext cx="1144268" cy="524700"/>
          </a:xfrm>
          <a:prstGeom prst="homePlate">
            <a:avLst>
              <a:gd name="adj" fmla="val 32229"/>
            </a:avLst>
          </a:prstGeom>
          <a:solidFill>
            <a:schemeClr val="accent1">
              <a:lumMod val="40000"/>
              <a:lumOff val="60000"/>
            </a:schemeClr>
          </a:solidFill>
          <a:ln w="28575">
            <a:noFill/>
            <a:miter lim="800000"/>
            <a:headEnd/>
            <a:tailEnd/>
          </a:ln>
          <a:effectLst>
            <a:outerShdw blurRad="50800" dist="38100" dir="8100000" algn="tr" rotWithShape="0">
              <a:prstClr val="black">
                <a:alpha val="40000"/>
              </a:prstClr>
            </a:outerShdw>
          </a:effectLst>
        </p:spPr>
        <p:txBody>
          <a:bodyPr lIns="108000" tIns="0" rIns="0" bIns="0" anchor="ctr"/>
          <a:lstStyle/>
          <a:p>
            <a:pPr defTabSz="801688" eaLnBrk="0" fontAlgn="base" hangingPunct="0">
              <a:spcBef>
                <a:spcPct val="0"/>
              </a:spcBef>
              <a:spcAft>
                <a:spcPct val="0"/>
              </a:spcAft>
              <a:buClrTx/>
            </a:pPr>
            <a:r>
              <a:rPr lang="pl-PL" sz="1200" b="1" kern="1200" err="1">
                <a:solidFill>
                  <a:schemeClr val="tx1"/>
                </a:solidFill>
                <a:ea typeface="+mn-ea"/>
                <a:cs typeface="Arial" charset="0"/>
              </a:rPr>
              <a:t>Overall</a:t>
            </a:r>
            <a:r>
              <a:rPr lang="pl-PL" sz="1200" b="1" kern="1200">
                <a:solidFill>
                  <a:schemeClr val="tx1"/>
                </a:solidFill>
                <a:ea typeface="+mn-ea"/>
                <a:cs typeface="Arial" charset="0"/>
              </a:rPr>
              <a:t> sum</a:t>
            </a:r>
            <a:endParaRPr lang="en-IE" sz="1200" b="1" kern="1200">
              <a:solidFill>
                <a:schemeClr val="tx1"/>
              </a:solidFill>
              <a:ea typeface="+mn-ea"/>
              <a:cs typeface="Arial" charset="0"/>
            </a:endParaRPr>
          </a:p>
        </p:txBody>
      </p:sp>
      <p:sp>
        <p:nvSpPr>
          <p:cNvPr id="18" name="Rechteck 106">
            <a:extLst>
              <a:ext uri="{FF2B5EF4-FFF2-40B4-BE49-F238E27FC236}">
                <a16:creationId xmlns:a16="http://schemas.microsoft.com/office/drawing/2014/main" id="{3C068A75-3DB8-F829-A77D-EB0B08560E40}"/>
              </a:ext>
            </a:extLst>
          </p:cNvPr>
          <p:cNvSpPr/>
          <p:nvPr/>
        </p:nvSpPr>
        <p:spPr bwMode="gray">
          <a:xfrm>
            <a:off x="7659710" y="1380227"/>
            <a:ext cx="1209969" cy="1088162"/>
          </a:xfrm>
          <a:prstGeom prst="homePlate">
            <a:avLst>
              <a:gd name="adj" fmla="val 32229"/>
            </a:avLst>
          </a:prstGeom>
          <a:solidFill>
            <a:schemeClr val="accent1">
              <a:lumMod val="40000"/>
              <a:lumOff val="60000"/>
            </a:schemeClr>
          </a:solidFill>
          <a:ln w="28575">
            <a:noFill/>
            <a:miter lim="800000"/>
            <a:headEnd/>
            <a:tailEnd/>
          </a:ln>
          <a:effectLst>
            <a:outerShdw blurRad="50800" dist="38100" dir="8100000" algn="tr" rotWithShape="0">
              <a:prstClr val="black">
                <a:alpha val="40000"/>
              </a:prstClr>
            </a:outerShdw>
          </a:effectLst>
        </p:spPr>
        <p:txBody>
          <a:bodyPr lIns="108000" tIns="0" rIns="0" bIns="0" anchor="ctr"/>
          <a:lstStyle/>
          <a:p>
            <a:pPr defTabSz="801688" eaLnBrk="0" fontAlgn="base" hangingPunct="0">
              <a:spcBef>
                <a:spcPct val="0"/>
              </a:spcBef>
              <a:spcAft>
                <a:spcPct val="0"/>
              </a:spcAft>
              <a:buClrTx/>
            </a:pPr>
            <a:r>
              <a:rPr lang="pl-PL" sz="1200" b="1" kern="1200" noProof="1">
                <a:solidFill>
                  <a:schemeClr val="tx1"/>
                </a:solidFill>
                <a:ea typeface="+mn-ea"/>
                <a:cs typeface="Arial" charset="0"/>
              </a:rPr>
              <a:t>Beneficiary entities</a:t>
            </a:r>
            <a:endParaRPr lang="en-US" sz="1200" b="1" kern="1200" noProof="1">
              <a:solidFill>
                <a:schemeClr val="tx1"/>
              </a:solidFill>
              <a:latin typeface="EYInterstate Light" panose="02000506000000020004" pitchFamily="2" charset="0"/>
              <a:ea typeface="+mn-ea"/>
              <a:cs typeface="Arial" charset="0"/>
            </a:endParaRPr>
          </a:p>
        </p:txBody>
      </p:sp>
      <p:sp>
        <p:nvSpPr>
          <p:cNvPr id="20" name="Rechteck 106">
            <a:extLst>
              <a:ext uri="{FF2B5EF4-FFF2-40B4-BE49-F238E27FC236}">
                <a16:creationId xmlns:a16="http://schemas.microsoft.com/office/drawing/2014/main" id="{ABBFC33A-6B5B-7055-8BAB-1DD0848D80CB}"/>
              </a:ext>
            </a:extLst>
          </p:cNvPr>
          <p:cNvSpPr/>
          <p:nvPr/>
        </p:nvSpPr>
        <p:spPr bwMode="gray">
          <a:xfrm>
            <a:off x="7659710" y="2622323"/>
            <a:ext cx="1209969" cy="3201536"/>
          </a:xfrm>
          <a:prstGeom prst="homePlate">
            <a:avLst>
              <a:gd name="adj" fmla="val 32229"/>
            </a:avLst>
          </a:prstGeom>
          <a:solidFill>
            <a:schemeClr val="accent1">
              <a:lumMod val="40000"/>
              <a:lumOff val="60000"/>
            </a:schemeClr>
          </a:solidFill>
          <a:ln w="28575">
            <a:noFill/>
            <a:miter lim="800000"/>
            <a:headEnd/>
            <a:tailEnd/>
          </a:ln>
          <a:effectLst>
            <a:outerShdw blurRad="50800" dist="38100" dir="8100000" algn="tr" rotWithShape="0">
              <a:prstClr val="black">
                <a:alpha val="40000"/>
              </a:prstClr>
            </a:outerShdw>
          </a:effectLst>
        </p:spPr>
        <p:txBody>
          <a:bodyPr lIns="108000" tIns="0" rIns="0" bIns="0" anchor="ctr"/>
          <a:lstStyle/>
          <a:p>
            <a:pPr defTabSz="801688" eaLnBrk="0" fontAlgn="base" hangingPunct="0">
              <a:spcBef>
                <a:spcPct val="0"/>
              </a:spcBef>
              <a:spcAft>
                <a:spcPct val="0"/>
              </a:spcAft>
              <a:buClrTx/>
            </a:pPr>
            <a:r>
              <a:rPr lang="pl-PL" sz="1200" b="1" kern="1200" noProof="1">
                <a:solidFill>
                  <a:schemeClr val="tx1"/>
                </a:solidFill>
                <a:ea typeface="+mn-ea"/>
                <a:cs typeface="Arial" charset="0"/>
              </a:rPr>
              <a:t>Targetted sectors</a:t>
            </a:r>
            <a:endParaRPr lang="en-US" sz="1200" b="1" kern="1200" noProof="1">
              <a:solidFill>
                <a:schemeClr val="tx1"/>
              </a:solidFill>
              <a:latin typeface="EYInterstate Light" panose="02000506000000020004" pitchFamily="2" charset="0"/>
              <a:ea typeface="+mn-ea"/>
              <a:cs typeface="Arial" charset="0"/>
            </a:endParaRPr>
          </a:p>
        </p:txBody>
      </p:sp>
      <p:grpSp>
        <p:nvGrpSpPr>
          <p:cNvPr id="37" name="Group 36">
            <a:extLst>
              <a:ext uri="{FF2B5EF4-FFF2-40B4-BE49-F238E27FC236}">
                <a16:creationId xmlns:a16="http://schemas.microsoft.com/office/drawing/2014/main" id="{4F308680-ADDE-BDEB-0A76-3547F7AE9AF4}"/>
              </a:ext>
            </a:extLst>
          </p:cNvPr>
          <p:cNvGrpSpPr/>
          <p:nvPr/>
        </p:nvGrpSpPr>
        <p:grpSpPr>
          <a:xfrm>
            <a:off x="8944892" y="1678243"/>
            <a:ext cx="486023" cy="486023"/>
            <a:chOff x="8665781" y="837684"/>
            <a:chExt cx="486023" cy="486023"/>
          </a:xfrm>
        </p:grpSpPr>
        <p:sp>
          <p:nvSpPr>
            <p:cNvPr id="35" name="Oval 34">
              <a:extLst>
                <a:ext uri="{FF2B5EF4-FFF2-40B4-BE49-F238E27FC236}">
                  <a16:creationId xmlns:a16="http://schemas.microsoft.com/office/drawing/2014/main" id="{4AD3477A-9FC9-A821-6F6B-1003E420D4FD}"/>
                </a:ext>
              </a:extLst>
            </p:cNvPr>
            <p:cNvSpPr/>
            <p:nvPr/>
          </p:nvSpPr>
          <p:spPr>
            <a:xfrm>
              <a:off x="8665781" y="837684"/>
              <a:ext cx="486023" cy="486023"/>
            </a:xfrm>
            <a:prstGeom prst="ellipse">
              <a:avLst/>
            </a:prstGeom>
            <a:solidFill>
              <a:srgbClr val="FFFFFF"/>
            </a:solidFill>
            <a:ln w="28575" cap="flat" cmpd="sng" algn="ctr">
              <a:solidFill>
                <a:srgbClr val="FFC817"/>
              </a:solidFill>
              <a:prstDash val="solid"/>
            </a:ln>
            <a:effectLst/>
          </p:spPr>
          <p:txBody>
            <a:bodyPr lIns="0" tIns="0" rIns="0" bIns="0" rtlCol="0" anchor="ctr"/>
            <a:lstStyle/>
            <a:p>
              <a:pPr algn="ctr">
                <a:lnSpc>
                  <a:spcPct val="95000"/>
                </a:lnSpc>
                <a:buClrTx/>
              </a:pPr>
              <a:endParaRPr lang="en-IE" sz="2052">
                <a:solidFill>
                  <a:prstClr val="black">
                    <a:lumMod val="65000"/>
                    <a:lumOff val="35000"/>
                  </a:prstClr>
                </a:solidFill>
                <a:latin typeface="Arial"/>
                <a:cs typeface="Arial" panose="020B0604020202020204" pitchFamily="34" charset="0"/>
              </a:endParaRPr>
            </a:p>
          </p:txBody>
        </p:sp>
        <p:pic>
          <p:nvPicPr>
            <p:cNvPr id="25" name="Graphic 24" descr="Handshake outline">
              <a:extLst>
                <a:ext uri="{FF2B5EF4-FFF2-40B4-BE49-F238E27FC236}">
                  <a16:creationId xmlns:a16="http://schemas.microsoft.com/office/drawing/2014/main" id="{8A7AE49B-A86C-92E1-4E28-BE0D166E18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0303" y="866828"/>
              <a:ext cx="436978" cy="436978"/>
            </a:xfrm>
            <a:prstGeom prst="rect">
              <a:avLst/>
            </a:prstGeom>
          </p:spPr>
        </p:pic>
      </p:grpSp>
      <p:grpSp>
        <p:nvGrpSpPr>
          <p:cNvPr id="73" name="Group 72">
            <a:extLst>
              <a:ext uri="{FF2B5EF4-FFF2-40B4-BE49-F238E27FC236}">
                <a16:creationId xmlns:a16="http://schemas.microsoft.com/office/drawing/2014/main" id="{F77CB01D-BDEE-9EDB-CD07-35C761A41784}"/>
              </a:ext>
            </a:extLst>
          </p:cNvPr>
          <p:cNvGrpSpPr/>
          <p:nvPr/>
        </p:nvGrpSpPr>
        <p:grpSpPr>
          <a:xfrm>
            <a:off x="8960252" y="2604723"/>
            <a:ext cx="2781850" cy="526538"/>
            <a:chOff x="8960252" y="2897118"/>
            <a:chExt cx="2781850" cy="526538"/>
          </a:xfrm>
        </p:grpSpPr>
        <p:sp>
          <p:nvSpPr>
            <p:cNvPr id="23" name="Rectangle 22">
              <a:extLst>
                <a:ext uri="{FF2B5EF4-FFF2-40B4-BE49-F238E27FC236}">
                  <a16:creationId xmlns:a16="http://schemas.microsoft.com/office/drawing/2014/main" id="{746AA536-5C8C-7F57-3174-FC7396F945A3}"/>
                </a:ext>
              </a:extLst>
            </p:cNvPr>
            <p:cNvSpPr/>
            <p:nvPr/>
          </p:nvSpPr>
          <p:spPr>
            <a:xfrm>
              <a:off x="9187904" y="2897118"/>
              <a:ext cx="2554198" cy="526538"/>
            </a:xfrm>
            <a:prstGeom prst="rect">
              <a:avLst/>
            </a:prstGeom>
            <a:noFill/>
            <a:ln w="1905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360000" rIns="36000" rtlCol="0" anchor="ctr"/>
            <a:lstStyle/>
            <a:p>
              <a:pPr>
                <a:spcBef>
                  <a:spcPts val="600"/>
                </a:spcBef>
                <a:buSzPct val="110000"/>
              </a:pPr>
              <a:r>
                <a:rPr lang="pl-PL" sz="1100">
                  <a:solidFill>
                    <a:schemeClr val="accent2"/>
                  </a:solidFill>
                </a:rPr>
                <a:t>R</a:t>
              </a:r>
              <a:r>
                <a:rPr lang="en-US" sz="1100" err="1">
                  <a:solidFill>
                    <a:schemeClr val="accent2"/>
                  </a:solidFill>
                </a:rPr>
                <a:t>epair</a:t>
              </a:r>
              <a:r>
                <a:rPr lang="en-US" sz="1100">
                  <a:solidFill>
                    <a:schemeClr val="accent2"/>
                  </a:solidFill>
                </a:rPr>
                <a:t>, rehabilitation and development of </a:t>
              </a:r>
              <a:r>
                <a:rPr lang="en-US" sz="1100" b="1">
                  <a:solidFill>
                    <a:schemeClr val="accent2"/>
                  </a:solidFill>
                </a:rPr>
                <a:t>energy infrastructure</a:t>
              </a:r>
              <a:endParaRPr lang="pl-PL" sz="1100" b="1">
                <a:solidFill>
                  <a:schemeClr val="accent2"/>
                </a:solidFill>
              </a:endParaRPr>
            </a:p>
          </p:txBody>
        </p:sp>
        <p:grpSp>
          <p:nvGrpSpPr>
            <p:cNvPr id="49" name="Group 48">
              <a:extLst>
                <a:ext uri="{FF2B5EF4-FFF2-40B4-BE49-F238E27FC236}">
                  <a16:creationId xmlns:a16="http://schemas.microsoft.com/office/drawing/2014/main" id="{88DED7F1-D932-D05D-773C-E975E8440D74}"/>
                </a:ext>
              </a:extLst>
            </p:cNvPr>
            <p:cNvGrpSpPr/>
            <p:nvPr/>
          </p:nvGrpSpPr>
          <p:grpSpPr>
            <a:xfrm>
              <a:off x="8960252" y="2904896"/>
              <a:ext cx="486023" cy="486023"/>
              <a:chOff x="8769971" y="2739229"/>
              <a:chExt cx="486023" cy="486023"/>
            </a:xfrm>
          </p:grpSpPr>
          <p:sp>
            <p:nvSpPr>
              <p:cNvPr id="39" name="Oval 38">
                <a:extLst>
                  <a:ext uri="{FF2B5EF4-FFF2-40B4-BE49-F238E27FC236}">
                    <a16:creationId xmlns:a16="http://schemas.microsoft.com/office/drawing/2014/main" id="{F06D9490-3E1B-49E2-6C8F-F320BE94273E}"/>
                  </a:ext>
                </a:extLst>
              </p:cNvPr>
              <p:cNvSpPr/>
              <p:nvPr/>
            </p:nvSpPr>
            <p:spPr>
              <a:xfrm>
                <a:off x="8769971" y="2739229"/>
                <a:ext cx="486023" cy="486023"/>
              </a:xfrm>
              <a:prstGeom prst="ellipse">
                <a:avLst/>
              </a:prstGeom>
              <a:solidFill>
                <a:schemeClr val="bg1"/>
              </a:solidFill>
              <a:ln w="28575" cap="flat" cmpd="sng" algn="ctr">
                <a:solidFill>
                  <a:srgbClr val="FFC817"/>
                </a:solidFill>
                <a:prstDash val="solid"/>
              </a:ln>
              <a:effectLst/>
            </p:spPr>
            <p:txBody>
              <a:bodyPr lIns="0" tIns="0" rIns="0" bIns="0" rtlCol="0" anchor="ctr"/>
              <a:lstStyle/>
              <a:p>
                <a:pPr algn="ctr">
                  <a:lnSpc>
                    <a:spcPct val="95000"/>
                  </a:lnSpc>
                  <a:buClrTx/>
                </a:pPr>
                <a:endParaRPr lang="en-IE" sz="2052">
                  <a:solidFill>
                    <a:prstClr val="black">
                      <a:lumMod val="65000"/>
                      <a:lumOff val="35000"/>
                    </a:prstClr>
                  </a:solidFill>
                  <a:latin typeface="Arial"/>
                  <a:cs typeface="Arial" panose="020B0604020202020204" pitchFamily="34" charset="0"/>
                </a:endParaRPr>
              </a:p>
            </p:txBody>
          </p:sp>
          <p:pic>
            <p:nvPicPr>
              <p:cNvPr id="27" name="Graphic 26" descr="Battery charging with solid fill">
                <a:extLst>
                  <a:ext uri="{FF2B5EF4-FFF2-40B4-BE49-F238E27FC236}">
                    <a16:creationId xmlns:a16="http://schemas.microsoft.com/office/drawing/2014/main" id="{9D9D5FE4-2F9C-1D74-017A-543762E07A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38060" y="2807318"/>
                <a:ext cx="349844" cy="349844"/>
              </a:xfrm>
              <a:prstGeom prst="rect">
                <a:avLst/>
              </a:prstGeom>
            </p:spPr>
          </p:pic>
        </p:grpSp>
      </p:grpSp>
      <p:grpSp>
        <p:nvGrpSpPr>
          <p:cNvPr id="72" name="Group 71">
            <a:extLst>
              <a:ext uri="{FF2B5EF4-FFF2-40B4-BE49-F238E27FC236}">
                <a16:creationId xmlns:a16="http://schemas.microsoft.com/office/drawing/2014/main" id="{F734E8F5-1151-A493-0A75-2BF0E298198C}"/>
              </a:ext>
            </a:extLst>
          </p:cNvPr>
          <p:cNvGrpSpPr/>
          <p:nvPr/>
        </p:nvGrpSpPr>
        <p:grpSpPr>
          <a:xfrm>
            <a:off x="8960252" y="3283774"/>
            <a:ext cx="2781850" cy="526538"/>
            <a:chOff x="8960252" y="3520501"/>
            <a:chExt cx="2781850" cy="526538"/>
          </a:xfrm>
        </p:grpSpPr>
        <p:sp>
          <p:nvSpPr>
            <p:cNvPr id="58" name="Rectangle 57">
              <a:extLst>
                <a:ext uri="{FF2B5EF4-FFF2-40B4-BE49-F238E27FC236}">
                  <a16:creationId xmlns:a16="http://schemas.microsoft.com/office/drawing/2014/main" id="{CAB01306-0DE1-AF69-AFCD-4167E5D78D4F}"/>
                </a:ext>
              </a:extLst>
            </p:cNvPr>
            <p:cNvSpPr/>
            <p:nvPr/>
          </p:nvSpPr>
          <p:spPr>
            <a:xfrm>
              <a:off x="9187904" y="3520501"/>
              <a:ext cx="2554198" cy="526538"/>
            </a:xfrm>
            <a:prstGeom prst="rect">
              <a:avLst/>
            </a:prstGeom>
            <a:noFill/>
            <a:ln w="1905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360000" rIns="36000" rtlCol="0" anchor="ctr"/>
            <a:lstStyle/>
            <a:p>
              <a:pPr>
                <a:spcBef>
                  <a:spcPts val="600"/>
                </a:spcBef>
                <a:buSzPct val="110000"/>
              </a:pPr>
              <a:r>
                <a:rPr lang="pl-PL" sz="1100" b="1">
                  <a:solidFill>
                    <a:schemeClr val="accent2"/>
                  </a:solidFill>
                </a:rPr>
                <a:t>Transport</a:t>
              </a:r>
            </a:p>
          </p:txBody>
        </p:sp>
        <p:sp>
          <p:nvSpPr>
            <p:cNvPr id="53" name="Oval 52">
              <a:extLst>
                <a:ext uri="{FF2B5EF4-FFF2-40B4-BE49-F238E27FC236}">
                  <a16:creationId xmlns:a16="http://schemas.microsoft.com/office/drawing/2014/main" id="{2073927C-F38C-D4BC-BC91-00CCAB45621E}"/>
                </a:ext>
              </a:extLst>
            </p:cNvPr>
            <p:cNvSpPr/>
            <p:nvPr/>
          </p:nvSpPr>
          <p:spPr>
            <a:xfrm>
              <a:off x="8960252" y="3543081"/>
              <a:ext cx="486023" cy="486023"/>
            </a:xfrm>
            <a:prstGeom prst="ellipse">
              <a:avLst/>
            </a:prstGeom>
            <a:solidFill>
              <a:schemeClr val="bg1"/>
            </a:solidFill>
            <a:ln w="28575" cap="flat" cmpd="sng" algn="ctr">
              <a:solidFill>
                <a:srgbClr val="FFC817"/>
              </a:solidFill>
              <a:prstDash val="solid"/>
            </a:ln>
            <a:effectLst/>
          </p:spPr>
          <p:txBody>
            <a:bodyPr lIns="0" tIns="0" rIns="0" bIns="0" rtlCol="0" anchor="ctr"/>
            <a:lstStyle/>
            <a:p>
              <a:pPr algn="ctr">
                <a:lnSpc>
                  <a:spcPct val="95000"/>
                </a:lnSpc>
                <a:buClrTx/>
              </a:pPr>
              <a:endParaRPr lang="en-IE" sz="2052">
                <a:solidFill>
                  <a:prstClr val="black">
                    <a:lumMod val="65000"/>
                    <a:lumOff val="35000"/>
                  </a:prstClr>
                </a:solidFill>
                <a:latin typeface="Arial"/>
                <a:cs typeface="Arial" panose="020B0604020202020204" pitchFamily="34" charset="0"/>
              </a:endParaRPr>
            </a:p>
          </p:txBody>
        </p:sp>
        <p:pic>
          <p:nvPicPr>
            <p:cNvPr id="29" name="Graphic 28" descr="Dump truck with solid fill">
              <a:extLst>
                <a:ext uri="{FF2B5EF4-FFF2-40B4-BE49-F238E27FC236}">
                  <a16:creationId xmlns:a16="http://schemas.microsoft.com/office/drawing/2014/main" id="{041FFAF9-74DD-1D33-960D-B2E889557EF4}"/>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017902" y="3600731"/>
              <a:ext cx="370722" cy="370722"/>
            </a:xfrm>
            <a:prstGeom prst="rect">
              <a:avLst/>
            </a:prstGeom>
          </p:spPr>
        </p:pic>
      </p:grpSp>
      <p:grpSp>
        <p:nvGrpSpPr>
          <p:cNvPr id="71" name="Group 70">
            <a:extLst>
              <a:ext uri="{FF2B5EF4-FFF2-40B4-BE49-F238E27FC236}">
                <a16:creationId xmlns:a16="http://schemas.microsoft.com/office/drawing/2014/main" id="{6046EBBE-A862-2A53-1C1F-E83895D78202}"/>
              </a:ext>
            </a:extLst>
          </p:cNvPr>
          <p:cNvGrpSpPr/>
          <p:nvPr/>
        </p:nvGrpSpPr>
        <p:grpSpPr>
          <a:xfrm>
            <a:off x="8960252" y="3962825"/>
            <a:ext cx="2781850" cy="526538"/>
            <a:chOff x="8960252" y="4170553"/>
            <a:chExt cx="2781850" cy="526538"/>
          </a:xfrm>
        </p:grpSpPr>
        <p:sp>
          <p:nvSpPr>
            <p:cNvPr id="59" name="Rectangle 58">
              <a:extLst>
                <a:ext uri="{FF2B5EF4-FFF2-40B4-BE49-F238E27FC236}">
                  <a16:creationId xmlns:a16="http://schemas.microsoft.com/office/drawing/2014/main" id="{0171C50B-91EB-4FEE-9AF6-A48227DEC09D}"/>
                </a:ext>
              </a:extLst>
            </p:cNvPr>
            <p:cNvSpPr/>
            <p:nvPr/>
          </p:nvSpPr>
          <p:spPr>
            <a:xfrm>
              <a:off x="9187904" y="4170553"/>
              <a:ext cx="2554198" cy="526538"/>
            </a:xfrm>
            <a:prstGeom prst="rect">
              <a:avLst/>
            </a:prstGeom>
            <a:noFill/>
            <a:ln w="1905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360000" rIns="36000" rtlCol="0" anchor="ctr"/>
            <a:lstStyle/>
            <a:p>
              <a:pPr>
                <a:spcBef>
                  <a:spcPts val="600"/>
                </a:spcBef>
                <a:buSzPct val="110000"/>
              </a:pPr>
              <a:r>
                <a:rPr lang="pl-PL" sz="1100" b="1" err="1">
                  <a:solidFill>
                    <a:schemeClr val="accent2"/>
                  </a:solidFill>
                </a:rPr>
                <a:t>Municipal</a:t>
              </a:r>
              <a:r>
                <a:rPr lang="pl-PL" sz="1100" b="1">
                  <a:solidFill>
                    <a:schemeClr val="accent2"/>
                  </a:solidFill>
                </a:rPr>
                <a:t> </a:t>
              </a:r>
              <a:r>
                <a:rPr lang="pl-PL" sz="1100" b="1" err="1">
                  <a:solidFill>
                    <a:schemeClr val="accent2"/>
                  </a:solidFill>
                </a:rPr>
                <a:t>sectors</a:t>
              </a:r>
              <a:endParaRPr lang="pl-PL" sz="1100" b="1">
                <a:solidFill>
                  <a:schemeClr val="accent2"/>
                </a:solidFill>
              </a:endParaRPr>
            </a:p>
          </p:txBody>
        </p:sp>
        <p:grpSp>
          <p:nvGrpSpPr>
            <p:cNvPr id="62" name="Group 61">
              <a:extLst>
                <a:ext uri="{FF2B5EF4-FFF2-40B4-BE49-F238E27FC236}">
                  <a16:creationId xmlns:a16="http://schemas.microsoft.com/office/drawing/2014/main" id="{532BA59C-842F-7EFE-538F-FBAAB09F04C0}"/>
                </a:ext>
              </a:extLst>
            </p:cNvPr>
            <p:cNvGrpSpPr/>
            <p:nvPr/>
          </p:nvGrpSpPr>
          <p:grpSpPr>
            <a:xfrm>
              <a:off x="8960252" y="4193133"/>
              <a:ext cx="486023" cy="486023"/>
              <a:chOff x="8960252" y="4193133"/>
              <a:chExt cx="486023" cy="486023"/>
            </a:xfrm>
          </p:grpSpPr>
          <p:sp>
            <p:nvSpPr>
              <p:cNvPr id="60" name="Oval 59">
                <a:extLst>
                  <a:ext uri="{FF2B5EF4-FFF2-40B4-BE49-F238E27FC236}">
                    <a16:creationId xmlns:a16="http://schemas.microsoft.com/office/drawing/2014/main" id="{0246A0ED-D9F7-B8FF-99A6-ACFF5E1D60F0}"/>
                  </a:ext>
                </a:extLst>
              </p:cNvPr>
              <p:cNvSpPr/>
              <p:nvPr/>
            </p:nvSpPr>
            <p:spPr>
              <a:xfrm>
                <a:off x="8960252" y="4193133"/>
                <a:ext cx="486023" cy="486023"/>
              </a:xfrm>
              <a:prstGeom prst="ellipse">
                <a:avLst/>
              </a:prstGeom>
              <a:solidFill>
                <a:schemeClr val="bg1"/>
              </a:solidFill>
              <a:ln w="28575" cap="flat" cmpd="sng" algn="ctr">
                <a:solidFill>
                  <a:srgbClr val="FFC817"/>
                </a:solidFill>
                <a:prstDash val="solid"/>
              </a:ln>
              <a:effectLst/>
            </p:spPr>
            <p:txBody>
              <a:bodyPr lIns="0" tIns="0" rIns="0" bIns="0" rtlCol="0" anchor="ctr"/>
              <a:lstStyle/>
              <a:p>
                <a:pPr algn="ctr">
                  <a:lnSpc>
                    <a:spcPct val="95000"/>
                  </a:lnSpc>
                  <a:buClrTx/>
                </a:pPr>
                <a:endParaRPr lang="en-IE" sz="2052">
                  <a:solidFill>
                    <a:prstClr val="black">
                      <a:lumMod val="65000"/>
                      <a:lumOff val="35000"/>
                    </a:prstClr>
                  </a:solidFill>
                  <a:latin typeface="Arial"/>
                  <a:cs typeface="Arial" panose="020B0604020202020204" pitchFamily="34" charset="0"/>
                </a:endParaRPr>
              </a:p>
            </p:txBody>
          </p:sp>
          <p:pic>
            <p:nvPicPr>
              <p:cNvPr id="31" name="Graphic 30" descr="City outline">
                <a:extLst>
                  <a:ext uri="{FF2B5EF4-FFF2-40B4-BE49-F238E27FC236}">
                    <a16:creationId xmlns:a16="http://schemas.microsoft.com/office/drawing/2014/main" id="{CE329F5B-E5C5-0370-8530-16CCB98A941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99459" y="4232340"/>
                <a:ext cx="407609" cy="407609"/>
              </a:xfrm>
              <a:prstGeom prst="rect">
                <a:avLst/>
              </a:prstGeom>
            </p:spPr>
          </p:pic>
        </p:grpSp>
      </p:grpSp>
      <p:grpSp>
        <p:nvGrpSpPr>
          <p:cNvPr id="70" name="Group 69">
            <a:extLst>
              <a:ext uri="{FF2B5EF4-FFF2-40B4-BE49-F238E27FC236}">
                <a16:creationId xmlns:a16="http://schemas.microsoft.com/office/drawing/2014/main" id="{785828C0-39A0-2738-B73C-1844A649810A}"/>
              </a:ext>
            </a:extLst>
          </p:cNvPr>
          <p:cNvGrpSpPr/>
          <p:nvPr/>
        </p:nvGrpSpPr>
        <p:grpSpPr>
          <a:xfrm>
            <a:off x="8960252" y="4641876"/>
            <a:ext cx="2781850" cy="526538"/>
            <a:chOff x="8960252" y="4792284"/>
            <a:chExt cx="2781850" cy="526538"/>
          </a:xfrm>
        </p:grpSpPr>
        <p:sp>
          <p:nvSpPr>
            <p:cNvPr id="66" name="Rectangle 65">
              <a:extLst>
                <a:ext uri="{FF2B5EF4-FFF2-40B4-BE49-F238E27FC236}">
                  <a16:creationId xmlns:a16="http://schemas.microsoft.com/office/drawing/2014/main" id="{BCD91B96-C89A-6468-C47C-C01BA635D2CC}"/>
                </a:ext>
              </a:extLst>
            </p:cNvPr>
            <p:cNvSpPr/>
            <p:nvPr/>
          </p:nvSpPr>
          <p:spPr>
            <a:xfrm>
              <a:off x="9187904" y="4792284"/>
              <a:ext cx="2554198" cy="526538"/>
            </a:xfrm>
            <a:prstGeom prst="rect">
              <a:avLst/>
            </a:prstGeom>
            <a:noFill/>
            <a:ln w="1905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360000" rIns="36000" rtlCol="0" anchor="ctr"/>
            <a:lstStyle/>
            <a:p>
              <a:pPr>
                <a:spcBef>
                  <a:spcPts val="600"/>
                </a:spcBef>
                <a:buSzPct val="110000"/>
              </a:pPr>
              <a:r>
                <a:rPr lang="pl-PL" sz="1100" b="1">
                  <a:solidFill>
                    <a:schemeClr val="accent2"/>
                  </a:solidFill>
                </a:rPr>
                <a:t>Access to </a:t>
              </a:r>
              <a:r>
                <a:rPr lang="pl-PL" sz="1100" b="1" err="1">
                  <a:solidFill>
                    <a:schemeClr val="accent2"/>
                  </a:solidFill>
                </a:rPr>
                <a:t>finance</a:t>
              </a:r>
              <a:r>
                <a:rPr lang="pl-PL" sz="1100" b="1">
                  <a:solidFill>
                    <a:schemeClr val="accent2"/>
                  </a:solidFill>
                </a:rPr>
                <a:t> for </a:t>
              </a:r>
              <a:r>
                <a:rPr lang="pl-PL" sz="1100" b="1" err="1">
                  <a:solidFill>
                    <a:schemeClr val="accent2"/>
                  </a:solidFill>
                </a:rPr>
                <a:t>SMEs</a:t>
              </a:r>
              <a:endParaRPr lang="pl-PL" sz="1100" b="1">
                <a:solidFill>
                  <a:schemeClr val="accent2"/>
                </a:solidFill>
              </a:endParaRPr>
            </a:p>
          </p:txBody>
        </p:sp>
        <p:sp>
          <p:nvSpPr>
            <p:cNvPr id="68" name="Oval 67">
              <a:extLst>
                <a:ext uri="{FF2B5EF4-FFF2-40B4-BE49-F238E27FC236}">
                  <a16:creationId xmlns:a16="http://schemas.microsoft.com/office/drawing/2014/main" id="{D0F74770-C9BB-A08E-3C1C-B3C3A62181E3}"/>
                </a:ext>
              </a:extLst>
            </p:cNvPr>
            <p:cNvSpPr/>
            <p:nvPr/>
          </p:nvSpPr>
          <p:spPr>
            <a:xfrm>
              <a:off x="8960252" y="4814864"/>
              <a:ext cx="486023" cy="486023"/>
            </a:xfrm>
            <a:prstGeom prst="ellipse">
              <a:avLst/>
            </a:prstGeom>
            <a:solidFill>
              <a:schemeClr val="bg1"/>
            </a:solidFill>
            <a:ln w="28575" cap="flat" cmpd="sng" algn="ctr">
              <a:solidFill>
                <a:srgbClr val="FFC817"/>
              </a:solidFill>
              <a:prstDash val="solid"/>
            </a:ln>
            <a:effectLst/>
          </p:spPr>
          <p:txBody>
            <a:bodyPr lIns="0" tIns="0" rIns="0" bIns="0" rtlCol="0" anchor="ctr"/>
            <a:lstStyle/>
            <a:p>
              <a:pPr algn="ctr">
                <a:lnSpc>
                  <a:spcPct val="95000"/>
                </a:lnSpc>
                <a:buClrTx/>
              </a:pPr>
              <a:endParaRPr lang="en-IE" sz="2052">
                <a:solidFill>
                  <a:prstClr val="black">
                    <a:lumMod val="65000"/>
                    <a:lumOff val="35000"/>
                  </a:prstClr>
                </a:solidFill>
                <a:latin typeface="Arial"/>
                <a:cs typeface="Arial" panose="020B0604020202020204" pitchFamily="34" charset="0"/>
              </a:endParaRPr>
            </a:p>
          </p:txBody>
        </p:sp>
        <p:pic>
          <p:nvPicPr>
            <p:cNvPr id="51" name="Graphic 50" descr="Coins outline">
              <a:extLst>
                <a:ext uri="{FF2B5EF4-FFF2-40B4-BE49-F238E27FC236}">
                  <a16:creationId xmlns:a16="http://schemas.microsoft.com/office/drawing/2014/main" id="{6026B80C-ED0B-1AB4-4BB1-F708DC2A2B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10329" y="4861011"/>
              <a:ext cx="385867" cy="385867"/>
            </a:xfrm>
            <a:prstGeom prst="rect">
              <a:avLst/>
            </a:prstGeom>
          </p:spPr>
        </p:pic>
      </p:grpSp>
      <p:grpSp>
        <p:nvGrpSpPr>
          <p:cNvPr id="81" name="Group 80">
            <a:extLst>
              <a:ext uri="{FF2B5EF4-FFF2-40B4-BE49-F238E27FC236}">
                <a16:creationId xmlns:a16="http://schemas.microsoft.com/office/drawing/2014/main" id="{13B96A9F-E87A-EBA7-6E27-415FE2B430BF}"/>
              </a:ext>
            </a:extLst>
          </p:cNvPr>
          <p:cNvGrpSpPr/>
          <p:nvPr/>
        </p:nvGrpSpPr>
        <p:grpSpPr>
          <a:xfrm>
            <a:off x="8960252" y="5320928"/>
            <a:ext cx="2781850" cy="526538"/>
            <a:chOff x="8960252" y="5451544"/>
            <a:chExt cx="2781850" cy="526538"/>
          </a:xfrm>
        </p:grpSpPr>
        <p:sp>
          <p:nvSpPr>
            <p:cNvPr id="75" name="Rectangle 74">
              <a:extLst>
                <a:ext uri="{FF2B5EF4-FFF2-40B4-BE49-F238E27FC236}">
                  <a16:creationId xmlns:a16="http://schemas.microsoft.com/office/drawing/2014/main" id="{BFD84BBC-BB35-46E2-CF1E-DEB5F8C7F9F3}"/>
                </a:ext>
              </a:extLst>
            </p:cNvPr>
            <p:cNvSpPr/>
            <p:nvPr/>
          </p:nvSpPr>
          <p:spPr>
            <a:xfrm>
              <a:off x="9187904" y="5451544"/>
              <a:ext cx="2554198" cy="526538"/>
            </a:xfrm>
            <a:prstGeom prst="rect">
              <a:avLst/>
            </a:prstGeom>
            <a:noFill/>
            <a:ln w="1905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360000" tIns="45720" rIns="36000" bIns="45720" rtlCol="0" anchor="ctr"/>
            <a:lstStyle/>
            <a:p>
              <a:pPr>
                <a:spcBef>
                  <a:spcPts val="600"/>
                </a:spcBef>
                <a:buSzPct val="110000"/>
              </a:pPr>
              <a:r>
                <a:rPr lang="pl-PL" sz="1100" b="1">
                  <a:solidFill>
                    <a:schemeClr val="accent2"/>
                  </a:solidFill>
                </a:rPr>
                <a:t>B</a:t>
              </a:r>
              <a:r>
                <a:rPr lang="en-US" sz="1100" b="1" err="1">
                  <a:solidFill>
                    <a:schemeClr val="accent2"/>
                  </a:solidFill>
                </a:rPr>
                <a:t>usinesses</a:t>
              </a:r>
              <a:r>
                <a:rPr lang="en-US" sz="1100" b="1">
                  <a:solidFill>
                    <a:schemeClr val="accent2"/>
                  </a:solidFill>
                </a:rPr>
                <a:t> affected by the war </a:t>
              </a:r>
              <a:r>
                <a:rPr lang="en-US" sz="1100">
                  <a:solidFill>
                    <a:schemeClr val="accent2"/>
                  </a:solidFill>
                </a:rPr>
                <a:t>in </a:t>
              </a:r>
              <a:r>
                <a:rPr lang="en-US" sz="1100" err="1">
                  <a:solidFill>
                    <a:schemeClr val="accent2"/>
                  </a:solidFill>
                </a:rPr>
                <a:t>deoccupied</a:t>
              </a:r>
              <a:r>
                <a:rPr lang="en-US" sz="1100">
                  <a:solidFill>
                    <a:schemeClr val="accent2"/>
                  </a:solidFill>
                </a:rPr>
                <a:t> and front-line zones</a:t>
              </a:r>
              <a:endParaRPr lang="en-US" sz="1100">
                <a:solidFill>
                  <a:schemeClr val="accent2"/>
                </a:solidFill>
                <a:cs typeface="Arial"/>
              </a:endParaRPr>
            </a:p>
          </p:txBody>
        </p:sp>
        <p:sp>
          <p:nvSpPr>
            <p:cNvPr id="76" name="Oval 75">
              <a:extLst>
                <a:ext uri="{FF2B5EF4-FFF2-40B4-BE49-F238E27FC236}">
                  <a16:creationId xmlns:a16="http://schemas.microsoft.com/office/drawing/2014/main" id="{D996B202-4561-6183-4AAF-C34CD88F25B0}"/>
                </a:ext>
              </a:extLst>
            </p:cNvPr>
            <p:cNvSpPr/>
            <p:nvPr/>
          </p:nvSpPr>
          <p:spPr>
            <a:xfrm>
              <a:off x="8960252" y="5474124"/>
              <a:ext cx="486023" cy="486023"/>
            </a:xfrm>
            <a:prstGeom prst="ellipse">
              <a:avLst/>
            </a:prstGeom>
            <a:solidFill>
              <a:schemeClr val="bg1"/>
            </a:solidFill>
            <a:ln w="28575" cap="flat" cmpd="sng" algn="ctr">
              <a:solidFill>
                <a:srgbClr val="FFC817"/>
              </a:solidFill>
              <a:prstDash val="solid"/>
            </a:ln>
            <a:effectLst/>
          </p:spPr>
          <p:txBody>
            <a:bodyPr lIns="0" tIns="0" rIns="0" bIns="0" rtlCol="0" anchor="ctr"/>
            <a:lstStyle/>
            <a:p>
              <a:pPr algn="ctr">
                <a:lnSpc>
                  <a:spcPct val="95000"/>
                </a:lnSpc>
                <a:buClrTx/>
              </a:pPr>
              <a:endParaRPr lang="en-IE" sz="2052">
                <a:solidFill>
                  <a:prstClr val="black">
                    <a:lumMod val="65000"/>
                    <a:lumOff val="35000"/>
                  </a:prstClr>
                </a:solidFill>
                <a:latin typeface="Arial"/>
                <a:cs typeface="Arial" panose="020B0604020202020204" pitchFamily="34" charset="0"/>
              </a:endParaRPr>
            </a:p>
          </p:txBody>
        </p:sp>
        <p:pic>
          <p:nvPicPr>
            <p:cNvPr id="79" name="Picture 78">
              <a:extLst>
                <a:ext uri="{FF2B5EF4-FFF2-40B4-BE49-F238E27FC236}">
                  <a16:creationId xmlns:a16="http://schemas.microsoft.com/office/drawing/2014/main" id="{7D1188A3-A66D-E46E-0E0D-287ABF2374E4}"/>
                </a:ext>
              </a:extLst>
            </p:cNvPr>
            <p:cNvPicPr>
              <a:picLocks noChangeAspect="1"/>
            </p:cNvPicPr>
            <p:nvPr/>
          </p:nvPicPr>
          <p:blipFill>
            <a:blip r:embed="rId13"/>
            <a:stretch>
              <a:fillRect/>
            </a:stretch>
          </p:blipFill>
          <p:spPr>
            <a:xfrm>
              <a:off x="9028341" y="5508004"/>
              <a:ext cx="413013" cy="413013"/>
            </a:xfrm>
            <a:prstGeom prst="rect">
              <a:avLst/>
            </a:prstGeom>
            <a:ln w="38100">
              <a:noFill/>
            </a:ln>
          </p:spPr>
        </p:pic>
      </p:grpSp>
      <p:sp>
        <p:nvSpPr>
          <p:cNvPr id="4" name="Arrow: Right 3">
            <a:extLst>
              <a:ext uri="{FF2B5EF4-FFF2-40B4-BE49-F238E27FC236}">
                <a16:creationId xmlns:a16="http://schemas.microsoft.com/office/drawing/2014/main" id="{5D454FE5-B63B-C24D-48E4-EF539B93930B}"/>
              </a:ext>
            </a:extLst>
          </p:cNvPr>
          <p:cNvSpPr/>
          <p:nvPr/>
        </p:nvSpPr>
        <p:spPr>
          <a:xfrm>
            <a:off x="7732213" y="6231779"/>
            <a:ext cx="995364" cy="458607"/>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id="{E10C4C19-A2F4-826F-B366-CFBEE7D6C617}"/>
              </a:ext>
            </a:extLst>
          </p:cNvPr>
          <p:cNvSpPr/>
          <p:nvPr/>
        </p:nvSpPr>
        <p:spPr>
          <a:xfrm>
            <a:off x="7668465" y="5953065"/>
            <a:ext cx="1182407" cy="281434"/>
          </a:xfrm>
          <a:prstGeom prst="rect">
            <a:avLst/>
          </a:prstGeom>
          <a:noFill/>
          <a:ln w="19050">
            <a:noFill/>
            <a:prstDash val="sys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spcBef>
                <a:spcPts val="600"/>
              </a:spcBef>
              <a:buSzPct val="110000"/>
            </a:pPr>
            <a:r>
              <a:rPr lang="pl-PL" b="1" err="1">
                <a:solidFill>
                  <a:schemeClr val="accent2"/>
                </a:solidFill>
              </a:rPr>
              <a:t>Will</a:t>
            </a:r>
            <a:r>
              <a:rPr lang="pl-PL" b="1">
                <a:solidFill>
                  <a:schemeClr val="accent2"/>
                </a:solidFill>
              </a:rPr>
              <a:t> </a:t>
            </a:r>
            <a:r>
              <a:rPr lang="pl-PL" b="1" err="1">
                <a:solidFill>
                  <a:schemeClr val="accent2"/>
                </a:solidFill>
              </a:rPr>
              <a:t>mobilise</a:t>
            </a:r>
            <a:r>
              <a:rPr lang="pl-PL" b="1">
                <a:solidFill>
                  <a:schemeClr val="accent2"/>
                </a:solidFill>
              </a:rPr>
              <a:t>:</a:t>
            </a:r>
          </a:p>
        </p:txBody>
      </p:sp>
      <p:sp>
        <p:nvSpPr>
          <p:cNvPr id="9" name="Rectangle 8">
            <a:extLst>
              <a:ext uri="{FF2B5EF4-FFF2-40B4-BE49-F238E27FC236}">
                <a16:creationId xmlns:a16="http://schemas.microsoft.com/office/drawing/2014/main" id="{FC09EAA4-33FC-E840-C378-7CF5612E84DC}"/>
              </a:ext>
            </a:extLst>
          </p:cNvPr>
          <p:cNvSpPr/>
          <p:nvPr/>
        </p:nvSpPr>
        <p:spPr>
          <a:xfrm>
            <a:off x="9855116" y="6032053"/>
            <a:ext cx="2003509" cy="719102"/>
          </a:xfrm>
          <a:prstGeom prst="rect">
            <a:avLst/>
          </a:prstGeom>
          <a:solidFill>
            <a:schemeClr val="bg1"/>
          </a:solidFill>
          <a:ln w="19050">
            <a:noFill/>
            <a:prstDash val="sys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buSzPct val="110000"/>
            </a:pPr>
            <a:endParaRPr lang="pl-PL" sz="2800" b="1">
              <a:solidFill>
                <a:schemeClr val="accent2"/>
              </a:solidFill>
            </a:endParaRPr>
          </a:p>
        </p:txBody>
      </p:sp>
      <p:sp>
        <p:nvSpPr>
          <p:cNvPr id="5" name="Rectangle 4">
            <a:extLst>
              <a:ext uri="{FF2B5EF4-FFF2-40B4-BE49-F238E27FC236}">
                <a16:creationId xmlns:a16="http://schemas.microsoft.com/office/drawing/2014/main" id="{6F44DC6B-2E68-E64C-54C1-7ABD295BF14D}"/>
              </a:ext>
            </a:extLst>
          </p:cNvPr>
          <p:cNvSpPr/>
          <p:nvPr/>
        </p:nvSpPr>
        <p:spPr>
          <a:xfrm>
            <a:off x="9062217" y="5992002"/>
            <a:ext cx="1450272" cy="719102"/>
          </a:xfrm>
          <a:prstGeom prst="rect">
            <a:avLst/>
          </a:prstGeom>
          <a:solidFill>
            <a:schemeClr val="accent1"/>
          </a:solidFill>
          <a:ln w="19050">
            <a:noFill/>
            <a:prstDash val="sys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buSzPct val="110000"/>
            </a:pPr>
            <a:r>
              <a:rPr lang="pl-PL" sz="2800" b="1">
                <a:solidFill>
                  <a:schemeClr val="accent2"/>
                </a:solidFill>
              </a:rPr>
              <a:t>€ 6 </a:t>
            </a:r>
            <a:r>
              <a:rPr lang="pl-PL" sz="2800" b="1" err="1">
                <a:solidFill>
                  <a:schemeClr val="accent2"/>
                </a:solidFill>
              </a:rPr>
              <a:t>bn</a:t>
            </a:r>
            <a:endParaRPr lang="pl-PL" sz="2800" b="1">
              <a:solidFill>
                <a:schemeClr val="accent2"/>
              </a:solidFill>
            </a:endParaRPr>
          </a:p>
        </p:txBody>
      </p:sp>
    </p:spTree>
    <p:extLst>
      <p:ext uri="{BB962C8B-B14F-4D97-AF65-F5344CB8AC3E}">
        <p14:creationId xmlns:p14="http://schemas.microsoft.com/office/powerpoint/2010/main" val="2223730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4D6DC31A-926B-3AE0-2512-408ED302753D}"/>
              </a:ext>
            </a:extLst>
          </p:cNvPr>
          <p:cNvSpPr/>
          <p:nvPr/>
        </p:nvSpPr>
        <p:spPr>
          <a:xfrm>
            <a:off x="9739086" y="5786831"/>
            <a:ext cx="2287811" cy="10161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itle 3">
            <a:extLst>
              <a:ext uri="{FF2B5EF4-FFF2-40B4-BE49-F238E27FC236}">
                <a16:creationId xmlns:a16="http://schemas.microsoft.com/office/drawing/2014/main" id="{F6E143F7-9D1B-3F7D-9569-96933220F5B9}"/>
              </a:ext>
            </a:extLst>
          </p:cNvPr>
          <p:cNvSpPr>
            <a:spLocks noGrp="1"/>
          </p:cNvSpPr>
          <p:nvPr>
            <p:ph type="title"/>
          </p:nvPr>
        </p:nvSpPr>
        <p:spPr>
          <a:xfrm>
            <a:off x="970722" y="482860"/>
            <a:ext cx="10515600" cy="782357"/>
          </a:xfrm>
        </p:spPr>
        <p:txBody>
          <a:bodyPr/>
          <a:lstStyle/>
          <a:p>
            <a:r>
              <a:rPr lang="en-US" sz="2800">
                <a:latin typeface="Aptos" panose="020B0004020202020204" pitchFamily="34" charset="0"/>
              </a:rPr>
              <a:t>EU launches a call for proposals under the Ukraine Investment Framework to boost investments for Ukraine’s recovery</a:t>
            </a:r>
          </a:p>
        </p:txBody>
      </p:sp>
      <p:sp>
        <p:nvSpPr>
          <p:cNvPr id="5" name="Rectangle 4">
            <a:extLst>
              <a:ext uri="{FF2B5EF4-FFF2-40B4-BE49-F238E27FC236}">
                <a16:creationId xmlns:a16="http://schemas.microsoft.com/office/drawing/2014/main" id="{8E0D9FC3-E605-C59D-E514-800094C5538C}"/>
              </a:ext>
            </a:extLst>
          </p:cNvPr>
          <p:cNvSpPr/>
          <p:nvPr/>
        </p:nvSpPr>
        <p:spPr>
          <a:xfrm>
            <a:off x="668970" y="1492781"/>
            <a:ext cx="5604830" cy="404271"/>
          </a:xfrm>
          <a:prstGeom prst="rect">
            <a:avLst/>
          </a:prstGeom>
          <a:solidFill>
            <a:srgbClr val="FFC817"/>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88900" marR="0" lvl="0" indent="0" algn="ctr" defTabSz="914400" rtl="0" eaLnBrk="1" fontAlgn="base" latinLnBrk="0" hangingPunct="1">
              <a:lnSpc>
                <a:spcPct val="100000"/>
              </a:lnSpc>
              <a:spcBef>
                <a:spcPts val="0"/>
              </a:spcBef>
              <a:spcAft>
                <a:spcPts val="600"/>
              </a:spcAft>
              <a:buClr>
                <a:srgbClr val="FFE600"/>
              </a:buClr>
              <a:buSzPct val="70000"/>
              <a:buFontTx/>
              <a:buNone/>
              <a:tabLst/>
              <a:defRPr/>
            </a:pPr>
            <a:r>
              <a:rPr kumimoji="0" lang="pl-PL" sz="1800" b="1" i="0" u="none" strike="noStrike" kern="1200" cap="none" spc="0" normalizeH="0" baseline="0" noProof="0" err="1">
                <a:ln>
                  <a:noFill/>
                </a:ln>
                <a:solidFill>
                  <a:srgbClr val="002B5B"/>
                </a:solidFill>
                <a:effectLst/>
                <a:uLnTx/>
                <a:uFillTx/>
                <a:latin typeface="Aptos" panose="020B0004020202020204" pitchFamily="34" charset="0"/>
              </a:rPr>
              <a:t>Types</a:t>
            </a:r>
            <a:r>
              <a:rPr kumimoji="0" lang="pl-PL" sz="1800" b="1" i="0" u="none" strike="noStrike" kern="1200" cap="none" spc="0" normalizeH="0" baseline="0" noProof="0">
                <a:ln>
                  <a:noFill/>
                </a:ln>
                <a:solidFill>
                  <a:srgbClr val="002B5B"/>
                </a:solidFill>
                <a:effectLst/>
                <a:uLnTx/>
                <a:uFillTx/>
                <a:latin typeface="Aptos" panose="020B0004020202020204" pitchFamily="34" charset="0"/>
              </a:rPr>
              <a:t> of </a:t>
            </a:r>
            <a:r>
              <a:rPr kumimoji="0" lang="pl-PL" sz="1800" b="1" i="0" u="none" strike="noStrike" kern="1200" cap="none" spc="0" normalizeH="0" baseline="0" noProof="0" err="1">
                <a:ln>
                  <a:noFill/>
                </a:ln>
                <a:solidFill>
                  <a:srgbClr val="002B5B"/>
                </a:solidFill>
                <a:effectLst/>
                <a:uLnTx/>
                <a:uFillTx/>
                <a:latin typeface="Aptos" panose="020B0004020202020204" pitchFamily="34" charset="0"/>
              </a:rPr>
              <a:t>calls</a:t>
            </a:r>
            <a:r>
              <a:rPr kumimoji="0" lang="en-IE" sz="1800" b="1" i="0" u="none" strike="noStrike" kern="1200" cap="none" spc="0" normalizeH="0" baseline="0" noProof="0">
                <a:ln>
                  <a:noFill/>
                </a:ln>
                <a:solidFill>
                  <a:srgbClr val="002B5B"/>
                </a:solidFill>
                <a:effectLst/>
                <a:uLnTx/>
                <a:uFillTx/>
                <a:latin typeface="Aptos" panose="020B0004020202020204" pitchFamily="34" charset="0"/>
              </a:rPr>
              <a:t> launched in September</a:t>
            </a:r>
            <a:endParaRPr kumimoji="0" lang="pl-PL" sz="1800" b="1" i="0" u="none" strike="noStrike" kern="1200" cap="none" spc="0" normalizeH="0" baseline="0" noProof="0">
              <a:ln>
                <a:noFill/>
              </a:ln>
              <a:solidFill>
                <a:srgbClr val="002B5B"/>
              </a:solidFill>
              <a:effectLst/>
              <a:uLnTx/>
              <a:uFillTx/>
              <a:latin typeface="Aptos" panose="020B0004020202020204" pitchFamily="34" charset="0"/>
            </a:endParaRPr>
          </a:p>
        </p:txBody>
      </p:sp>
      <p:sp>
        <p:nvSpPr>
          <p:cNvPr id="6" name="Isosceles Triangle 5">
            <a:extLst>
              <a:ext uri="{FF2B5EF4-FFF2-40B4-BE49-F238E27FC236}">
                <a16:creationId xmlns:a16="http://schemas.microsoft.com/office/drawing/2014/main" id="{C2839A36-B6E6-D1F8-804A-229CEC4A405C}"/>
              </a:ext>
            </a:extLst>
          </p:cNvPr>
          <p:cNvSpPr/>
          <p:nvPr/>
        </p:nvSpPr>
        <p:spPr>
          <a:xfrm rot="5400000">
            <a:off x="2199737" y="2651516"/>
            <a:ext cx="1060718" cy="189475"/>
          </a:xfrm>
          <a:prstGeom prst="triangle">
            <a:avLst/>
          </a:prstGeom>
          <a:solidFill>
            <a:schemeClr val="accent1">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0B0004020202020204" pitchFamily="34" charset="0"/>
            </a:endParaRPr>
          </a:p>
        </p:txBody>
      </p:sp>
      <p:sp>
        <p:nvSpPr>
          <p:cNvPr id="28" name="TextBox 27">
            <a:extLst>
              <a:ext uri="{FF2B5EF4-FFF2-40B4-BE49-F238E27FC236}">
                <a16:creationId xmlns:a16="http://schemas.microsoft.com/office/drawing/2014/main" id="{C7A85E2F-0DBA-A3FA-1579-AE1D42B497BC}"/>
              </a:ext>
            </a:extLst>
          </p:cNvPr>
          <p:cNvSpPr txBox="1"/>
          <p:nvPr/>
        </p:nvSpPr>
        <p:spPr>
          <a:xfrm>
            <a:off x="7183932" y="2631663"/>
            <a:ext cx="1202625" cy="283154"/>
          </a:xfrm>
          <a:prstGeom prst="rect">
            <a:avLst/>
          </a:prstGeom>
          <a:noFill/>
        </p:spPr>
        <p:txBody>
          <a:bodyPr wrap="square" lIns="0" tIns="36576" rIns="0" bIns="0" rtlCol="0">
            <a:spAutoFit/>
          </a:bodyPr>
          <a:lstStyle/>
          <a:p>
            <a:pPr marL="88900" marR="0" lvl="0" indent="0" algn="l" defTabSz="914400" rtl="0" eaLnBrk="1" fontAlgn="base" latinLnBrk="0" hangingPunct="1">
              <a:lnSpc>
                <a:spcPct val="100000"/>
              </a:lnSpc>
              <a:spcBef>
                <a:spcPts val="0"/>
              </a:spcBef>
              <a:spcAft>
                <a:spcPts val="300"/>
              </a:spcAft>
              <a:buClr>
                <a:srgbClr val="FFE600"/>
              </a:buClr>
              <a:buSzPct val="70000"/>
              <a:buFontTx/>
              <a:buNone/>
              <a:tabLst/>
              <a:defRPr/>
            </a:pPr>
            <a:r>
              <a:rPr kumimoji="0" lang="pl-PL" sz="1600" b="0" i="0" u="none" strike="noStrike" kern="1200" cap="none" spc="0" normalizeH="0" baseline="0" noProof="0">
                <a:ln>
                  <a:noFill/>
                </a:ln>
                <a:solidFill>
                  <a:schemeClr val="accent2"/>
                </a:solidFill>
                <a:effectLst/>
                <a:uLnTx/>
                <a:uFillTx/>
                <a:latin typeface="Aptos" panose="020B0004020202020204" pitchFamily="34" charset="0"/>
                <a:ea typeface="+mn-ea"/>
                <a:cs typeface="+mn-cs"/>
              </a:rPr>
              <a:t>12 </a:t>
            </a:r>
            <a:r>
              <a:rPr kumimoji="0" lang="pl-PL" sz="1600" b="0" i="0" u="none" strike="noStrike" kern="1200" cap="none" spc="0" normalizeH="0" baseline="0" noProof="0" err="1">
                <a:ln>
                  <a:noFill/>
                </a:ln>
                <a:solidFill>
                  <a:schemeClr val="accent2"/>
                </a:solidFill>
                <a:effectLst/>
                <a:uLnTx/>
                <a:uFillTx/>
                <a:latin typeface="Aptos" panose="020B0004020202020204" pitchFamily="34" charset="0"/>
                <a:ea typeface="+mn-ea"/>
                <a:cs typeface="+mn-cs"/>
              </a:rPr>
              <a:t>months</a:t>
            </a:r>
            <a:endParaRPr kumimoji="0" lang="pl-PL" sz="1600" b="0" i="0" u="none" strike="noStrike" kern="1200" cap="none" spc="0" normalizeH="0" baseline="0" noProof="0">
              <a:ln>
                <a:noFill/>
              </a:ln>
              <a:solidFill>
                <a:schemeClr val="accent2"/>
              </a:solidFill>
              <a:effectLst/>
              <a:uLnTx/>
              <a:uFillTx/>
              <a:latin typeface="Aptos" panose="020B0004020202020204" pitchFamily="34" charset="0"/>
              <a:ea typeface="+mn-ea"/>
              <a:cs typeface="+mn-cs"/>
            </a:endParaRPr>
          </a:p>
        </p:txBody>
      </p:sp>
      <p:sp>
        <p:nvSpPr>
          <p:cNvPr id="32" name="TextBox 31">
            <a:extLst>
              <a:ext uri="{FF2B5EF4-FFF2-40B4-BE49-F238E27FC236}">
                <a16:creationId xmlns:a16="http://schemas.microsoft.com/office/drawing/2014/main" id="{730AD577-3FC1-AD2B-A754-3959D2C13EE5}"/>
              </a:ext>
            </a:extLst>
          </p:cNvPr>
          <p:cNvSpPr txBox="1"/>
          <p:nvPr/>
        </p:nvSpPr>
        <p:spPr>
          <a:xfrm>
            <a:off x="9618171" y="2622702"/>
            <a:ext cx="1521905" cy="283154"/>
          </a:xfrm>
          <a:prstGeom prst="rect">
            <a:avLst/>
          </a:prstGeom>
          <a:noFill/>
        </p:spPr>
        <p:txBody>
          <a:bodyPr wrap="square" lIns="0" tIns="36576" rIns="0" bIns="0" rtlCol="0">
            <a:spAutoFit/>
          </a:bodyPr>
          <a:lstStyle/>
          <a:p>
            <a:pPr marL="88900" marR="0" lvl="0" indent="0" algn="l" defTabSz="914400" rtl="0" eaLnBrk="1" fontAlgn="base" latinLnBrk="0" hangingPunct="1">
              <a:lnSpc>
                <a:spcPct val="100000"/>
              </a:lnSpc>
              <a:spcBef>
                <a:spcPts val="0"/>
              </a:spcBef>
              <a:spcAft>
                <a:spcPts val="300"/>
              </a:spcAft>
              <a:buClr>
                <a:srgbClr val="FFE600"/>
              </a:buClr>
              <a:buSzPct val="70000"/>
              <a:buFontTx/>
              <a:buNone/>
              <a:tabLst/>
              <a:defRPr/>
            </a:pPr>
            <a:r>
              <a:rPr kumimoji="0" lang="pl-PL" sz="1600" b="0" i="0" u="none" strike="noStrike" kern="1200" cap="none" spc="0" normalizeH="0" baseline="0" noProof="0">
                <a:ln>
                  <a:noFill/>
                </a:ln>
                <a:solidFill>
                  <a:schemeClr val="accent2"/>
                </a:solidFill>
                <a:effectLst/>
                <a:uLnTx/>
                <a:uFillTx/>
                <a:latin typeface="Aptos" panose="020B0004020202020204" pitchFamily="34" charset="0"/>
                <a:ea typeface="+mn-ea"/>
                <a:cs typeface="+mn-cs"/>
              </a:rPr>
              <a:t>EUR 2.75 </a:t>
            </a:r>
            <a:r>
              <a:rPr kumimoji="0" lang="pl-PL" sz="1600" b="0" i="0" u="none" strike="noStrike" kern="1200" cap="none" spc="0" normalizeH="0" baseline="0" noProof="0" err="1">
                <a:ln>
                  <a:noFill/>
                </a:ln>
                <a:solidFill>
                  <a:schemeClr val="accent2"/>
                </a:solidFill>
                <a:effectLst/>
                <a:uLnTx/>
                <a:uFillTx/>
                <a:latin typeface="Aptos" panose="020B0004020202020204" pitchFamily="34" charset="0"/>
                <a:ea typeface="+mn-ea"/>
                <a:cs typeface="+mn-cs"/>
              </a:rPr>
              <a:t>billion</a:t>
            </a:r>
            <a:endParaRPr kumimoji="0" lang="pl-PL" sz="1600" b="1" i="0" u="none" strike="noStrike" kern="1200" cap="none" spc="0" normalizeH="0" baseline="0" noProof="0">
              <a:ln>
                <a:noFill/>
              </a:ln>
              <a:solidFill>
                <a:schemeClr val="accent2"/>
              </a:solidFill>
              <a:effectLst/>
              <a:uLnTx/>
              <a:uFillTx/>
              <a:latin typeface="Aptos" panose="020B0004020202020204" pitchFamily="34" charset="0"/>
              <a:ea typeface="+mn-ea"/>
              <a:cs typeface="+mn-cs"/>
            </a:endParaRPr>
          </a:p>
        </p:txBody>
      </p:sp>
      <p:sp>
        <p:nvSpPr>
          <p:cNvPr id="8" name="Rectangle 7">
            <a:extLst>
              <a:ext uri="{FF2B5EF4-FFF2-40B4-BE49-F238E27FC236}">
                <a16:creationId xmlns:a16="http://schemas.microsoft.com/office/drawing/2014/main" id="{99E1F04D-B552-06A5-ACA1-EC9106B29912}"/>
              </a:ext>
            </a:extLst>
          </p:cNvPr>
          <p:cNvSpPr/>
          <p:nvPr/>
        </p:nvSpPr>
        <p:spPr>
          <a:xfrm>
            <a:off x="668970" y="2215895"/>
            <a:ext cx="1904754" cy="1060718"/>
          </a:xfrm>
          <a:prstGeom prst="rect">
            <a:avLst/>
          </a:prstGeom>
          <a:solidFill>
            <a:schemeClr val="accent1">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600" b="1">
                <a:solidFill>
                  <a:schemeClr val="accent2"/>
                </a:solidFill>
                <a:latin typeface="Aptos" panose="020B0004020202020204" pitchFamily="34" charset="0"/>
              </a:rPr>
              <a:t>PUBLIC INVESTMENTS</a:t>
            </a:r>
          </a:p>
        </p:txBody>
      </p:sp>
      <p:sp>
        <p:nvSpPr>
          <p:cNvPr id="24" name="Oval 23">
            <a:extLst>
              <a:ext uri="{FF2B5EF4-FFF2-40B4-BE49-F238E27FC236}">
                <a16:creationId xmlns:a16="http://schemas.microsoft.com/office/drawing/2014/main" id="{D7528410-37A6-8F5E-DBDB-67543FF493BD}"/>
              </a:ext>
            </a:extLst>
          </p:cNvPr>
          <p:cNvSpPr/>
          <p:nvPr/>
        </p:nvSpPr>
        <p:spPr>
          <a:xfrm>
            <a:off x="472255" y="2078441"/>
            <a:ext cx="469436" cy="442871"/>
          </a:xfrm>
          <a:prstGeom prst="ellipse">
            <a:avLst/>
          </a:prstGeom>
          <a:solidFill>
            <a:schemeClr val="accent4">
              <a:lumMod val="40000"/>
              <a:lumOff val="60000"/>
            </a:schemeClr>
          </a:solidFill>
          <a:ln w="28575" cap="flat" cmpd="sng" algn="ctr">
            <a:solidFill>
              <a:srgbClr val="FFFFFF"/>
            </a:solidFill>
            <a:prstDash val="solid"/>
          </a:ln>
          <a:effectLst/>
        </p:spPr>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0" cap="none" spc="0" normalizeH="0" baseline="0" noProof="0">
                <a:ln>
                  <a:noFill/>
                </a:ln>
                <a:solidFill>
                  <a:srgbClr val="000000"/>
                </a:solidFill>
                <a:effectLst/>
                <a:uLnTx/>
                <a:uFillTx/>
                <a:latin typeface="Aptos" panose="020B0004020202020204" pitchFamily="34" charset="0"/>
                <a:ea typeface="+mn-ea"/>
                <a:cs typeface="+mn-cs"/>
              </a:rPr>
              <a:t>1</a:t>
            </a:r>
            <a:endParaRPr kumimoji="0" lang="en-US" sz="1200" b="1" i="0" u="none" strike="noStrike" kern="0" cap="none" spc="0" normalizeH="0" baseline="0" noProof="0">
              <a:ln>
                <a:noFill/>
              </a:ln>
              <a:solidFill>
                <a:srgbClr val="000000"/>
              </a:solidFill>
              <a:effectLst/>
              <a:uLnTx/>
              <a:uFillTx/>
              <a:latin typeface="Aptos" panose="020B0004020202020204" pitchFamily="34" charset="0"/>
              <a:ea typeface="+mn-ea"/>
              <a:cs typeface="+mn-cs"/>
            </a:endParaRPr>
          </a:p>
        </p:txBody>
      </p:sp>
      <p:grpSp>
        <p:nvGrpSpPr>
          <p:cNvPr id="16" name="Group 15">
            <a:extLst>
              <a:ext uri="{FF2B5EF4-FFF2-40B4-BE49-F238E27FC236}">
                <a16:creationId xmlns:a16="http://schemas.microsoft.com/office/drawing/2014/main" id="{B05FAB7F-5CFF-7663-378D-56EEB56E7FC4}"/>
              </a:ext>
            </a:extLst>
          </p:cNvPr>
          <p:cNvGrpSpPr/>
          <p:nvPr/>
        </p:nvGrpSpPr>
        <p:grpSpPr>
          <a:xfrm>
            <a:off x="472255" y="3465965"/>
            <a:ext cx="2101469" cy="1198172"/>
            <a:chOff x="472255" y="3737396"/>
            <a:chExt cx="2101469" cy="1198172"/>
          </a:xfrm>
        </p:grpSpPr>
        <p:sp>
          <p:nvSpPr>
            <p:cNvPr id="11" name="Rectangle 10">
              <a:extLst>
                <a:ext uri="{FF2B5EF4-FFF2-40B4-BE49-F238E27FC236}">
                  <a16:creationId xmlns:a16="http://schemas.microsoft.com/office/drawing/2014/main" id="{1A034529-6441-71A1-D9C9-240C0CC8A607}"/>
                </a:ext>
              </a:extLst>
            </p:cNvPr>
            <p:cNvSpPr/>
            <p:nvPr/>
          </p:nvSpPr>
          <p:spPr>
            <a:xfrm>
              <a:off x="668970" y="3874850"/>
              <a:ext cx="1904754" cy="1060718"/>
            </a:xfrm>
            <a:prstGeom prst="rect">
              <a:avLst/>
            </a:prstGeom>
            <a:solidFill>
              <a:schemeClr val="accent1">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600" b="1">
                  <a:solidFill>
                    <a:schemeClr val="accent2"/>
                  </a:solidFill>
                  <a:latin typeface="Aptos" panose="020B0004020202020204" pitchFamily="34" charset="0"/>
                </a:rPr>
                <a:t>DIRECT PRIVATE INVESTMENTS</a:t>
              </a:r>
            </a:p>
          </p:txBody>
        </p:sp>
        <p:sp>
          <p:nvSpPr>
            <p:cNvPr id="12" name="Oval 11">
              <a:extLst>
                <a:ext uri="{FF2B5EF4-FFF2-40B4-BE49-F238E27FC236}">
                  <a16:creationId xmlns:a16="http://schemas.microsoft.com/office/drawing/2014/main" id="{B249EA67-907B-2533-DE91-7CC48788EAAD}"/>
                </a:ext>
              </a:extLst>
            </p:cNvPr>
            <p:cNvSpPr/>
            <p:nvPr/>
          </p:nvSpPr>
          <p:spPr>
            <a:xfrm>
              <a:off x="472255" y="3737396"/>
              <a:ext cx="469436" cy="442871"/>
            </a:xfrm>
            <a:prstGeom prst="ellipse">
              <a:avLst/>
            </a:prstGeom>
            <a:solidFill>
              <a:schemeClr val="accent4">
                <a:lumMod val="40000"/>
                <a:lumOff val="60000"/>
              </a:schemeClr>
            </a:solidFill>
            <a:ln w="28575" cap="flat" cmpd="sng" algn="ctr">
              <a:solidFill>
                <a:srgbClr val="FFFFFF"/>
              </a:solidFill>
              <a:prstDash val="solid"/>
            </a:ln>
            <a:effectLst/>
          </p:spPr>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1" i="0" u="none" strike="noStrike" kern="0" cap="none" spc="0" normalizeH="0" baseline="0" noProof="0">
                  <a:ln>
                    <a:noFill/>
                  </a:ln>
                  <a:solidFill>
                    <a:srgbClr val="000000"/>
                  </a:solidFill>
                  <a:effectLst/>
                  <a:uLnTx/>
                  <a:uFillTx/>
                  <a:latin typeface="Aptos" panose="020B0004020202020204" pitchFamily="34" charset="0"/>
                  <a:ea typeface="+mn-ea"/>
                  <a:cs typeface="+mn-cs"/>
                </a:rPr>
                <a:t>2</a:t>
              </a:r>
              <a:endParaRPr kumimoji="0" lang="en-US" sz="1200" b="1" i="0" u="none" strike="noStrike" kern="0" cap="none" spc="0" normalizeH="0" baseline="0" noProof="0">
                <a:ln>
                  <a:noFill/>
                </a:ln>
                <a:solidFill>
                  <a:srgbClr val="000000"/>
                </a:solidFill>
                <a:effectLst/>
                <a:uLnTx/>
                <a:uFillTx/>
                <a:latin typeface="Aptos" panose="020B0004020202020204" pitchFamily="34" charset="0"/>
                <a:ea typeface="+mn-ea"/>
                <a:cs typeface="+mn-cs"/>
              </a:endParaRPr>
            </a:p>
          </p:txBody>
        </p:sp>
      </p:grpSp>
      <p:grpSp>
        <p:nvGrpSpPr>
          <p:cNvPr id="15" name="Group 14">
            <a:extLst>
              <a:ext uri="{FF2B5EF4-FFF2-40B4-BE49-F238E27FC236}">
                <a16:creationId xmlns:a16="http://schemas.microsoft.com/office/drawing/2014/main" id="{BC0EBA11-B6BC-D08D-5DBA-1E935F424ACE}"/>
              </a:ext>
            </a:extLst>
          </p:cNvPr>
          <p:cNvGrpSpPr/>
          <p:nvPr/>
        </p:nvGrpSpPr>
        <p:grpSpPr>
          <a:xfrm>
            <a:off x="472255" y="4853489"/>
            <a:ext cx="2101469" cy="1198172"/>
            <a:chOff x="472255" y="5163080"/>
            <a:chExt cx="2101469" cy="1198172"/>
          </a:xfrm>
        </p:grpSpPr>
        <p:sp>
          <p:nvSpPr>
            <p:cNvPr id="13" name="Rectangle 12">
              <a:extLst>
                <a:ext uri="{FF2B5EF4-FFF2-40B4-BE49-F238E27FC236}">
                  <a16:creationId xmlns:a16="http://schemas.microsoft.com/office/drawing/2014/main" id="{34004A45-DB94-2223-0051-99CA2F80347C}"/>
                </a:ext>
              </a:extLst>
            </p:cNvPr>
            <p:cNvSpPr/>
            <p:nvPr/>
          </p:nvSpPr>
          <p:spPr>
            <a:xfrm>
              <a:off x="668970" y="5300534"/>
              <a:ext cx="1904754" cy="1060718"/>
            </a:xfrm>
            <a:prstGeom prst="rect">
              <a:avLst/>
            </a:prstGeom>
            <a:solidFill>
              <a:schemeClr val="accent1">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600" b="1">
                  <a:solidFill>
                    <a:schemeClr val="accent2"/>
                  </a:solidFill>
                  <a:latin typeface="Aptos" panose="020B0004020202020204" pitchFamily="34" charset="0"/>
                </a:rPr>
                <a:t>PRIVATE EQUITY INVESTMENT</a:t>
              </a:r>
            </a:p>
          </p:txBody>
        </p:sp>
        <p:sp>
          <p:nvSpPr>
            <p:cNvPr id="14" name="Oval 13">
              <a:extLst>
                <a:ext uri="{FF2B5EF4-FFF2-40B4-BE49-F238E27FC236}">
                  <a16:creationId xmlns:a16="http://schemas.microsoft.com/office/drawing/2014/main" id="{9C56EF5E-81DD-F751-1344-58BFF39C9F23}"/>
                </a:ext>
              </a:extLst>
            </p:cNvPr>
            <p:cNvSpPr/>
            <p:nvPr/>
          </p:nvSpPr>
          <p:spPr>
            <a:xfrm>
              <a:off x="472255" y="5163080"/>
              <a:ext cx="469436" cy="442871"/>
            </a:xfrm>
            <a:prstGeom prst="ellipse">
              <a:avLst/>
            </a:prstGeom>
            <a:solidFill>
              <a:schemeClr val="accent4">
                <a:lumMod val="40000"/>
                <a:lumOff val="60000"/>
              </a:schemeClr>
            </a:solidFill>
            <a:ln w="28575" cap="flat" cmpd="sng" algn="ctr">
              <a:solidFill>
                <a:srgbClr val="FFFFFF"/>
              </a:solidFill>
              <a:prstDash val="solid"/>
            </a:ln>
            <a:effectLst/>
          </p:spPr>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1" i="0" u="none" strike="noStrike" kern="0" cap="none" spc="0" normalizeH="0" baseline="0" noProof="0">
                  <a:ln>
                    <a:noFill/>
                  </a:ln>
                  <a:solidFill>
                    <a:srgbClr val="000000"/>
                  </a:solidFill>
                  <a:effectLst/>
                  <a:uLnTx/>
                  <a:uFillTx/>
                  <a:latin typeface="Aptos" panose="020B0004020202020204" pitchFamily="34" charset="0"/>
                  <a:ea typeface="+mn-ea"/>
                  <a:cs typeface="+mn-cs"/>
                </a:rPr>
                <a:t>3</a:t>
              </a:r>
              <a:endParaRPr kumimoji="0" lang="en-US" sz="1200" b="1" i="0" u="none" strike="noStrike" kern="0" cap="none" spc="0" normalizeH="0" baseline="0" noProof="0">
                <a:ln>
                  <a:noFill/>
                </a:ln>
                <a:solidFill>
                  <a:srgbClr val="000000"/>
                </a:solidFill>
                <a:effectLst/>
                <a:uLnTx/>
                <a:uFillTx/>
                <a:latin typeface="Aptos" panose="020B0004020202020204" pitchFamily="34" charset="0"/>
                <a:ea typeface="+mn-ea"/>
                <a:cs typeface="+mn-cs"/>
              </a:endParaRPr>
            </a:p>
          </p:txBody>
        </p:sp>
      </p:grpSp>
      <p:sp>
        <p:nvSpPr>
          <p:cNvPr id="19" name="TextBox 18">
            <a:extLst>
              <a:ext uri="{FF2B5EF4-FFF2-40B4-BE49-F238E27FC236}">
                <a16:creationId xmlns:a16="http://schemas.microsoft.com/office/drawing/2014/main" id="{FA565723-2507-740C-B9D9-4D4993A16B05}"/>
              </a:ext>
            </a:extLst>
          </p:cNvPr>
          <p:cNvSpPr txBox="1"/>
          <p:nvPr/>
        </p:nvSpPr>
        <p:spPr>
          <a:xfrm>
            <a:off x="3009900" y="2215894"/>
            <a:ext cx="3175000" cy="1169551"/>
          </a:xfrm>
          <a:prstGeom prst="rect">
            <a:avLst/>
          </a:prstGeom>
          <a:noFill/>
        </p:spPr>
        <p:txBody>
          <a:bodyPr wrap="square" rtlCol="0">
            <a:spAutoFit/>
          </a:bodyPr>
          <a:lstStyle/>
          <a:p>
            <a:r>
              <a:rPr lang="en-US" sz="1400" b="1" i="0">
                <a:solidFill>
                  <a:srgbClr val="26324B"/>
                </a:solidFill>
                <a:effectLst/>
                <a:latin typeface="Aptos" panose="020B0004020202020204" pitchFamily="34" charset="0"/>
              </a:rPr>
              <a:t>Public sector operations</a:t>
            </a:r>
            <a:r>
              <a:rPr lang="en-US" sz="1400" b="0" i="0">
                <a:solidFill>
                  <a:srgbClr val="26324B"/>
                </a:solidFill>
                <a:effectLst/>
                <a:latin typeface="Aptos" panose="020B0004020202020204" pitchFamily="34" charset="0"/>
              </a:rPr>
              <a:t>, involving sovereign and non-commercial sub-sovereign entities, which are in line with public investment policy of Ukraine</a:t>
            </a:r>
            <a:endParaRPr lang="en-IE"/>
          </a:p>
        </p:txBody>
      </p:sp>
      <p:sp>
        <p:nvSpPr>
          <p:cNvPr id="20" name="TextBox 19">
            <a:extLst>
              <a:ext uri="{FF2B5EF4-FFF2-40B4-BE49-F238E27FC236}">
                <a16:creationId xmlns:a16="http://schemas.microsoft.com/office/drawing/2014/main" id="{E5646BF3-50F5-BB9B-1586-0575E197385F}"/>
              </a:ext>
            </a:extLst>
          </p:cNvPr>
          <p:cNvSpPr txBox="1"/>
          <p:nvPr/>
        </p:nvSpPr>
        <p:spPr>
          <a:xfrm>
            <a:off x="3009900" y="3678180"/>
            <a:ext cx="3263900" cy="954107"/>
          </a:xfrm>
          <a:prstGeom prst="rect">
            <a:avLst/>
          </a:prstGeom>
          <a:noFill/>
        </p:spPr>
        <p:txBody>
          <a:bodyPr wrap="square" rtlCol="0">
            <a:spAutoFit/>
          </a:bodyPr>
          <a:lstStyle/>
          <a:p>
            <a:r>
              <a:rPr lang="en-US" sz="1400" b="1" i="0">
                <a:solidFill>
                  <a:srgbClr val="26324B"/>
                </a:solidFill>
                <a:effectLst/>
                <a:latin typeface="Aptos" panose="020B0004020202020204" pitchFamily="34" charset="0"/>
              </a:rPr>
              <a:t>Private sector operations </a:t>
            </a:r>
            <a:r>
              <a:rPr lang="en-US" sz="1400" b="0" i="0">
                <a:solidFill>
                  <a:srgbClr val="26324B"/>
                </a:solidFill>
                <a:effectLst/>
                <a:latin typeface="Aptos" panose="020B0004020202020204" pitchFamily="34" charset="0"/>
              </a:rPr>
              <a:t>where</a:t>
            </a:r>
          </a:p>
          <a:p>
            <a:r>
              <a:rPr lang="en-US" sz="1400" b="0" i="0">
                <a:solidFill>
                  <a:srgbClr val="26324B"/>
                </a:solidFill>
                <a:effectLst/>
                <a:latin typeface="Aptos" panose="020B0004020202020204" pitchFamily="34" charset="0"/>
              </a:rPr>
              <a:t>implementing partners enter in direct agreements with private and commercial sub-sovereign entities</a:t>
            </a:r>
            <a:endParaRPr lang="en-IE"/>
          </a:p>
        </p:txBody>
      </p:sp>
      <p:sp>
        <p:nvSpPr>
          <p:cNvPr id="21" name="Isosceles Triangle 20">
            <a:extLst>
              <a:ext uri="{FF2B5EF4-FFF2-40B4-BE49-F238E27FC236}">
                <a16:creationId xmlns:a16="http://schemas.microsoft.com/office/drawing/2014/main" id="{333169AA-4DBB-6B3E-A757-3AEE28EDFB48}"/>
              </a:ext>
            </a:extLst>
          </p:cNvPr>
          <p:cNvSpPr/>
          <p:nvPr/>
        </p:nvSpPr>
        <p:spPr>
          <a:xfrm rot="5400000">
            <a:off x="2199737" y="4034815"/>
            <a:ext cx="1060718" cy="189475"/>
          </a:xfrm>
          <a:prstGeom prst="triangle">
            <a:avLst/>
          </a:prstGeom>
          <a:solidFill>
            <a:schemeClr val="accent1">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0B0004020202020204" pitchFamily="34" charset="0"/>
            </a:endParaRPr>
          </a:p>
        </p:txBody>
      </p:sp>
      <p:sp>
        <p:nvSpPr>
          <p:cNvPr id="22" name="Isosceles Triangle 21">
            <a:extLst>
              <a:ext uri="{FF2B5EF4-FFF2-40B4-BE49-F238E27FC236}">
                <a16:creationId xmlns:a16="http://schemas.microsoft.com/office/drawing/2014/main" id="{4B61D85E-077E-AB05-1A2F-D64C913B78FE}"/>
              </a:ext>
            </a:extLst>
          </p:cNvPr>
          <p:cNvSpPr/>
          <p:nvPr/>
        </p:nvSpPr>
        <p:spPr>
          <a:xfrm rot="5400000">
            <a:off x="2199737" y="5427557"/>
            <a:ext cx="1060718" cy="189475"/>
          </a:xfrm>
          <a:prstGeom prst="triangle">
            <a:avLst/>
          </a:prstGeom>
          <a:solidFill>
            <a:schemeClr val="accent1">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0B0004020202020204" pitchFamily="34" charset="0"/>
            </a:endParaRPr>
          </a:p>
        </p:txBody>
      </p:sp>
      <p:sp>
        <p:nvSpPr>
          <p:cNvPr id="23" name="TextBox 22">
            <a:extLst>
              <a:ext uri="{FF2B5EF4-FFF2-40B4-BE49-F238E27FC236}">
                <a16:creationId xmlns:a16="http://schemas.microsoft.com/office/drawing/2014/main" id="{6A563F36-0BD9-6C9B-5D2C-C90B8E57C61E}"/>
              </a:ext>
            </a:extLst>
          </p:cNvPr>
          <p:cNvSpPr txBox="1"/>
          <p:nvPr/>
        </p:nvSpPr>
        <p:spPr>
          <a:xfrm>
            <a:off x="3009900" y="5263611"/>
            <a:ext cx="3263900" cy="523220"/>
          </a:xfrm>
          <a:prstGeom prst="rect">
            <a:avLst/>
          </a:prstGeom>
          <a:noFill/>
        </p:spPr>
        <p:txBody>
          <a:bodyPr wrap="square" lIns="91440" tIns="45720" rIns="91440" bIns="45720" rtlCol="0" anchor="t">
            <a:spAutoFit/>
          </a:bodyPr>
          <a:lstStyle/>
          <a:p>
            <a:r>
              <a:rPr lang="en-US" b="1">
                <a:solidFill>
                  <a:srgbClr val="26324B"/>
                </a:solidFill>
                <a:latin typeface="Aptos"/>
              </a:rPr>
              <a:t>E</a:t>
            </a:r>
            <a:r>
              <a:rPr lang="en-US" sz="1400" b="1" i="0">
                <a:solidFill>
                  <a:srgbClr val="26324B"/>
                </a:solidFill>
                <a:effectLst/>
                <a:latin typeface="Aptos"/>
              </a:rPr>
              <a:t>quity and quasi-equity </a:t>
            </a:r>
            <a:r>
              <a:rPr lang="en-US" sz="1400" i="0">
                <a:solidFill>
                  <a:srgbClr val="26324B"/>
                </a:solidFill>
                <a:effectLst/>
                <a:latin typeface="Aptos"/>
              </a:rPr>
              <a:t>for private projects intermediated</a:t>
            </a:r>
            <a:r>
              <a:rPr lang="en-US" sz="1400" i="0" u="sng">
                <a:solidFill>
                  <a:srgbClr val="26324B"/>
                </a:solidFill>
                <a:effectLst/>
                <a:latin typeface="Aptos"/>
              </a:rPr>
              <a:t> via funds</a:t>
            </a:r>
            <a:endParaRPr lang="en-IE" u="sng">
              <a:latin typeface="Aptos"/>
            </a:endParaRPr>
          </a:p>
        </p:txBody>
      </p:sp>
      <p:sp>
        <p:nvSpPr>
          <p:cNvPr id="25" name="Rectangle 24">
            <a:extLst>
              <a:ext uri="{FF2B5EF4-FFF2-40B4-BE49-F238E27FC236}">
                <a16:creationId xmlns:a16="http://schemas.microsoft.com/office/drawing/2014/main" id="{46E12250-AE2D-D433-75B8-826E5985CC7D}"/>
              </a:ext>
            </a:extLst>
          </p:cNvPr>
          <p:cNvSpPr/>
          <p:nvPr/>
        </p:nvSpPr>
        <p:spPr>
          <a:xfrm>
            <a:off x="6691086" y="1492781"/>
            <a:ext cx="4831945" cy="404271"/>
          </a:xfrm>
          <a:prstGeom prst="rect">
            <a:avLst/>
          </a:prstGeom>
          <a:solidFill>
            <a:srgbClr val="FFC817"/>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88900" marR="0" lvl="0" indent="0" algn="ctr" defTabSz="914400" rtl="0" eaLnBrk="1" fontAlgn="base" latinLnBrk="0" hangingPunct="1">
              <a:lnSpc>
                <a:spcPct val="100000"/>
              </a:lnSpc>
              <a:spcBef>
                <a:spcPts val="0"/>
              </a:spcBef>
              <a:spcAft>
                <a:spcPts val="600"/>
              </a:spcAft>
              <a:buClr>
                <a:srgbClr val="FFE600"/>
              </a:buClr>
              <a:buSzPct val="70000"/>
              <a:buFontTx/>
              <a:buNone/>
              <a:tabLst/>
              <a:defRPr/>
            </a:pPr>
            <a:r>
              <a:rPr kumimoji="0" lang="en-IE" sz="1800" b="1" i="0" u="none" strike="noStrike" kern="1200" cap="none" spc="0" normalizeH="0" baseline="0" noProof="0">
                <a:ln>
                  <a:noFill/>
                </a:ln>
                <a:solidFill>
                  <a:srgbClr val="002B5B"/>
                </a:solidFill>
                <a:effectLst/>
                <a:uLnTx/>
                <a:uFillTx/>
                <a:latin typeface="Aptos" panose="020B0004020202020204" pitchFamily="34" charset="0"/>
              </a:rPr>
              <a:t>Key details</a:t>
            </a:r>
            <a:endParaRPr kumimoji="0" lang="pl-PL" sz="1800" b="1" i="0" u="none" strike="noStrike" kern="1200" cap="none" spc="0" normalizeH="0" baseline="0" noProof="0">
              <a:ln>
                <a:noFill/>
              </a:ln>
              <a:solidFill>
                <a:srgbClr val="002B5B"/>
              </a:solidFill>
              <a:effectLst/>
              <a:uLnTx/>
              <a:uFillTx/>
              <a:latin typeface="Aptos" panose="020B0004020202020204" pitchFamily="34" charset="0"/>
            </a:endParaRPr>
          </a:p>
        </p:txBody>
      </p:sp>
      <p:sp>
        <p:nvSpPr>
          <p:cNvPr id="29" name="Rectangle 28">
            <a:extLst>
              <a:ext uri="{FF2B5EF4-FFF2-40B4-BE49-F238E27FC236}">
                <a16:creationId xmlns:a16="http://schemas.microsoft.com/office/drawing/2014/main" id="{F44D8987-7E7A-234B-5CC5-6A92AF7FD45C}"/>
              </a:ext>
            </a:extLst>
          </p:cNvPr>
          <p:cNvSpPr/>
          <p:nvPr/>
        </p:nvSpPr>
        <p:spPr>
          <a:xfrm>
            <a:off x="6685926" y="2098218"/>
            <a:ext cx="2287812" cy="407053"/>
          </a:xfrm>
          <a:prstGeom prst="rect">
            <a:avLst/>
          </a:prstGeom>
          <a:solidFill>
            <a:schemeClr val="accent1">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600" b="1">
                <a:solidFill>
                  <a:schemeClr val="accent2"/>
                </a:solidFill>
                <a:latin typeface="Aptos" panose="020B0004020202020204" pitchFamily="34" charset="0"/>
              </a:rPr>
              <a:t>Call timeframe</a:t>
            </a:r>
          </a:p>
        </p:txBody>
      </p:sp>
      <p:sp>
        <p:nvSpPr>
          <p:cNvPr id="33" name="Rectangle 32">
            <a:extLst>
              <a:ext uri="{FF2B5EF4-FFF2-40B4-BE49-F238E27FC236}">
                <a16:creationId xmlns:a16="http://schemas.microsoft.com/office/drawing/2014/main" id="{D749C136-D7BB-64EF-DFB1-5F38751A4E8A}"/>
              </a:ext>
            </a:extLst>
          </p:cNvPr>
          <p:cNvSpPr/>
          <p:nvPr/>
        </p:nvSpPr>
        <p:spPr>
          <a:xfrm>
            <a:off x="9235219" y="2097912"/>
            <a:ext cx="2287811" cy="407053"/>
          </a:xfrm>
          <a:prstGeom prst="rect">
            <a:avLst/>
          </a:prstGeom>
          <a:solidFill>
            <a:schemeClr val="accent1">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600" b="1">
                <a:solidFill>
                  <a:schemeClr val="accent2"/>
                </a:solidFill>
                <a:latin typeface="Aptos" panose="020B0004020202020204" pitchFamily="34" charset="0"/>
              </a:rPr>
              <a:t>Indicative amount</a:t>
            </a:r>
          </a:p>
        </p:txBody>
      </p:sp>
      <p:grpSp>
        <p:nvGrpSpPr>
          <p:cNvPr id="51" name="Group 50">
            <a:extLst>
              <a:ext uri="{FF2B5EF4-FFF2-40B4-BE49-F238E27FC236}">
                <a16:creationId xmlns:a16="http://schemas.microsoft.com/office/drawing/2014/main" id="{FDBB01EE-14BA-843E-198F-5BC3B299DFBE}"/>
              </a:ext>
            </a:extLst>
          </p:cNvPr>
          <p:cNvGrpSpPr/>
          <p:nvPr/>
        </p:nvGrpSpPr>
        <p:grpSpPr>
          <a:xfrm>
            <a:off x="6685926" y="3137106"/>
            <a:ext cx="4837104" cy="3484910"/>
            <a:chOff x="6685926" y="3137106"/>
            <a:chExt cx="4837104" cy="3484910"/>
          </a:xfrm>
        </p:grpSpPr>
        <p:sp>
          <p:nvSpPr>
            <p:cNvPr id="47" name="Rectangle 46">
              <a:extLst>
                <a:ext uri="{FF2B5EF4-FFF2-40B4-BE49-F238E27FC236}">
                  <a16:creationId xmlns:a16="http://schemas.microsoft.com/office/drawing/2014/main" id="{1C859C80-D72E-E281-01E1-3DE3211CFF91}"/>
                </a:ext>
              </a:extLst>
            </p:cNvPr>
            <p:cNvSpPr/>
            <p:nvPr/>
          </p:nvSpPr>
          <p:spPr>
            <a:xfrm>
              <a:off x="6685926" y="3137106"/>
              <a:ext cx="4837104" cy="407053"/>
            </a:xfrm>
            <a:prstGeom prst="rect">
              <a:avLst/>
            </a:prstGeom>
            <a:solidFill>
              <a:schemeClr val="accent1">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600" b="1">
                  <a:solidFill>
                    <a:schemeClr val="accent2"/>
                  </a:solidFill>
                  <a:latin typeface="Aptos" panose="020B0004020202020204" pitchFamily="34" charset="0"/>
                </a:rPr>
                <a:t>Investments areas</a:t>
              </a:r>
            </a:p>
          </p:txBody>
        </p:sp>
        <p:sp>
          <p:nvSpPr>
            <p:cNvPr id="48" name="Rectangle 47">
              <a:extLst>
                <a:ext uri="{FF2B5EF4-FFF2-40B4-BE49-F238E27FC236}">
                  <a16:creationId xmlns:a16="http://schemas.microsoft.com/office/drawing/2014/main" id="{6A6B0031-E02D-E7F0-19C7-06F1537968DC}"/>
                </a:ext>
              </a:extLst>
            </p:cNvPr>
            <p:cNvSpPr/>
            <p:nvPr/>
          </p:nvSpPr>
          <p:spPr>
            <a:xfrm>
              <a:off x="6685926" y="3683230"/>
              <a:ext cx="4837104" cy="10607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numCol="2" rtlCol="0" anchor="ctr"/>
            <a:lstStyle/>
            <a:p>
              <a:pPr marL="374650" marR="0" lvl="0" indent="-285750" algn="l" defTabSz="914400" rtl="0" eaLnBrk="1" fontAlgn="base" latinLnBrk="0" hangingPunct="1">
                <a:lnSpc>
                  <a:spcPct val="100000"/>
                </a:lnSpc>
                <a:spcBef>
                  <a:spcPts val="0"/>
                </a:spcBef>
                <a:spcAft>
                  <a:spcPts val="300"/>
                </a:spcAft>
                <a:buClrTx/>
                <a:buSzPct val="70000"/>
                <a:buFont typeface="Wingdings" panose="05000000000000000000" pitchFamily="2" charset="2"/>
                <a:buChar char="§"/>
                <a:tabLst/>
                <a:defRPr/>
              </a:pPr>
              <a:r>
                <a:rPr lang="pl-PL" kern="1200">
                  <a:solidFill>
                    <a:schemeClr val="accent2"/>
                  </a:solidFill>
                  <a:latin typeface="Aptos" panose="020B0004020202020204" pitchFamily="34" charset="0"/>
                  <a:ea typeface="+mn-ea"/>
                  <a:cs typeface="+mn-cs"/>
                </a:rPr>
                <a:t>a</a:t>
              </a:r>
              <a:r>
                <a:rPr kumimoji="0" lang="en-US" b="0" i="0" u="none" strike="noStrike" kern="1200" cap="none" spc="0" normalizeH="0" baseline="0" noProof="0" err="1">
                  <a:ln>
                    <a:noFill/>
                  </a:ln>
                  <a:solidFill>
                    <a:schemeClr val="accent2"/>
                  </a:solidFill>
                  <a:effectLst/>
                  <a:uLnTx/>
                  <a:uFillTx/>
                  <a:latin typeface="Aptos" panose="020B0004020202020204" pitchFamily="34" charset="0"/>
                  <a:ea typeface="+mn-ea"/>
                  <a:cs typeface="+mn-cs"/>
                </a:rPr>
                <a:t>ccess</a:t>
              </a:r>
              <a:r>
                <a:rPr kumimoji="0" lang="en-US" b="0" i="0" u="none" strike="noStrike" kern="1200" cap="none" spc="0" normalizeH="0" baseline="0" noProof="0">
                  <a:ln>
                    <a:noFill/>
                  </a:ln>
                  <a:solidFill>
                    <a:schemeClr val="accent2"/>
                  </a:solidFill>
                  <a:effectLst/>
                  <a:uLnTx/>
                  <a:uFillTx/>
                  <a:latin typeface="Aptos" panose="020B0004020202020204" pitchFamily="34" charset="0"/>
                  <a:ea typeface="+mn-ea"/>
                  <a:cs typeface="+mn-cs"/>
                </a:rPr>
                <a:t> to finance, </a:t>
              </a:r>
            </a:p>
            <a:p>
              <a:pPr marL="374650" marR="0" lvl="0" indent="-285750" algn="l" defTabSz="914400" rtl="0" eaLnBrk="1" fontAlgn="base" latinLnBrk="0" hangingPunct="1">
                <a:lnSpc>
                  <a:spcPct val="100000"/>
                </a:lnSpc>
                <a:spcBef>
                  <a:spcPts val="0"/>
                </a:spcBef>
                <a:spcAft>
                  <a:spcPts val="300"/>
                </a:spcAft>
                <a:buClrTx/>
                <a:buSzPct val="70000"/>
                <a:buFont typeface="Wingdings" panose="05000000000000000000" pitchFamily="2" charset="2"/>
                <a:buChar char="§"/>
                <a:tabLst/>
                <a:defRPr/>
              </a:pPr>
              <a:r>
                <a:rPr kumimoji="0" lang="en-US" b="0" i="0" u="none" strike="noStrike" kern="1200" cap="none" spc="0" normalizeH="0" baseline="0" noProof="0">
                  <a:ln>
                    <a:noFill/>
                  </a:ln>
                  <a:solidFill>
                    <a:schemeClr val="accent2"/>
                  </a:solidFill>
                  <a:effectLst/>
                  <a:uLnTx/>
                  <a:uFillTx/>
                  <a:latin typeface="Aptos" panose="020B0004020202020204" pitchFamily="34" charset="0"/>
                  <a:ea typeface="+mn-ea"/>
                  <a:cs typeface="+mn-cs"/>
                </a:rPr>
                <a:t>human capital, </a:t>
              </a:r>
            </a:p>
            <a:p>
              <a:pPr marL="374650" marR="0" lvl="0" indent="-285750" algn="l" defTabSz="914400" rtl="0" eaLnBrk="1" fontAlgn="base" latinLnBrk="0" hangingPunct="1">
                <a:lnSpc>
                  <a:spcPct val="100000"/>
                </a:lnSpc>
                <a:spcBef>
                  <a:spcPts val="0"/>
                </a:spcBef>
                <a:spcAft>
                  <a:spcPts val="300"/>
                </a:spcAft>
                <a:buClrTx/>
                <a:buSzPct val="70000"/>
                <a:buFont typeface="Wingdings" panose="05000000000000000000" pitchFamily="2" charset="2"/>
                <a:buChar char="§"/>
                <a:tabLst/>
                <a:defRPr/>
              </a:pPr>
              <a:r>
                <a:rPr kumimoji="0" lang="en-US" b="0" i="0" u="none" strike="noStrike" kern="1200" cap="none" spc="0" normalizeH="0" baseline="0" noProof="0">
                  <a:ln>
                    <a:noFill/>
                  </a:ln>
                  <a:solidFill>
                    <a:schemeClr val="accent2"/>
                  </a:solidFill>
                  <a:effectLst/>
                  <a:uLnTx/>
                  <a:uFillTx/>
                  <a:latin typeface="Aptos" panose="020B0004020202020204" pitchFamily="34" charset="0"/>
                  <a:ea typeface="+mn-ea"/>
                  <a:cs typeface="+mn-cs"/>
                </a:rPr>
                <a:t>energy, </a:t>
              </a:r>
            </a:p>
            <a:p>
              <a:pPr marL="374650" marR="0" lvl="0" indent="-285750" algn="l" defTabSz="914400" rtl="0" eaLnBrk="1" fontAlgn="base" latinLnBrk="0" hangingPunct="1">
                <a:lnSpc>
                  <a:spcPct val="100000"/>
                </a:lnSpc>
                <a:spcBef>
                  <a:spcPts val="0"/>
                </a:spcBef>
                <a:spcAft>
                  <a:spcPts val="300"/>
                </a:spcAft>
                <a:buClrTx/>
                <a:buSzPct val="70000"/>
                <a:buFont typeface="Wingdings" panose="05000000000000000000" pitchFamily="2" charset="2"/>
                <a:buChar char="§"/>
                <a:tabLst/>
                <a:defRPr/>
              </a:pPr>
              <a:r>
                <a:rPr kumimoji="0" lang="en-US" b="0" i="0" u="none" strike="noStrike" kern="1200" cap="none" spc="0" normalizeH="0" baseline="0" noProof="0">
                  <a:ln>
                    <a:noFill/>
                  </a:ln>
                  <a:solidFill>
                    <a:schemeClr val="accent2"/>
                  </a:solidFill>
                  <a:effectLst/>
                  <a:uLnTx/>
                  <a:uFillTx/>
                  <a:latin typeface="Aptos" panose="020B0004020202020204" pitchFamily="34" charset="0"/>
                  <a:ea typeface="+mn-ea"/>
                  <a:cs typeface="+mn-cs"/>
                </a:rPr>
                <a:t>transport, </a:t>
              </a:r>
            </a:p>
            <a:p>
              <a:pPr marL="374650" marR="0" lvl="0" indent="-285750" algn="l" defTabSz="914400" rtl="0" eaLnBrk="1" fontAlgn="base" latinLnBrk="0" hangingPunct="1">
                <a:lnSpc>
                  <a:spcPct val="100000"/>
                </a:lnSpc>
                <a:spcBef>
                  <a:spcPts val="0"/>
                </a:spcBef>
                <a:spcAft>
                  <a:spcPts val="300"/>
                </a:spcAft>
                <a:buClrTx/>
                <a:buSzPct val="70000"/>
                <a:buFont typeface="Wingdings" panose="05000000000000000000" pitchFamily="2" charset="2"/>
                <a:buChar char="§"/>
                <a:tabLst/>
                <a:defRPr/>
              </a:pPr>
              <a:r>
                <a:rPr kumimoji="0" lang="en-US" b="0" i="0" u="none" strike="noStrike" kern="1200" cap="none" spc="0" normalizeH="0" baseline="0" noProof="0">
                  <a:ln>
                    <a:noFill/>
                  </a:ln>
                  <a:solidFill>
                    <a:schemeClr val="accent2"/>
                  </a:solidFill>
                  <a:effectLst/>
                  <a:uLnTx/>
                  <a:uFillTx/>
                  <a:latin typeface="Aptos" panose="020B0004020202020204" pitchFamily="34" charset="0"/>
                  <a:ea typeface="+mn-ea"/>
                  <a:cs typeface="+mn-cs"/>
                </a:rPr>
                <a:t>agri-food, </a:t>
              </a:r>
            </a:p>
            <a:p>
              <a:pPr marL="374650" marR="0" lvl="0" indent="-285750" algn="l" defTabSz="914400" rtl="0" eaLnBrk="1" fontAlgn="base" latinLnBrk="0" hangingPunct="1">
                <a:lnSpc>
                  <a:spcPct val="100000"/>
                </a:lnSpc>
                <a:spcBef>
                  <a:spcPts val="0"/>
                </a:spcBef>
                <a:spcAft>
                  <a:spcPts val="300"/>
                </a:spcAft>
                <a:buClrTx/>
                <a:buSzPct val="70000"/>
                <a:buFont typeface="Wingdings" panose="05000000000000000000" pitchFamily="2" charset="2"/>
                <a:buChar char="§"/>
                <a:tabLst/>
                <a:defRPr/>
              </a:pPr>
              <a:r>
                <a:rPr kumimoji="0" lang="en-US" b="0" i="0" u="none" strike="noStrike" kern="1200" cap="none" spc="0" normalizeH="0" baseline="0" noProof="0">
                  <a:ln>
                    <a:noFill/>
                  </a:ln>
                  <a:solidFill>
                    <a:schemeClr val="accent2"/>
                  </a:solidFill>
                  <a:effectLst/>
                  <a:uLnTx/>
                  <a:uFillTx/>
                  <a:latin typeface="Aptos" panose="020B0004020202020204" pitchFamily="34" charset="0"/>
                  <a:ea typeface="+mn-ea"/>
                  <a:cs typeface="+mn-cs"/>
                </a:rPr>
                <a:t>critical raw materials, </a:t>
              </a:r>
            </a:p>
            <a:p>
              <a:pPr marL="374650" marR="0" lvl="0" indent="-285750" algn="l" defTabSz="914400" rtl="0" eaLnBrk="1" fontAlgn="base" latinLnBrk="0" hangingPunct="1">
                <a:lnSpc>
                  <a:spcPct val="100000"/>
                </a:lnSpc>
                <a:spcBef>
                  <a:spcPts val="0"/>
                </a:spcBef>
                <a:spcAft>
                  <a:spcPts val="300"/>
                </a:spcAft>
                <a:buClrTx/>
                <a:buSzPct val="70000"/>
                <a:buFont typeface="Wingdings" panose="05000000000000000000" pitchFamily="2" charset="2"/>
                <a:buChar char="§"/>
                <a:tabLst/>
                <a:defRPr/>
              </a:pPr>
              <a:r>
                <a:rPr kumimoji="0" lang="en-US" b="0" i="0" u="none" strike="noStrike" kern="1200" cap="none" spc="0" normalizeH="0" baseline="0" noProof="0">
                  <a:ln>
                    <a:noFill/>
                  </a:ln>
                  <a:solidFill>
                    <a:schemeClr val="accent2"/>
                  </a:solidFill>
                  <a:effectLst/>
                  <a:uLnTx/>
                  <a:uFillTx/>
                  <a:latin typeface="Aptos" panose="020B0004020202020204" pitchFamily="34" charset="0"/>
                  <a:ea typeface="+mn-ea"/>
                  <a:cs typeface="+mn-cs"/>
                </a:rPr>
                <a:t>digital transformation </a:t>
              </a:r>
            </a:p>
            <a:p>
              <a:pPr marL="374650" marR="0" lvl="0" indent="-285750" algn="l" defTabSz="914400" rtl="0" eaLnBrk="1" fontAlgn="base" latinLnBrk="0" hangingPunct="1">
                <a:lnSpc>
                  <a:spcPct val="100000"/>
                </a:lnSpc>
                <a:spcBef>
                  <a:spcPts val="0"/>
                </a:spcBef>
                <a:spcAft>
                  <a:spcPts val="300"/>
                </a:spcAft>
                <a:buClrTx/>
                <a:buSzPct val="70000"/>
                <a:buFont typeface="Wingdings" panose="05000000000000000000" pitchFamily="2" charset="2"/>
                <a:buChar char="§"/>
                <a:tabLst/>
                <a:defRPr/>
              </a:pPr>
              <a:r>
                <a:rPr kumimoji="0" lang="en-US" b="0" i="0" u="none" strike="noStrike" kern="1200" cap="none" spc="0" normalizeH="0" baseline="0" noProof="0">
                  <a:ln>
                    <a:noFill/>
                  </a:ln>
                  <a:solidFill>
                    <a:schemeClr val="accent2"/>
                  </a:solidFill>
                  <a:effectLst/>
                  <a:uLnTx/>
                  <a:uFillTx/>
                  <a:latin typeface="Aptos" panose="020B0004020202020204" pitchFamily="34" charset="0"/>
                  <a:ea typeface="+mn-ea"/>
                  <a:cs typeface="+mn-cs"/>
                </a:rPr>
                <a:t>green transition</a:t>
              </a:r>
              <a:r>
                <a:rPr kumimoji="0" lang="pl-PL" b="0" i="0" u="none" strike="noStrike" kern="1200" cap="none" spc="0" normalizeH="0" baseline="0" noProof="0">
                  <a:ln>
                    <a:noFill/>
                  </a:ln>
                  <a:solidFill>
                    <a:schemeClr val="accent2"/>
                  </a:solidFill>
                  <a:effectLst/>
                  <a:uLnTx/>
                  <a:uFillTx/>
                  <a:latin typeface="Aptos" panose="020B0004020202020204" pitchFamily="34" charset="0"/>
                  <a:ea typeface="+mn-ea"/>
                  <a:cs typeface="+mn-cs"/>
                </a:rPr>
                <a:t>.</a:t>
              </a:r>
              <a:endParaRPr kumimoji="0" lang="en-US" b="0" i="0" u="none" strike="noStrike" kern="1200" cap="none" spc="0" normalizeH="0" baseline="0" noProof="0">
                <a:ln>
                  <a:noFill/>
                </a:ln>
                <a:solidFill>
                  <a:schemeClr val="accent2"/>
                </a:solidFill>
                <a:effectLst/>
                <a:uLnTx/>
                <a:uFillTx/>
                <a:latin typeface="Aptos" panose="020B0004020202020204" pitchFamily="34" charset="0"/>
                <a:ea typeface="+mn-ea"/>
                <a:cs typeface="+mn-cs"/>
              </a:endParaRPr>
            </a:p>
          </p:txBody>
        </p:sp>
        <p:sp>
          <p:nvSpPr>
            <p:cNvPr id="49" name="Rectangle 48">
              <a:extLst>
                <a:ext uri="{FF2B5EF4-FFF2-40B4-BE49-F238E27FC236}">
                  <a16:creationId xmlns:a16="http://schemas.microsoft.com/office/drawing/2014/main" id="{534917FF-CAE2-83D6-E148-91A11F65437B}"/>
                </a:ext>
              </a:extLst>
            </p:cNvPr>
            <p:cNvSpPr/>
            <p:nvPr/>
          </p:nvSpPr>
          <p:spPr>
            <a:xfrm>
              <a:off x="6685926" y="4857133"/>
              <a:ext cx="4837104" cy="407053"/>
            </a:xfrm>
            <a:prstGeom prst="rect">
              <a:avLst/>
            </a:prstGeom>
            <a:solidFill>
              <a:schemeClr val="accent1">
                <a:lumMod val="40000"/>
                <a:lumOff val="6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600" b="1">
                  <a:solidFill>
                    <a:schemeClr val="accent2"/>
                  </a:solidFill>
                  <a:latin typeface="Aptos" panose="020B0004020202020204" pitchFamily="34" charset="0"/>
                </a:rPr>
                <a:t>Eligible entities</a:t>
              </a:r>
            </a:p>
          </p:txBody>
        </p:sp>
        <p:sp>
          <p:nvSpPr>
            <p:cNvPr id="50" name="Rectangle 49">
              <a:extLst>
                <a:ext uri="{FF2B5EF4-FFF2-40B4-BE49-F238E27FC236}">
                  <a16:creationId xmlns:a16="http://schemas.microsoft.com/office/drawing/2014/main" id="{B9FC8C5F-DE99-E4AF-6666-9D01EAD3B15B}"/>
                </a:ext>
              </a:extLst>
            </p:cNvPr>
            <p:cNvSpPr/>
            <p:nvPr/>
          </p:nvSpPr>
          <p:spPr>
            <a:xfrm>
              <a:off x="6685926" y="5445149"/>
              <a:ext cx="4837104" cy="11768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numCol="1" rtlCol="0" anchor="ctr"/>
            <a:lstStyle/>
            <a:p>
              <a:pPr marL="88900" fontAlgn="base">
                <a:spcAft>
                  <a:spcPts val="300"/>
                </a:spcAft>
                <a:buClrTx/>
                <a:buSzPct val="70000"/>
                <a:defRPr/>
              </a:pPr>
              <a:r>
                <a:rPr lang="pl-PL" sz="1400" b="1" kern="1200">
                  <a:solidFill>
                    <a:schemeClr val="accent2"/>
                  </a:solidFill>
                  <a:latin typeface="Aptos" panose="020B0004020202020204" pitchFamily="34" charset="0"/>
                  <a:ea typeface="+mn-ea"/>
                  <a:cs typeface="+mn-cs"/>
                </a:rPr>
                <a:t>P</a:t>
              </a:r>
              <a:r>
                <a:rPr lang="en-US" b="1" kern="1200" err="1">
                  <a:solidFill>
                    <a:schemeClr val="accent2"/>
                  </a:solidFill>
                  <a:latin typeface="Aptos" panose="020B0004020202020204" pitchFamily="34" charset="0"/>
                </a:rPr>
                <a:t>illar</a:t>
              </a:r>
              <a:r>
                <a:rPr lang="pl-PL" b="1" kern="1200">
                  <a:solidFill>
                    <a:schemeClr val="accent2"/>
                  </a:solidFill>
                  <a:latin typeface="Aptos" panose="020B0004020202020204" pitchFamily="34" charset="0"/>
                </a:rPr>
                <a:t>-</a:t>
              </a:r>
              <a:r>
                <a:rPr lang="en-US" b="1" kern="1200">
                  <a:solidFill>
                    <a:schemeClr val="accent2"/>
                  </a:solidFill>
                  <a:latin typeface="Aptos" panose="020B0004020202020204" pitchFamily="34" charset="0"/>
                </a:rPr>
                <a:t>assessed entities </a:t>
              </a:r>
              <a:r>
                <a:rPr lang="en-US" kern="1200">
                  <a:solidFill>
                    <a:schemeClr val="accent2"/>
                  </a:solidFill>
                  <a:latin typeface="Aptos" panose="020B0004020202020204" pitchFamily="34" charset="0"/>
                </a:rPr>
                <a:t>such as:</a:t>
              </a:r>
            </a:p>
            <a:p>
              <a:pPr marL="374650" indent="-285750" fontAlgn="base">
                <a:spcAft>
                  <a:spcPts val="300"/>
                </a:spcAft>
                <a:buClrTx/>
                <a:buSzPct val="70000"/>
                <a:buFont typeface="Wingdings" panose="05000000000000000000" pitchFamily="2" charset="2"/>
                <a:buChar char="§"/>
                <a:defRPr/>
              </a:pPr>
              <a:r>
                <a:rPr lang="en-US" kern="1200">
                  <a:solidFill>
                    <a:schemeClr val="accent2"/>
                  </a:solidFill>
                  <a:latin typeface="Aptos" panose="020B0004020202020204" pitchFamily="34" charset="0"/>
                </a:rPr>
                <a:t>the </a:t>
              </a:r>
              <a:r>
                <a:rPr lang="en-US" b="1" kern="1200">
                  <a:solidFill>
                    <a:schemeClr val="accent2"/>
                  </a:solidFill>
                  <a:latin typeface="Aptos" panose="020B0004020202020204" pitchFamily="34" charset="0"/>
                </a:rPr>
                <a:t>international and European multilateral financial institutions</a:t>
              </a:r>
              <a:r>
                <a:rPr lang="en-US" kern="1200">
                  <a:solidFill>
                    <a:schemeClr val="accent2"/>
                  </a:solidFill>
                  <a:latin typeface="Aptos" panose="020B0004020202020204" pitchFamily="34" charset="0"/>
                </a:rPr>
                <a:t>, incl: the </a:t>
              </a:r>
              <a:r>
                <a:rPr lang="pl-PL" kern="1200">
                  <a:solidFill>
                    <a:schemeClr val="accent2"/>
                  </a:solidFill>
                  <a:latin typeface="Aptos" panose="020B0004020202020204" pitchFamily="34" charset="0"/>
                </a:rPr>
                <a:t>EIB </a:t>
              </a:r>
              <a:r>
                <a:rPr lang="en-US" kern="1200">
                  <a:solidFill>
                    <a:schemeClr val="accent2"/>
                  </a:solidFill>
                  <a:latin typeface="Aptos" panose="020B0004020202020204" pitchFamily="34" charset="0"/>
                </a:rPr>
                <a:t>Group, </a:t>
              </a:r>
              <a:r>
                <a:rPr lang="pl-PL" kern="1200">
                  <a:solidFill>
                    <a:schemeClr val="accent2"/>
                  </a:solidFill>
                  <a:latin typeface="Aptos" panose="020B0004020202020204" pitchFamily="34" charset="0"/>
                </a:rPr>
                <a:t>EBRD</a:t>
              </a:r>
              <a:r>
                <a:rPr lang="en-US" kern="1200">
                  <a:solidFill>
                    <a:schemeClr val="accent2"/>
                  </a:solidFill>
                  <a:latin typeface="Aptos" panose="020B0004020202020204" pitchFamily="34" charset="0"/>
                </a:rPr>
                <a:t>, IFC, CEB, and</a:t>
              </a:r>
            </a:p>
            <a:p>
              <a:pPr marL="374650" indent="-285750" fontAlgn="base">
                <a:spcAft>
                  <a:spcPts val="300"/>
                </a:spcAft>
                <a:buClrTx/>
                <a:buSzPct val="70000"/>
                <a:buFont typeface="Wingdings" panose="05000000000000000000" pitchFamily="2" charset="2"/>
                <a:buChar char="§"/>
                <a:defRPr/>
              </a:pPr>
              <a:r>
                <a:rPr lang="en-US" b="1" kern="1200">
                  <a:solidFill>
                    <a:schemeClr val="accent2"/>
                  </a:solidFill>
                  <a:latin typeface="Aptos" panose="020B0004020202020204" pitchFamily="34" charset="0"/>
                </a:rPr>
                <a:t>bilateral financial institutions</a:t>
              </a:r>
              <a:r>
                <a:rPr lang="en-US" kern="1200">
                  <a:solidFill>
                    <a:schemeClr val="accent2"/>
                  </a:solidFill>
                  <a:latin typeface="Aptos" panose="020B0004020202020204" pitchFamily="34" charset="0"/>
                </a:rPr>
                <a:t> such as development banks and </a:t>
              </a:r>
              <a:r>
                <a:rPr lang="en-US" u="sng" kern="1200">
                  <a:solidFill>
                    <a:schemeClr val="accent2"/>
                  </a:solidFill>
                  <a:latin typeface="Aptos" panose="020B0004020202020204" pitchFamily="34" charset="0"/>
                </a:rPr>
                <a:t>export credit agencies</a:t>
              </a:r>
              <a:r>
                <a:rPr lang="en-US" kern="1200">
                  <a:solidFill>
                    <a:schemeClr val="accent2"/>
                  </a:solidFill>
                  <a:latin typeface="Aptos" panose="020B0004020202020204" pitchFamily="34" charset="0"/>
                </a:rPr>
                <a:t>. </a:t>
              </a:r>
            </a:p>
          </p:txBody>
        </p:sp>
      </p:grpSp>
    </p:spTree>
    <p:extLst>
      <p:ext uri="{BB962C8B-B14F-4D97-AF65-F5344CB8AC3E}">
        <p14:creationId xmlns:p14="http://schemas.microsoft.com/office/powerpoint/2010/main" val="4088724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2BB79D-EAC8-DC7F-ACA5-CC4B9B377F4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18</a:t>
            </a:fld>
            <a:endParaRPr lang="en-GB"/>
          </a:p>
        </p:txBody>
      </p:sp>
      <p:sp>
        <p:nvSpPr>
          <p:cNvPr id="3" name="Title 2">
            <a:extLst>
              <a:ext uri="{FF2B5EF4-FFF2-40B4-BE49-F238E27FC236}">
                <a16:creationId xmlns:a16="http://schemas.microsoft.com/office/drawing/2014/main" id="{68385A46-E1C1-91EB-F869-F96779883988}"/>
              </a:ext>
            </a:extLst>
          </p:cNvPr>
          <p:cNvSpPr>
            <a:spLocks noGrp="1"/>
          </p:cNvSpPr>
          <p:nvPr>
            <p:ph type="ctrTitle"/>
          </p:nvPr>
        </p:nvSpPr>
        <p:spPr>
          <a:xfrm>
            <a:off x="1017851" y="1825748"/>
            <a:ext cx="10156297" cy="1240348"/>
          </a:xfrm>
        </p:spPr>
        <p:txBody>
          <a:bodyPr/>
          <a:lstStyle/>
          <a:p>
            <a:r>
              <a:rPr lang="en-GB" b="1" kern="100">
                <a:effectLst/>
                <a:latin typeface="Arial" panose="020B0604020202020204" pitchFamily="34" charset="0"/>
                <a:ea typeface="Aptos" panose="020B0004020202020204" pitchFamily="34" charset="0"/>
                <a:cs typeface="Times New Roman" panose="02020603050405020304" pitchFamily="18" charset="0"/>
              </a:rPr>
              <a:t>Relevant programmes under the Ukraine Investment Framework </a:t>
            </a:r>
            <a:br>
              <a:rPr lang="en-GB" b="1" kern="100">
                <a:effectLst/>
                <a:latin typeface="Arial" panose="020B0604020202020204" pitchFamily="34" charset="0"/>
                <a:ea typeface="Aptos" panose="020B0004020202020204" pitchFamily="34" charset="0"/>
                <a:cs typeface="Times New Roman" panose="02020603050405020304" pitchFamily="18" charset="0"/>
              </a:rPr>
            </a:br>
            <a:r>
              <a:rPr lang="en-GB" sz="3200" b="1" kern="100">
                <a:latin typeface="Arial" panose="020B0604020202020204" pitchFamily="34" charset="0"/>
                <a:ea typeface="Aptos" panose="020B0004020202020204" pitchFamily="34" charset="0"/>
                <a:cs typeface="Times New Roman" panose="02020603050405020304" pitchFamily="18" charset="0"/>
              </a:rPr>
              <a:t>11:00 – 11:30 </a:t>
            </a:r>
            <a:endParaRPr lang="de-DE"/>
          </a:p>
        </p:txBody>
      </p:sp>
      <p:sp>
        <p:nvSpPr>
          <p:cNvPr id="4" name="Text Placeholder 3">
            <a:extLst>
              <a:ext uri="{FF2B5EF4-FFF2-40B4-BE49-F238E27FC236}">
                <a16:creationId xmlns:a16="http://schemas.microsoft.com/office/drawing/2014/main" id="{C455EC69-37D6-6044-7A82-53BD8B8BDD27}"/>
              </a:ext>
            </a:extLst>
          </p:cNvPr>
          <p:cNvSpPr>
            <a:spLocks noGrp="1"/>
          </p:cNvSpPr>
          <p:nvPr>
            <p:ph type="body" idx="1"/>
          </p:nvPr>
        </p:nvSpPr>
        <p:spPr>
          <a:xfrm>
            <a:off x="795433" y="3791906"/>
            <a:ext cx="10888663" cy="1682020"/>
          </a:xfrm>
        </p:spPr>
        <p:txBody>
          <a:bodyPr/>
          <a:lstStyle/>
          <a:p>
            <a:r>
              <a:rPr lang="en-GB" sz="2400" b="1">
                <a:solidFill>
                  <a:schemeClr val="tx1"/>
                </a:solidFill>
                <a:effectLst/>
                <a:latin typeface="Calibri" panose="020F0502020204030204" pitchFamily="34" charset="0"/>
                <a:ea typeface="Calibri" panose="020F0502020204030204" pitchFamily="34" charset="0"/>
              </a:rPr>
              <a:t>Lada Busevac</a:t>
            </a:r>
            <a:r>
              <a:rPr lang="en-GB" sz="2400">
                <a:solidFill>
                  <a:schemeClr val="tx1"/>
                </a:solidFill>
                <a:effectLst/>
                <a:latin typeface="Calibri" panose="020F0502020204030204" pitchFamily="34" charset="0"/>
                <a:ea typeface="Calibri" panose="020F0502020204030204" pitchFamily="34" charset="0"/>
              </a:rPr>
              <a:t>, Head of Brussels O</a:t>
            </a:r>
            <a:r>
              <a:rPr lang="en-GB" sz="2400">
                <a:solidFill>
                  <a:schemeClr val="tx1"/>
                </a:solidFill>
                <a:latin typeface="Calibri" panose="020F0502020204030204" pitchFamily="34" charset="0"/>
                <a:ea typeface="Calibri" panose="020F0502020204030204" pitchFamily="34" charset="0"/>
              </a:rPr>
              <a:t>ffice, </a:t>
            </a:r>
            <a:r>
              <a:rPr lang="en-GB" sz="2400">
                <a:solidFill>
                  <a:schemeClr val="tx1"/>
                </a:solidFill>
                <a:effectLst/>
                <a:latin typeface="Calibri" panose="020F0502020204030204" pitchFamily="34" charset="0"/>
                <a:ea typeface="Calibri" panose="020F0502020204030204" pitchFamily="34" charset="0"/>
              </a:rPr>
              <a:t>IFC </a:t>
            </a:r>
            <a:r>
              <a:rPr lang="en-GB" sz="2400">
                <a:solidFill>
                  <a:schemeClr val="tx1"/>
                </a:solidFill>
                <a:latin typeface="Calibri" panose="020F0502020204030204" pitchFamily="34" charset="0"/>
                <a:ea typeface="Calibri" panose="020F0502020204030204" pitchFamily="34" charset="0"/>
              </a:rPr>
              <a:t>– International Finance Corporation</a:t>
            </a:r>
            <a:endParaRPr lang="en-GB" sz="2400">
              <a:solidFill>
                <a:schemeClr val="tx1"/>
              </a:solidFill>
              <a:effectLst/>
              <a:latin typeface="Calibri" panose="020F0502020204030204" pitchFamily="34" charset="0"/>
              <a:ea typeface="Calibri" panose="020F0502020204030204" pitchFamily="34" charset="0"/>
            </a:endParaRPr>
          </a:p>
          <a:p>
            <a:r>
              <a:rPr lang="en-GB" sz="2400" b="1">
                <a:solidFill>
                  <a:schemeClr val="tx1"/>
                </a:solidFill>
                <a:latin typeface="Calibri" panose="020F0502020204030204" pitchFamily="34" charset="0"/>
                <a:ea typeface="Calibri" panose="020F0502020204030204" pitchFamily="34" charset="0"/>
              </a:rPr>
              <a:t>Florence Bachelard-Bakal</a:t>
            </a:r>
            <a:r>
              <a:rPr lang="en-GB" sz="2400">
                <a:solidFill>
                  <a:schemeClr val="tx1"/>
                </a:solidFill>
                <a:latin typeface="Calibri" panose="020F0502020204030204" pitchFamily="34" charset="0"/>
                <a:ea typeface="Calibri" panose="020F0502020204030204" pitchFamily="34" charset="0"/>
              </a:rPr>
              <a:t>, Regional Head of Manufacturing and Services, </a:t>
            </a:r>
            <a:br>
              <a:rPr lang="en-GB" sz="2400">
                <a:solidFill>
                  <a:schemeClr val="tx1"/>
                </a:solidFill>
                <a:latin typeface="Calibri" panose="020F0502020204030204" pitchFamily="34" charset="0"/>
                <a:ea typeface="Calibri" panose="020F0502020204030204" pitchFamily="34" charset="0"/>
              </a:rPr>
            </a:br>
            <a:r>
              <a:rPr lang="en-GB" sz="2400">
                <a:solidFill>
                  <a:schemeClr val="tx1"/>
                </a:solidFill>
                <a:latin typeface="Calibri" panose="020F0502020204030204" pitchFamily="34" charset="0"/>
                <a:ea typeface="Calibri" panose="020F0502020204030204" pitchFamily="34" charset="0"/>
              </a:rPr>
              <a:t>EBRD – European Bank for Reconstruction and Development (online) </a:t>
            </a:r>
            <a:endParaRPr lang="de-DE" sz="2400">
              <a:solidFill>
                <a:schemeClr val="tx1"/>
              </a:solidFill>
              <a:latin typeface="Calibri" panose="020F0502020204030204" pitchFamily="34" charset="0"/>
              <a:ea typeface="Calibri" panose="020F0502020204030204" pitchFamily="34" charset="0"/>
            </a:endParaRPr>
          </a:p>
          <a:p>
            <a:r>
              <a:rPr lang="en-GB" sz="2400" b="1">
                <a:solidFill>
                  <a:schemeClr val="tx1"/>
                </a:solidFill>
                <a:effectLst/>
                <a:latin typeface="Calibri" panose="020F0502020204030204" pitchFamily="34" charset="0"/>
                <a:ea typeface="Calibri" panose="020F0502020204030204" pitchFamily="34" charset="0"/>
              </a:rPr>
              <a:t>Guillaume </a:t>
            </a:r>
            <a:r>
              <a:rPr lang="en-GB" sz="2400" b="1" err="1">
                <a:solidFill>
                  <a:schemeClr val="tx1"/>
                </a:solidFill>
                <a:effectLst/>
                <a:latin typeface="Calibri" panose="020F0502020204030204" pitchFamily="34" charset="0"/>
                <a:ea typeface="Calibri" panose="020F0502020204030204" pitchFamily="34" charset="0"/>
              </a:rPr>
              <a:t>Froment-Meurice</a:t>
            </a:r>
            <a:r>
              <a:rPr lang="en-GB" sz="2400">
                <a:solidFill>
                  <a:schemeClr val="tx1"/>
                </a:solidFill>
                <a:latin typeface="Calibri" panose="020F0502020204030204" pitchFamily="34" charset="0"/>
                <a:ea typeface="Calibri" panose="020F0502020204030204" pitchFamily="34" charset="0"/>
              </a:rPr>
              <a:t>, </a:t>
            </a:r>
            <a:r>
              <a:rPr lang="en-US" sz="2400">
                <a:solidFill>
                  <a:schemeClr val="tx1"/>
                </a:solidFill>
                <a:latin typeface="Calibri" panose="020F0502020204030204" pitchFamily="34" charset="0"/>
                <a:ea typeface="Calibri" panose="020F0502020204030204" pitchFamily="34" charset="0"/>
              </a:rPr>
              <a:t>Senior Investment Officer - Corporate and Impact Finance Outside EU, </a:t>
            </a:r>
            <a:r>
              <a:rPr lang="en-GB" sz="2400">
                <a:solidFill>
                  <a:schemeClr val="tx1"/>
                </a:solidFill>
                <a:effectLst/>
                <a:latin typeface="Calibri" panose="020F0502020204030204" pitchFamily="34" charset="0"/>
                <a:ea typeface="Calibri" panose="020F0502020204030204" pitchFamily="34" charset="0"/>
              </a:rPr>
              <a:t>EIB – European Investment Bank (online)</a:t>
            </a:r>
          </a:p>
          <a:p>
            <a:r>
              <a:rPr lang="en-GB" sz="2400" b="1">
                <a:solidFill>
                  <a:schemeClr val="tx1"/>
                </a:solidFill>
                <a:latin typeface="Calibri" panose="020F0502020204030204" pitchFamily="34" charset="0"/>
                <a:ea typeface="Calibri" panose="020F0502020204030204" pitchFamily="34" charset="0"/>
              </a:rPr>
              <a:t>Karol Tofil</a:t>
            </a:r>
            <a:r>
              <a:rPr lang="en-GB" sz="2400">
                <a:solidFill>
                  <a:schemeClr val="tx1"/>
                </a:solidFill>
                <a:latin typeface="Calibri" panose="020F0502020204030204" pitchFamily="34" charset="0"/>
                <a:ea typeface="Calibri" panose="020F0502020204030204" pitchFamily="34" charset="0"/>
              </a:rPr>
              <a:t>, Head of International Relations, BGK Polish Development Bank (online)</a:t>
            </a:r>
            <a:endParaRPr lang="en-GB" sz="2400">
              <a:solidFill>
                <a:schemeClr val="tx1"/>
              </a:solidFill>
              <a:effectLst/>
              <a:latin typeface="Calibri" panose="020F0502020204030204" pitchFamily="34" charset="0"/>
              <a:ea typeface="Calibri" panose="020F0502020204030204" pitchFamily="34" charset="0"/>
            </a:endParaRPr>
          </a:p>
          <a:p>
            <a:endParaRPr lang="en-GB" sz="2400">
              <a:solidFill>
                <a:schemeClr val="tx1"/>
              </a:solidFill>
              <a:effectLst/>
              <a:latin typeface="Calibri" panose="020F0502020204030204" pitchFamily="34" charset="0"/>
              <a:ea typeface="Calibri" panose="020F0502020204030204" pitchFamily="34" charset="0"/>
            </a:endParaRPr>
          </a:p>
          <a:p>
            <a:endParaRPr lang="de-DE"/>
          </a:p>
        </p:txBody>
      </p:sp>
    </p:spTree>
    <p:extLst>
      <p:ext uri="{BB962C8B-B14F-4D97-AF65-F5344CB8AC3E}">
        <p14:creationId xmlns:p14="http://schemas.microsoft.com/office/powerpoint/2010/main" val="3079719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8D4B57-B2DA-EE59-88F4-AA0A65DCFC4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19</a:t>
            </a:fld>
            <a:endParaRPr lang="en-GB"/>
          </a:p>
        </p:txBody>
      </p:sp>
      <p:sp>
        <p:nvSpPr>
          <p:cNvPr id="3" name="Title 2">
            <a:extLst>
              <a:ext uri="{FF2B5EF4-FFF2-40B4-BE49-F238E27FC236}">
                <a16:creationId xmlns:a16="http://schemas.microsoft.com/office/drawing/2014/main" id="{7616C5E0-03A6-1367-4605-368E49F58E70}"/>
              </a:ext>
            </a:extLst>
          </p:cNvPr>
          <p:cNvSpPr>
            <a:spLocks noGrp="1"/>
          </p:cNvSpPr>
          <p:nvPr>
            <p:ph type="ctrTitle"/>
          </p:nvPr>
        </p:nvSpPr>
        <p:spPr/>
        <p:txBody>
          <a:bodyPr/>
          <a:lstStyle/>
          <a:p>
            <a:br>
              <a:rPr lang="de-DE" sz="1800" kern="100">
                <a:effectLst/>
                <a:latin typeface="Aptos" panose="020B0004020202020204" pitchFamily="34" charset="0"/>
                <a:ea typeface="Aptos" panose="020B0004020202020204" pitchFamily="34" charset="0"/>
                <a:cs typeface="Times New Roman" panose="02020603050405020304" pitchFamily="18" charset="0"/>
              </a:rPr>
            </a:br>
            <a:r>
              <a:rPr lang="en-GB" b="1" kern="100">
                <a:latin typeface="Arial" panose="020B0604020202020204" pitchFamily="34" charset="0"/>
                <a:ea typeface="Aptos" panose="020B0004020202020204" pitchFamily="34" charset="0"/>
                <a:cs typeface="Times New Roman" panose="02020603050405020304" pitchFamily="18" charset="0"/>
              </a:rPr>
              <a:t>Interactive Q&amp;A Session</a:t>
            </a:r>
            <a:br>
              <a:rPr lang="en-GB" b="1" kern="100">
                <a:latin typeface="Arial" panose="020B0604020202020204" pitchFamily="34" charset="0"/>
                <a:ea typeface="Aptos" panose="020B0004020202020204" pitchFamily="34" charset="0"/>
                <a:cs typeface="Times New Roman" panose="02020603050405020304" pitchFamily="18" charset="0"/>
              </a:rPr>
            </a:br>
            <a:r>
              <a:rPr lang="en-GB" sz="3200" b="1" kern="100">
                <a:latin typeface="Arial" panose="020B0604020202020204" pitchFamily="34" charset="0"/>
                <a:ea typeface="Aptos" panose="020B0004020202020204" pitchFamily="34" charset="0"/>
                <a:cs typeface="Times New Roman" panose="02020603050405020304" pitchFamily="18" charset="0"/>
              </a:rPr>
              <a:t>11:30– 11:50</a:t>
            </a:r>
            <a:endParaRPr lang="de-DE" sz="3200"/>
          </a:p>
        </p:txBody>
      </p:sp>
      <p:sp>
        <p:nvSpPr>
          <p:cNvPr id="5" name="Text Placeholder 3">
            <a:extLst>
              <a:ext uri="{FF2B5EF4-FFF2-40B4-BE49-F238E27FC236}">
                <a16:creationId xmlns:a16="http://schemas.microsoft.com/office/drawing/2014/main" id="{45745C5D-D1AB-4AA8-FB23-BE9F99B88F65}"/>
              </a:ext>
            </a:extLst>
          </p:cNvPr>
          <p:cNvSpPr>
            <a:spLocks noGrp="1"/>
          </p:cNvSpPr>
          <p:nvPr>
            <p:ph type="body" idx="1"/>
          </p:nvPr>
        </p:nvSpPr>
        <p:spPr>
          <a:xfrm>
            <a:off x="838976" y="4175997"/>
            <a:ext cx="10888663" cy="1620145"/>
          </a:xfrm>
        </p:spPr>
        <p:txBody>
          <a:bodyPr/>
          <a:lstStyle/>
          <a:p>
            <a:r>
              <a:rPr lang="en-IE" sz="2400" b="1">
                <a:solidFill>
                  <a:schemeClr val="tx1"/>
                </a:solidFill>
              </a:rPr>
              <a:t>In-person attendees: </a:t>
            </a:r>
            <a:r>
              <a:rPr lang="en-IE" sz="2400">
                <a:solidFill>
                  <a:schemeClr val="tx1"/>
                </a:solidFill>
              </a:rPr>
              <a:t>please raise your hand</a:t>
            </a:r>
          </a:p>
          <a:p>
            <a:r>
              <a:rPr lang="en-IE" sz="2400" b="1">
                <a:solidFill>
                  <a:schemeClr val="tx1"/>
                </a:solidFill>
              </a:rPr>
              <a:t>Online attendees: </a:t>
            </a:r>
            <a:r>
              <a:rPr lang="en-IE" sz="2400">
                <a:solidFill>
                  <a:schemeClr val="tx1"/>
                </a:solidFill>
              </a:rPr>
              <a:t>please write your question in the chat</a:t>
            </a:r>
          </a:p>
          <a:p>
            <a:r>
              <a:rPr lang="en-IE" sz="2400">
                <a:solidFill>
                  <a:schemeClr val="tx1"/>
                </a:solidFill>
              </a:rPr>
              <a:t>For written inquiries: </a:t>
            </a:r>
            <a:br>
              <a:rPr lang="en-IE" sz="2400">
                <a:solidFill>
                  <a:schemeClr val="tx1"/>
                </a:solidFill>
              </a:rPr>
            </a:br>
            <a:r>
              <a:rPr lang="en-IE" sz="2400">
                <a:solidFill>
                  <a:schemeClr val="tx1"/>
                </a:solidFill>
                <a:hlinkClick r:id="rId2"/>
              </a:rPr>
              <a:t>NEAR-EU-UKRAINE-INVESTMENT-FRAMEWORK@ec.europa.eu</a:t>
            </a:r>
            <a:r>
              <a:rPr lang="en-IE" sz="2400">
                <a:solidFill>
                  <a:schemeClr val="tx1"/>
                </a:solidFill>
              </a:rPr>
              <a:t> </a:t>
            </a:r>
          </a:p>
          <a:p>
            <a:endParaRPr lang="de-DE"/>
          </a:p>
        </p:txBody>
      </p:sp>
    </p:spTree>
    <p:extLst>
      <p:ext uri="{BB962C8B-B14F-4D97-AF65-F5344CB8AC3E}">
        <p14:creationId xmlns:p14="http://schemas.microsoft.com/office/powerpoint/2010/main" val="348142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16D5BD-AD0D-8A44-D75E-E3C89870BF5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2</a:t>
            </a:fld>
            <a:endParaRPr lang="en-GB"/>
          </a:p>
        </p:txBody>
      </p:sp>
      <p:sp>
        <p:nvSpPr>
          <p:cNvPr id="3" name="Title 2">
            <a:extLst>
              <a:ext uri="{FF2B5EF4-FFF2-40B4-BE49-F238E27FC236}">
                <a16:creationId xmlns:a16="http://schemas.microsoft.com/office/drawing/2014/main" id="{738BDF83-5231-BD68-1278-DB13C1E1EEC0}"/>
              </a:ext>
            </a:extLst>
          </p:cNvPr>
          <p:cNvSpPr>
            <a:spLocks noGrp="1"/>
          </p:cNvSpPr>
          <p:nvPr>
            <p:ph type="ctrTitle"/>
          </p:nvPr>
        </p:nvSpPr>
        <p:spPr>
          <a:xfrm>
            <a:off x="1094598" y="1799370"/>
            <a:ext cx="10156297" cy="1240348"/>
          </a:xfrm>
        </p:spPr>
        <p:txBody>
          <a:bodyPr/>
          <a:lstStyle/>
          <a:p>
            <a:r>
              <a:rPr lang="en-GB" b="1" kern="100">
                <a:effectLst/>
                <a:latin typeface="Arial" panose="020B0604020202020204" pitchFamily="34" charset="0"/>
                <a:ea typeface="Aptos" panose="020B0004020202020204" pitchFamily="34" charset="0"/>
                <a:cs typeface="Times New Roman" panose="02020603050405020304" pitchFamily="18" charset="0"/>
              </a:rPr>
              <a:t>Welcome and Opening Remarks</a:t>
            </a:r>
            <a:br>
              <a:rPr lang="en-GB" b="1" kern="100">
                <a:effectLst/>
                <a:latin typeface="Arial" panose="020B0604020202020204" pitchFamily="34" charset="0"/>
                <a:ea typeface="Aptos" panose="020B0004020202020204" pitchFamily="34" charset="0"/>
                <a:cs typeface="Times New Roman" panose="02020603050405020304" pitchFamily="18" charset="0"/>
              </a:rPr>
            </a:br>
            <a:r>
              <a:rPr lang="en-GB" sz="3200" b="1" kern="100">
                <a:effectLst/>
                <a:latin typeface="Arial" panose="020B0604020202020204" pitchFamily="34" charset="0"/>
                <a:ea typeface="Aptos" panose="020B0004020202020204" pitchFamily="34" charset="0"/>
                <a:cs typeface="Times New Roman" panose="02020603050405020304" pitchFamily="18" charset="0"/>
              </a:rPr>
              <a:t>10:00 – 10:20</a:t>
            </a:r>
            <a:endParaRPr lang="de-DE" sz="3200"/>
          </a:p>
        </p:txBody>
      </p:sp>
      <p:sp>
        <p:nvSpPr>
          <p:cNvPr id="4" name="Text Placeholder 3">
            <a:extLst>
              <a:ext uri="{FF2B5EF4-FFF2-40B4-BE49-F238E27FC236}">
                <a16:creationId xmlns:a16="http://schemas.microsoft.com/office/drawing/2014/main" id="{72E20C6A-32D6-6CA3-6872-7292A323F96C}"/>
              </a:ext>
            </a:extLst>
          </p:cNvPr>
          <p:cNvSpPr>
            <a:spLocks noGrp="1"/>
          </p:cNvSpPr>
          <p:nvPr>
            <p:ph type="body" idx="1"/>
          </p:nvPr>
        </p:nvSpPr>
        <p:spPr>
          <a:xfrm>
            <a:off x="838976" y="3543301"/>
            <a:ext cx="10888663" cy="2252842"/>
          </a:xfrm>
        </p:spPr>
        <p:txBody>
          <a:bodyPr/>
          <a:lstStyle/>
          <a:p>
            <a:r>
              <a:rPr lang="de-DE" sz="2400">
                <a:solidFill>
                  <a:schemeClr val="tx1"/>
                </a:solidFill>
              </a:rPr>
              <a:t>•	</a:t>
            </a:r>
            <a:r>
              <a:rPr lang="en-US" sz="2400" b="1">
                <a:solidFill>
                  <a:schemeClr val="tx1"/>
                </a:solidFill>
              </a:rPr>
              <a:t>Elena </a:t>
            </a:r>
            <a:r>
              <a:rPr lang="en-US" sz="2400" b="1" err="1">
                <a:solidFill>
                  <a:schemeClr val="tx1"/>
                </a:solidFill>
              </a:rPr>
              <a:t>Višnar</a:t>
            </a:r>
            <a:r>
              <a:rPr lang="en-US" sz="2400" b="1">
                <a:solidFill>
                  <a:schemeClr val="tx1"/>
                </a:solidFill>
              </a:rPr>
              <a:t> </a:t>
            </a:r>
            <a:r>
              <a:rPr lang="en-US" sz="2400" b="1" err="1">
                <a:solidFill>
                  <a:schemeClr val="tx1"/>
                </a:solidFill>
              </a:rPr>
              <a:t>Malinovská</a:t>
            </a:r>
            <a:r>
              <a:rPr lang="en-US" sz="2400">
                <a:solidFill>
                  <a:schemeClr val="tx1"/>
                </a:solidFill>
              </a:rPr>
              <a:t>, Head of Unit for inter-institutional, coordination of relief and reconstruction, Ukraine Service, DG NEAR, European Commission</a:t>
            </a:r>
          </a:p>
          <a:p>
            <a:r>
              <a:rPr lang="en-US" sz="2400">
                <a:solidFill>
                  <a:schemeClr val="tx1"/>
                </a:solidFill>
              </a:rPr>
              <a:t>•	</a:t>
            </a:r>
            <a:r>
              <a:rPr lang="en-US" sz="2400" b="1">
                <a:solidFill>
                  <a:schemeClr val="tx1"/>
                </a:solidFill>
              </a:rPr>
              <a:t>Serhii </a:t>
            </a:r>
            <a:r>
              <a:rPr lang="en-US" sz="2400" b="1" err="1">
                <a:solidFill>
                  <a:schemeClr val="tx1"/>
                </a:solidFill>
              </a:rPr>
              <a:t>Tereshko</a:t>
            </a:r>
            <a:r>
              <a:rPr lang="en-US" sz="2400">
                <a:solidFill>
                  <a:schemeClr val="tx1"/>
                </a:solidFill>
              </a:rPr>
              <a:t>, Deputy Head of Mission of Ukraine to the European Union</a:t>
            </a:r>
          </a:p>
          <a:p>
            <a:r>
              <a:rPr lang="en-US" sz="2400">
                <a:solidFill>
                  <a:schemeClr val="tx1"/>
                </a:solidFill>
              </a:rPr>
              <a:t>•	</a:t>
            </a:r>
            <a:r>
              <a:rPr lang="en-US" sz="2400" b="1">
                <a:solidFill>
                  <a:schemeClr val="tx1"/>
                </a:solidFill>
              </a:rPr>
              <a:t>Maryna </a:t>
            </a:r>
            <a:r>
              <a:rPr lang="en-US" sz="2400" b="1" err="1">
                <a:solidFill>
                  <a:schemeClr val="tx1"/>
                </a:solidFill>
              </a:rPr>
              <a:t>Khlystun</a:t>
            </a:r>
            <a:r>
              <a:rPr lang="en-US" sz="2400">
                <a:solidFill>
                  <a:schemeClr val="tx1"/>
                </a:solidFill>
              </a:rPr>
              <a:t>, Director, Investment, Ministry of Economy of Ukraine (online)</a:t>
            </a:r>
          </a:p>
          <a:p>
            <a:endParaRPr lang="de-DE"/>
          </a:p>
        </p:txBody>
      </p:sp>
    </p:spTree>
    <p:extLst>
      <p:ext uri="{BB962C8B-B14F-4D97-AF65-F5344CB8AC3E}">
        <p14:creationId xmlns:p14="http://schemas.microsoft.com/office/powerpoint/2010/main" val="1861564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393F10-3A0D-75E2-45AB-9872D5DC4C4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20</a:t>
            </a:fld>
            <a:endParaRPr lang="en-GB"/>
          </a:p>
        </p:txBody>
      </p:sp>
      <p:sp>
        <p:nvSpPr>
          <p:cNvPr id="3" name="Title 2">
            <a:extLst>
              <a:ext uri="{FF2B5EF4-FFF2-40B4-BE49-F238E27FC236}">
                <a16:creationId xmlns:a16="http://schemas.microsoft.com/office/drawing/2014/main" id="{BBEE46D5-33AB-995A-DFD3-F5EC8645F758}"/>
              </a:ext>
            </a:extLst>
          </p:cNvPr>
          <p:cNvSpPr>
            <a:spLocks noGrp="1"/>
          </p:cNvSpPr>
          <p:nvPr>
            <p:ph type="ctrTitle"/>
          </p:nvPr>
        </p:nvSpPr>
        <p:spPr>
          <a:xfrm>
            <a:off x="1017851" y="1526810"/>
            <a:ext cx="10156297" cy="1240348"/>
          </a:xfrm>
        </p:spPr>
        <p:txBody>
          <a:bodyPr/>
          <a:lstStyle/>
          <a:p>
            <a:br>
              <a:rPr lang="de-DE" sz="1800" kern="100">
                <a:effectLst/>
                <a:latin typeface="Aptos" panose="020B0004020202020204" pitchFamily="34" charset="0"/>
                <a:ea typeface="Aptos" panose="020B0004020202020204" pitchFamily="34" charset="0"/>
                <a:cs typeface="Times New Roman" panose="02020603050405020304" pitchFamily="18" charset="0"/>
              </a:rPr>
            </a:br>
            <a:r>
              <a:rPr lang="en-GB" b="1" kern="100">
                <a:latin typeface="Arial" panose="020B0604020202020204" pitchFamily="34" charset="0"/>
                <a:ea typeface="Aptos" panose="020B0004020202020204" pitchFamily="34" charset="0"/>
                <a:cs typeface="Times New Roman" panose="02020603050405020304" pitchFamily="18" charset="0"/>
              </a:rPr>
              <a:t>Next Steps, Milestones and Events</a:t>
            </a:r>
            <a:br>
              <a:rPr lang="en-GB" b="1" kern="100">
                <a:latin typeface="Arial" panose="020B0604020202020204" pitchFamily="34" charset="0"/>
                <a:ea typeface="Aptos" panose="020B0004020202020204" pitchFamily="34" charset="0"/>
                <a:cs typeface="Times New Roman" panose="02020603050405020304" pitchFamily="18" charset="0"/>
              </a:rPr>
            </a:br>
            <a:r>
              <a:rPr lang="en-GB" sz="3200" b="1" kern="100">
                <a:latin typeface="Arial" panose="020B0604020202020204" pitchFamily="34" charset="0"/>
                <a:ea typeface="Aptos" panose="020B0004020202020204" pitchFamily="34" charset="0"/>
                <a:cs typeface="Times New Roman" panose="02020603050405020304" pitchFamily="18" charset="0"/>
              </a:rPr>
              <a:t>11:50 – 12:00</a:t>
            </a:r>
            <a:endParaRPr lang="de-DE" sz="3200"/>
          </a:p>
        </p:txBody>
      </p:sp>
      <p:sp>
        <p:nvSpPr>
          <p:cNvPr id="4" name="Text Placeholder 3">
            <a:extLst>
              <a:ext uri="{FF2B5EF4-FFF2-40B4-BE49-F238E27FC236}">
                <a16:creationId xmlns:a16="http://schemas.microsoft.com/office/drawing/2014/main" id="{A35B71C4-0267-FCBE-BB95-0D870BD79343}"/>
              </a:ext>
            </a:extLst>
          </p:cNvPr>
          <p:cNvSpPr>
            <a:spLocks noGrp="1"/>
          </p:cNvSpPr>
          <p:nvPr>
            <p:ph type="body" idx="1"/>
          </p:nvPr>
        </p:nvSpPr>
        <p:spPr/>
        <p:txBody>
          <a:bodyPr/>
          <a:lstStyle/>
          <a:p>
            <a:r>
              <a:rPr lang="en-GB" sz="2400" b="1" kern="100">
                <a:solidFill>
                  <a:schemeClr val="tx1"/>
                </a:solidFill>
                <a:effectLst/>
                <a:latin typeface="Arial" panose="020B0604020202020204" pitchFamily="34" charset="0"/>
                <a:ea typeface="Aptos" panose="020B0004020202020204" pitchFamily="34" charset="0"/>
                <a:cs typeface="Times New Roman" panose="02020603050405020304" pitchFamily="18" charset="0"/>
              </a:rPr>
              <a:t>Elisabeth </a:t>
            </a:r>
            <a:r>
              <a:rPr lang="en-GB" sz="2400" b="1" kern="100" err="1">
                <a:solidFill>
                  <a:schemeClr val="tx1"/>
                </a:solidFill>
                <a:effectLst/>
                <a:latin typeface="Arial" panose="020B0604020202020204" pitchFamily="34" charset="0"/>
                <a:ea typeface="Aptos" panose="020B0004020202020204" pitchFamily="34" charset="0"/>
                <a:cs typeface="Times New Roman" panose="02020603050405020304" pitchFamily="18" charset="0"/>
              </a:rPr>
              <a:t>Szeli</a:t>
            </a:r>
            <a:r>
              <a:rPr lang="en-GB" sz="2400" kern="100">
                <a:solidFill>
                  <a:schemeClr val="tx1"/>
                </a:solidFill>
                <a:effectLst/>
                <a:latin typeface="Arial" panose="020B0604020202020204" pitchFamily="34" charset="0"/>
                <a:ea typeface="Aptos" panose="020B0004020202020204" pitchFamily="34" charset="0"/>
                <a:cs typeface="Times New Roman" panose="02020603050405020304" pitchFamily="18" charset="0"/>
              </a:rPr>
              <a:t>, Policy Officer, Ukraine Service, DG NEAR, European Commission</a:t>
            </a:r>
            <a:endParaRPr lang="de-DE" sz="24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endParaRPr lang="de-DE"/>
          </a:p>
        </p:txBody>
      </p:sp>
    </p:spTree>
    <p:extLst>
      <p:ext uri="{BB962C8B-B14F-4D97-AF65-F5344CB8AC3E}">
        <p14:creationId xmlns:p14="http://schemas.microsoft.com/office/powerpoint/2010/main" val="2393424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239AAB-F214-F196-61AA-491FD1BA060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21</a:t>
            </a:fld>
            <a:endParaRPr lang="en-GB"/>
          </a:p>
        </p:txBody>
      </p:sp>
      <p:sp>
        <p:nvSpPr>
          <p:cNvPr id="3" name="Title 2">
            <a:extLst>
              <a:ext uri="{FF2B5EF4-FFF2-40B4-BE49-F238E27FC236}">
                <a16:creationId xmlns:a16="http://schemas.microsoft.com/office/drawing/2014/main" id="{3D494687-DC9A-0DFD-30F0-189E1CCCA347}"/>
              </a:ext>
            </a:extLst>
          </p:cNvPr>
          <p:cNvSpPr>
            <a:spLocks noGrp="1"/>
          </p:cNvSpPr>
          <p:nvPr>
            <p:ph type="title"/>
          </p:nvPr>
        </p:nvSpPr>
        <p:spPr/>
        <p:txBody>
          <a:bodyPr/>
          <a:lstStyle/>
          <a:p>
            <a:r>
              <a:rPr lang="en-US" b="1"/>
              <a:t>Event preview</a:t>
            </a:r>
            <a:endParaRPr lang="de-DE" b="1"/>
          </a:p>
        </p:txBody>
      </p:sp>
      <p:sp>
        <p:nvSpPr>
          <p:cNvPr id="4" name="Text Placeholder 3">
            <a:extLst>
              <a:ext uri="{FF2B5EF4-FFF2-40B4-BE49-F238E27FC236}">
                <a16:creationId xmlns:a16="http://schemas.microsoft.com/office/drawing/2014/main" id="{49DE299A-DD03-FFBE-C09A-390427E33F08}"/>
              </a:ext>
            </a:extLst>
          </p:cNvPr>
          <p:cNvSpPr>
            <a:spLocks noGrp="1"/>
          </p:cNvSpPr>
          <p:nvPr>
            <p:ph type="body" idx="1"/>
          </p:nvPr>
        </p:nvSpPr>
        <p:spPr/>
        <p:txBody>
          <a:bodyPr/>
          <a:lstStyle/>
          <a:p>
            <a:pPr marL="76200" indent="0">
              <a:buNone/>
            </a:pPr>
            <a:r>
              <a:rPr lang="en-US" b="1" u="sng"/>
              <a:t>EU-Ukraine Business Summit in Brussels, April 10-11</a:t>
            </a:r>
          </a:p>
          <a:p>
            <a:pPr marL="76200" indent="0">
              <a:buNone/>
            </a:pPr>
            <a:r>
              <a:rPr lang="en-US"/>
              <a:t>Two days of panels and workshops, in collaboration with Ukraine, Italy and Poland</a:t>
            </a:r>
          </a:p>
          <a:p>
            <a:pPr>
              <a:buFont typeface="Wingdings" panose="05000000000000000000" pitchFamily="2" charset="2"/>
              <a:buChar char="Ø"/>
            </a:pPr>
            <a:r>
              <a:rPr lang="en-GB"/>
              <a:t>Ukraine’s reconstruction in the context of European reindustrialization and strategic autonomy</a:t>
            </a:r>
          </a:p>
          <a:p>
            <a:pPr>
              <a:buFont typeface="Wingdings" panose="05000000000000000000" pitchFamily="2" charset="2"/>
              <a:buChar char="Ø"/>
            </a:pPr>
            <a:r>
              <a:rPr lang="en-GB"/>
              <a:t>Reforms that can unlock investment and improve the business environment </a:t>
            </a:r>
          </a:p>
          <a:p>
            <a:pPr>
              <a:buFont typeface="Wingdings" panose="05000000000000000000" pitchFamily="2" charset="2"/>
              <a:buChar char="Ø"/>
            </a:pPr>
            <a:r>
              <a:rPr lang="en-GB"/>
              <a:t>Access to finance for SMEs</a:t>
            </a:r>
          </a:p>
          <a:p>
            <a:pPr>
              <a:buFont typeface="Wingdings" panose="05000000000000000000" pitchFamily="2" charset="2"/>
              <a:buChar char="Ø"/>
            </a:pPr>
            <a:r>
              <a:rPr lang="en-GB"/>
              <a:t>How Commission, DFIs and member states can cooperate on war insurance and de-risking</a:t>
            </a:r>
            <a:endParaRPr lang="en-US"/>
          </a:p>
          <a:p>
            <a:pPr marL="76200" indent="0">
              <a:buNone/>
            </a:pPr>
            <a:endParaRPr lang="de-DE"/>
          </a:p>
        </p:txBody>
      </p:sp>
    </p:spTree>
    <p:extLst>
      <p:ext uri="{BB962C8B-B14F-4D97-AF65-F5344CB8AC3E}">
        <p14:creationId xmlns:p14="http://schemas.microsoft.com/office/powerpoint/2010/main" val="4241107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447240-EAF5-005B-C47F-7561FA23B45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22</a:t>
            </a:fld>
            <a:endParaRPr lang="en-GB"/>
          </a:p>
        </p:txBody>
      </p:sp>
      <p:sp>
        <p:nvSpPr>
          <p:cNvPr id="3" name="Title 2">
            <a:extLst>
              <a:ext uri="{FF2B5EF4-FFF2-40B4-BE49-F238E27FC236}">
                <a16:creationId xmlns:a16="http://schemas.microsoft.com/office/drawing/2014/main" id="{8771AFE5-ACB9-CECA-35E8-D1A52975B8F5}"/>
              </a:ext>
            </a:extLst>
          </p:cNvPr>
          <p:cNvSpPr>
            <a:spLocks noGrp="1"/>
          </p:cNvSpPr>
          <p:nvPr>
            <p:ph type="ctrTitle"/>
          </p:nvPr>
        </p:nvSpPr>
        <p:spPr/>
        <p:txBody>
          <a:bodyPr/>
          <a:lstStyle/>
          <a:p>
            <a:r>
              <a:rPr lang="en-IE"/>
              <a:t>Thank you for your attention!</a:t>
            </a:r>
          </a:p>
        </p:txBody>
      </p:sp>
      <p:sp>
        <p:nvSpPr>
          <p:cNvPr id="4" name="Text Placeholder 3">
            <a:extLst>
              <a:ext uri="{FF2B5EF4-FFF2-40B4-BE49-F238E27FC236}">
                <a16:creationId xmlns:a16="http://schemas.microsoft.com/office/drawing/2014/main" id="{C071C3F2-744C-790F-8B9E-DD26DCBF5659}"/>
              </a:ext>
            </a:extLst>
          </p:cNvPr>
          <p:cNvSpPr>
            <a:spLocks noGrp="1"/>
          </p:cNvSpPr>
          <p:nvPr>
            <p:ph type="body" idx="1"/>
          </p:nvPr>
        </p:nvSpPr>
        <p:spPr>
          <a:xfrm>
            <a:off x="838976" y="3559947"/>
            <a:ext cx="10888663" cy="2236196"/>
          </a:xfrm>
        </p:spPr>
        <p:txBody>
          <a:bodyPr/>
          <a:lstStyle/>
          <a:p>
            <a:r>
              <a:rPr lang="en-IE" sz="1800">
                <a:solidFill>
                  <a:schemeClr val="tx1"/>
                </a:solidFill>
              </a:rPr>
              <a:t>Press release: </a:t>
            </a:r>
            <a:r>
              <a:rPr lang="en-IE" sz="1800">
                <a:solidFill>
                  <a:schemeClr val="tx1"/>
                </a:solidFill>
                <a:hlinkClick r:id="rId2"/>
              </a:rPr>
              <a:t>https://neighbourhood-enlargement.ec.europa.eu/news/eu-launches-call-eu-business-invest-ukraines-recovery-and-reconstruction-2024-11-13_en</a:t>
            </a:r>
            <a:endParaRPr lang="en-IE" sz="1800">
              <a:solidFill>
                <a:schemeClr val="tx1"/>
              </a:solidFill>
            </a:endParaRPr>
          </a:p>
          <a:p>
            <a:r>
              <a:rPr lang="en-IE" sz="1800">
                <a:solidFill>
                  <a:schemeClr val="tx1"/>
                </a:solidFill>
              </a:rPr>
              <a:t>Publication &amp; applications: </a:t>
            </a:r>
            <a:r>
              <a:rPr lang="en-IE" sz="1800">
                <a:solidFill>
                  <a:schemeClr val="tx1"/>
                </a:solidFill>
                <a:hlinkClick r:id="rId3"/>
              </a:rPr>
              <a:t>https://neighbourhood-enlargement.ec.europa.eu/european-neighbourhood-policy/countries-region/ukraine/ukraine-investment-framework/publication-call-expressions-interest-eueea-based-businesses-invest-ukraine_en</a:t>
            </a:r>
            <a:r>
              <a:rPr lang="en-IE" sz="1800">
                <a:solidFill>
                  <a:schemeClr val="tx1"/>
                </a:solidFill>
              </a:rPr>
              <a:t> </a:t>
            </a:r>
          </a:p>
          <a:p>
            <a:endParaRPr lang="en-IE" sz="1800">
              <a:solidFill>
                <a:schemeClr val="tx1"/>
              </a:solidFill>
            </a:endParaRPr>
          </a:p>
          <a:p>
            <a:r>
              <a:rPr lang="en-IE" sz="1800" b="1">
                <a:solidFill>
                  <a:schemeClr val="tx1"/>
                </a:solidFill>
              </a:rPr>
              <a:t>Contact</a:t>
            </a:r>
            <a:r>
              <a:rPr lang="en-IE" sz="1800">
                <a:solidFill>
                  <a:schemeClr val="tx1"/>
                </a:solidFill>
              </a:rPr>
              <a:t> for inquiries regarding the Ukraine Investment Framework: </a:t>
            </a:r>
            <a:br>
              <a:rPr lang="en-IE" sz="1800">
                <a:solidFill>
                  <a:schemeClr val="tx1"/>
                </a:solidFill>
              </a:rPr>
            </a:br>
            <a:r>
              <a:rPr lang="en-IE" sz="1800">
                <a:solidFill>
                  <a:schemeClr val="tx1"/>
                </a:solidFill>
                <a:hlinkClick r:id="rId4"/>
              </a:rPr>
              <a:t>NEAR-EU-UKRAINE-INVESTMENT-FRAMEWORK@ec.europa.eu</a:t>
            </a:r>
            <a:r>
              <a:rPr lang="en-IE" sz="1800">
                <a:solidFill>
                  <a:schemeClr val="tx1"/>
                </a:solidFill>
              </a:rPr>
              <a:t> </a:t>
            </a:r>
          </a:p>
        </p:txBody>
      </p:sp>
    </p:spTree>
    <p:extLst>
      <p:ext uri="{BB962C8B-B14F-4D97-AF65-F5344CB8AC3E}">
        <p14:creationId xmlns:p14="http://schemas.microsoft.com/office/powerpoint/2010/main" val="2114701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A97A67-9511-1449-DC80-C9711FBE517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3</a:t>
            </a:fld>
            <a:endParaRPr lang="en-GB"/>
          </a:p>
        </p:txBody>
      </p:sp>
      <p:sp>
        <p:nvSpPr>
          <p:cNvPr id="3" name="Title 2">
            <a:extLst>
              <a:ext uri="{FF2B5EF4-FFF2-40B4-BE49-F238E27FC236}">
                <a16:creationId xmlns:a16="http://schemas.microsoft.com/office/drawing/2014/main" id="{993ACC6E-1DFA-0324-1C74-7D04A7546905}"/>
              </a:ext>
            </a:extLst>
          </p:cNvPr>
          <p:cNvSpPr>
            <a:spLocks noGrp="1"/>
          </p:cNvSpPr>
          <p:nvPr>
            <p:ph type="ctrTitle"/>
          </p:nvPr>
        </p:nvSpPr>
        <p:spPr>
          <a:xfrm>
            <a:off x="1017851" y="1825748"/>
            <a:ext cx="10156297" cy="1240348"/>
          </a:xfrm>
        </p:spPr>
        <p:txBody>
          <a:bodyPr/>
          <a:lstStyle/>
          <a:p>
            <a:br>
              <a:rPr lang="en-GB" sz="1800" b="1" kern="100">
                <a:effectLst/>
                <a:latin typeface="Arial" panose="020B0604020202020204" pitchFamily="34" charset="0"/>
                <a:ea typeface="Aptos" panose="020B0004020202020204" pitchFamily="34" charset="0"/>
                <a:cs typeface="Times New Roman" panose="02020603050405020304" pitchFamily="18" charset="0"/>
              </a:rPr>
            </a:br>
            <a:br>
              <a:rPr lang="de-DE" sz="1800" kern="100">
                <a:effectLst/>
                <a:latin typeface="Aptos" panose="020B0004020202020204" pitchFamily="34" charset="0"/>
                <a:ea typeface="Aptos" panose="020B0004020202020204" pitchFamily="34" charset="0"/>
                <a:cs typeface="Times New Roman" panose="02020603050405020304" pitchFamily="18" charset="0"/>
              </a:rPr>
            </a:br>
            <a:r>
              <a:rPr lang="en-GB" b="1" kern="100">
                <a:latin typeface="Arial" panose="020B0604020202020204" pitchFamily="34" charset="0"/>
                <a:ea typeface="Aptos" panose="020B0004020202020204" pitchFamily="34" charset="0"/>
                <a:cs typeface="Times New Roman" panose="02020603050405020304" pitchFamily="18" charset="0"/>
              </a:rPr>
              <a:t>Presentation of the Call for Expressions of Interest</a:t>
            </a:r>
            <a:br>
              <a:rPr lang="en-GB" b="1" kern="100">
                <a:latin typeface="Arial" panose="020B0604020202020204" pitchFamily="34" charset="0"/>
                <a:ea typeface="Aptos" panose="020B0004020202020204" pitchFamily="34" charset="0"/>
                <a:cs typeface="Times New Roman" panose="02020603050405020304" pitchFamily="18" charset="0"/>
              </a:rPr>
            </a:br>
            <a:r>
              <a:rPr lang="en-GB" sz="3200" b="1" kern="100">
                <a:latin typeface="Arial" panose="020B0604020202020204" pitchFamily="34" charset="0"/>
                <a:ea typeface="Aptos" panose="020B0004020202020204" pitchFamily="34" charset="0"/>
                <a:cs typeface="Times New Roman" panose="02020603050405020304" pitchFamily="18" charset="0"/>
              </a:rPr>
              <a:t>10:20 – 10:40 </a:t>
            </a:r>
            <a:endParaRPr lang="de-DE" sz="3200"/>
          </a:p>
        </p:txBody>
      </p:sp>
      <p:sp>
        <p:nvSpPr>
          <p:cNvPr id="4" name="Text Placeholder 3">
            <a:extLst>
              <a:ext uri="{FF2B5EF4-FFF2-40B4-BE49-F238E27FC236}">
                <a16:creationId xmlns:a16="http://schemas.microsoft.com/office/drawing/2014/main" id="{B4769A15-B901-28DE-3429-0AD4839CFF3E}"/>
              </a:ext>
            </a:extLst>
          </p:cNvPr>
          <p:cNvSpPr>
            <a:spLocks noGrp="1"/>
          </p:cNvSpPr>
          <p:nvPr>
            <p:ph type="body" idx="1"/>
          </p:nvPr>
        </p:nvSpPr>
        <p:spPr/>
        <p:txBody>
          <a:bodyPr/>
          <a:lstStyle/>
          <a:p>
            <a:r>
              <a:rPr lang="en-GB" sz="2400" b="1" kern="100">
                <a:solidFill>
                  <a:schemeClr val="tx1"/>
                </a:solidFill>
                <a:effectLst/>
                <a:ea typeface="Aptos" panose="020B0004020202020204" pitchFamily="34" charset="0"/>
                <a:cs typeface="Times New Roman"/>
              </a:rPr>
              <a:t>Gabriel Blanc</a:t>
            </a:r>
            <a:r>
              <a:rPr lang="en-GB" sz="2400" kern="100">
                <a:solidFill>
                  <a:schemeClr val="tx1"/>
                </a:solidFill>
                <a:effectLst/>
                <a:ea typeface="Aptos" panose="020B0004020202020204" pitchFamily="34" charset="0"/>
                <a:cs typeface="Times New Roman"/>
              </a:rPr>
              <a:t>, Team leader for </a:t>
            </a:r>
            <a:r>
              <a:rPr lang="en-GB" sz="2400" kern="100">
                <a:solidFill>
                  <a:schemeClr val="tx1"/>
                </a:solidFill>
                <a:ea typeface="Aptos" panose="020B0004020202020204" pitchFamily="34" charset="0"/>
                <a:cs typeface="Times New Roman"/>
              </a:rPr>
              <a:t>the reconstruction of Ukraine</a:t>
            </a:r>
            <a:r>
              <a:rPr lang="en-GB" sz="2400" kern="100">
                <a:solidFill>
                  <a:schemeClr val="tx1"/>
                </a:solidFill>
                <a:effectLst/>
                <a:ea typeface="Aptos" panose="020B0004020202020204" pitchFamily="34" charset="0"/>
                <a:cs typeface="Times New Roman"/>
              </a:rPr>
              <a:t>, Ukraine Service, DG NEAR, European Commission </a:t>
            </a:r>
            <a:endParaRPr lang="de-DE" sz="2400" kern="100">
              <a:solidFill>
                <a:schemeClr val="tx1"/>
              </a:solidFill>
              <a:effectLst/>
              <a:ea typeface="Aptos" panose="020B0004020202020204" pitchFamily="34" charset="0"/>
              <a:cs typeface="Times New Roman"/>
            </a:endParaRPr>
          </a:p>
          <a:p>
            <a:endParaRPr lang="de-DE"/>
          </a:p>
        </p:txBody>
      </p:sp>
    </p:spTree>
    <p:extLst>
      <p:ext uri="{BB962C8B-B14F-4D97-AF65-F5344CB8AC3E}">
        <p14:creationId xmlns:p14="http://schemas.microsoft.com/office/powerpoint/2010/main" val="4042838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F7419B-411D-9AC4-A655-D35009BE162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4</a:t>
            </a:fld>
            <a:endParaRPr lang="en-GB"/>
          </a:p>
        </p:txBody>
      </p:sp>
      <p:sp>
        <p:nvSpPr>
          <p:cNvPr id="3" name="Title 2">
            <a:extLst>
              <a:ext uri="{FF2B5EF4-FFF2-40B4-BE49-F238E27FC236}">
                <a16:creationId xmlns:a16="http://schemas.microsoft.com/office/drawing/2014/main" id="{4984233E-B1E6-11AE-E76E-5C2B78F08148}"/>
              </a:ext>
            </a:extLst>
          </p:cNvPr>
          <p:cNvSpPr>
            <a:spLocks noGrp="1"/>
          </p:cNvSpPr>
          <p:nvPr>
            <p:ph type="title"/>
          </p:nvPr>
        </p:nvSpPr>
        <p:spPr/>
        <p:txBody>
          <a:bodyPr/>
          <a:lstStyle/>
          <a:p>
            <a:r>
              <a:rPr lang="en-GB" sz="3500" b="1"/>
              <a:t>Call for Expression of Interest - Objectives</a:t>
            </a:r>
          </a:p>
        </p:txBody>
      </p:sp>
      <p:sp>
        <p:nvSpPr>
          <p:cNvPr id="4" name="Text Placeholder 3">
            <a:extLst>
              <a:ext uri="{FF2B5EF4-FFF2-40B4-BE49-F238E27FC236}">
                <a16:creationId xmlns:a16="http://schemas.microsoft.com/office/drawing/2014/main" id="{BCF90360-2CB1-31F9-90C9-B2236E48FCCC}"/>
              </a:ext>
            </a:extLst>
          </p:cNvPr>
          <p:cNvSpPr>
            <a:spLocks noGrp="1"/>
          </p:cNvSpPr>
          <p:nvPr>
            <p:ph type="body" idx="1"/>
          </p:nvPr>
        </p:nvSpPr>
        <p:spPr>
          <a:xfrm>
            <a:off x="838199" y="1624615"/>
            <a:ext cx="10905699" cy="3861785"/>
          </a:xfrm>
        </p:spPr>
        <p:txBody>
          <a:bodyPr/>
          <a:lstStyle/>
          <a:p>
            <a:r>
              <a:rPr lang="en-US"/>
              <a:t>To support the </a:t>
            </a:r>
            <a:r>
              <a:rPr lang="en-US" b="1"/>
              <a:t>implementation of the Ukraine Investment Framework</a:t>
            </a:r>
            <a:r>
              <a:rPr lang="en-US"/>
              <a:t>, optimal use of the available funds for priority projects and the </a:t>
            </a:r>
            <a:r>
              <a:rPr lang="en-US" b="1"/>
              <a:t>participation of E</a:t>
            </a:r>
            <a:r>
              <a:rPr lang="en-US" b="1">
                <a:latin typeface="+mj-lt"/>
              </a:rPr>
              <a:t>U</a:t>
            </a:r>
            <a:r>
              <a:rPr lang="en-GB" b="1" baseline="30000">
                <a:effectLst/>
                <a:latin typeface="+mj-lt"/>
                <a:ea typeface="Calibri" panose="020F0502020204030204" pitchFamily="34" charset="0"/>
                <a:cs typeface="Arial" panose="020B0604020202020204" pitchFamily="34" charset="0"/>
              </a:rPr>
              <a:t>*</a:t>
            </a:r>
            <a:r>
              <a:rPr lang="en-US" b="1">
                <a:latin typeface="+mj-lt"/>
              </a:rPr>
              <a:t> </a:t>
            </a:r>
            <a:r>
              <a:rPr lang="en-US" b="1"/>
              <a:t>companies</a:t>
            </a:r>
            <a:endParaRPr lang="en-US"/>
          </a:p>
          <a:p>
            <a:r>
              <a:rPr lang="en-US"/>
              <a:t>To </a:t>
            </a:r>
            <a:r>
              <a:rPr lang="en-US" b="1"/>
              <a:t>enter into dialogue with EU </a:t>
            </a:r>
            <a:r>
              <a:rPr lang="en-US"/>
              <a:t>private companies on concrete investment opportunities and related constraints in Ukraine. </a:t>
            </a:r>
          </a:p>
          <a:p>
            <a:r>
              <a:rPr lang="en-US"/>
              <a:t>To potentially facilitate </a:t>
            </a:r>
            <a:r>
              <a:rPr lang="en-US" b="1"/>
              <a:t>contact with partner Financial Institutions </a:t>
            </a:r>
            <a:r>
              <a:rPr lang="en-US"/>
              <a:t>implementing the Ukraine Investment Farmwork.</a:t>
            </a:r>
          </a:p>
          <a:p>
            <a:r>
              <a:rPr lang="en-US"/>
              <a:t>To </a:t>
            </a:r>
            <a:r>
              <a:rPr lang="en-US" b="1"/>
              <a:t>build a pipeline of transformative private investments</a:t>
            </a:r>
            <a:r>
              <a:rPr lang="en-US"/>
              <a:t> in Ukraine.</a:t>
            </a:r>
          </a:p>
          <a:p>
            <a:endParaRPr lang="en-US"/>
          </a:p>
          <a:p>
            <a:pPr marL="76200" indent="0">
              <a:buNone/>
            </a:pPr>
            <a:r>
              <a:rPr lang="en-GB" sz="1800" b="1" baseline="30000">
                <a:effectLst/>
                <a:latin typeface="+mj-lt"/>
                <a:ea typeface="Calibri" panose="020F0502020204030204" pitchFamily="34" charset="0"/>
                <a:cs typeface="Arial" panose="020B0604020202020204" pitchFamily="34" charset="0"/>
              </a:rPr>
              <a:t>*</a:t>
            </a:r>
            <a:r>
              <a:rPr lang="en-US" sz="1800">
                <a:latin typeface="+mj-lt"/>
              </a:rPr>
              <a:t> This Call for Expressions of Interest is open to companies established in the European Union (EU) </a:t>
            </a:r>
            <a:br>
              <a:rPr lang="en-US" sz="1800">
                <a:latin typeface="+mj-lt"/>
              </a:rPr>
            </a:br>
            <a:r>
              <a:rPr lang="en-US" sz="1800">
                <a:latin typeface="+mj-lt"/>
              </a:rPr>
              <a:t>and the European Economic Area (EEA).</a:t>
            </a:r>
            <a:endParaRPr lang="en-GB" sz="1800">
              <a:latin typeface="+mj-lt"/>
            </a:endParaRPr>
          </a:p>
        </p:txBody>
      </p:sp>
    </p:spTree>
    <p:extLst>
      <p:ext uri="{BB962C8B-B14F-4D97-AF65-F5344CB8AC3E}">
        <p14:creationId xmlns:p14="http://schemas.microsoft.com/office/powerpoint/2010/main" val="3887728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D26A91-BFFE-DA20-D434-9784AB22272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5</a:t>
            </a:fld>
            <a:endParaRPr lang="en-GB"/>
          </a:p>
        </p:txBody>
      </p:sp>
      <p:pic>
        <p:nvPicPr>
          <p:cNvPr id="4" name="Picture 3">
            <a:extLst>
              <a:ext uri="{FF2B5EF4-FFF2-40B4-BE49-F238E27FC236}">
                <a16:creationId xmlns:a16="http://schemas.microsoft.com/office/drawing/2014/main" id="{865026FE-36E0-8828-54CC-A68AB887A3D1}"/>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611898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8F0241-E048-B5BA-2067-3BB659D51BE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6</a:t>
            </a:fld>
            <a:endParaRPr lang="en-GB"/>
          </a:p>
        </p:txBody>
      </p:sp>
      <p:sp>
        <p:nvSpPr>
          <p:cNvPr id="3" name="Title 2">
            <a:extLst>
              <a:ext uri="{FF2B5EF4-FFF2-40B4-BE49-F238E27FC236}">
                <a16:creationId xmlns:a16="http://schemas.microsoft.com/office/drawing/2014/main" id="{1ECE4098-6C85-A028-B953-07720F807144}"/>
              </a:ext>
            </a:extLst>
          </p:cNvPr>
          <p:cNvSpPr>
            <a:spLocks noGrp="1"/>
          </p:cNvSpPr>
          <p:nvPr>
            <p:ph type="title"/>
          </p:nvPr>
        </p:nvSpPr>
        <p:spPr/>
        <p:txBody>
          <a:bodyPr/>
          <a:lstStyle/>
          <a:p>
            <a:r>
              <a:rPr lang="en-GB" sz="3500" b="1"/>
              <a:t>Call for Expression of Interest - Priority</a:t>
            </a:r>
            <a:r>
              <a:rPr lang="en-US" sz="3500" b="1"/>
              <a:t> Areas </a:t>
            </a:r>
            <a:endParaRPr lang="en-GB" sz="3500" b="1"/>
          </a:p>
        </p:txBody>
      </p:sp>
      <p:sp>
        <p:nvSpPr>
          <p:cNvPr id="4" name="Text Placeholder 3">
            <a:extLst>
              <a:ext uri="{FF2B5EF4-FFF2-40B4-BE49-F238E27FC236}">
                <a16:creationId xmlns:a16="http://schemas.microsoft.com/office/drawing/2014/main" id="{7C9B9371-ECF8-7F84-D279-2334C43BC474}"/>
              </a:ext>
            </a:extLst>
          </p:cNvPr>
          <p:cNvSpPr>
            <a:spLocks noGrp="1"/>
          </p:cNvSpPr>
          <p:nvPr>
            <p:ph type="body" idx="1"/>
          </p:nvPr>
        </p:nvSpPr>
        <p:spPr/>
        <p:txBody>
          <a:bodyPr/>
          <a:lstStyle/>
          <a:p>
            <a:pPr marL="76200" indent="0">
              <a:buNone/>
            </a:pPr>
            <a:r>
              <a:rPr lang="en-US"/>
              <a:t>Based on the </a:t>
            </a:r>
            <a:r>
              <a:rPr lang="en-US" b="1"/>
              <a:t>Ukraine Plan </a:t>
            </a:r>
            <a:r>
              <a:rPr lang="en-US"/>
              <a:t>and </a:t>
            </a:r>
            <a:r>
              <a:rPr lang="en-US" b="1"/>
              <a:t>Strategic Orientations of the UIF</a:t>
            </a:r>
            <a:r>
              <a:rPr lang="en-US"/>
              <a:t>, outlining key real economy sectors requiring Foreign Direct Investment (FDI) including:</a:t>
            </a:r>
          </a:p>
          <a:p>
            <a:pPr lvl="1">
              <a:spcBef>
                <a:spcPts val="600"/>
              </a:spcBef>
              <a:buFont typeface="Arial" panose="020B0604020202020204" pitchFamily="34" charset="0"/>
              <a:buChar char="•"/>
            </a:pPr>
            <a:r>
              <a:rPr lang="en-US" sz="2400" b="1"/>
              <a:t>Energy</a:t>
            </a:r>
            <a:endParaRPr lang="en-US" sz="2400"/>
          </a:p>
          <a:p>
            <a:pPr lvl="1">
              <a:spcBef>
                <a:spcPts val="600"/>
              </a:spcBef>
              <a:buFont typeface="Arial" panose="020B0604020202020204" pitchFamily="34" charset="0"/>
              <a:buChar char="•"/>
            </a:pPr>
            <a:r>
              <a:rPr lang="en-US" sz="2400" b="1"/>
              <a:t>Critical Raw Materials</a:t>
            </a:r>
          </a:p>
          <a:p>
            <a:pPr lvl="1">
              <a:spcBef>
                <a:spcPts val="600"/>
              </a:spcBef>
              <a:buFont typeface="Arial" panose="020B0604020202020204" pitchFamily="34" charset="0"/>
              <a:buChar char="•"/>
            </a:pPr>
            <a:r>
              <a:rPr lang="en-US" sz="2400" b="1"/>
              <a:t>Processing industry and manufacturing: </a:t>
            </a:r>
          </a:p>
          <a:p>
            <a:pPr lvl="1">
              <a:spcBef>
                <a:spcPts val="600"/>
              </a:spcBef>
              <a:buFont typeface="Arial" panose="020B0604020202020204" pitchFamily="34" charset="0"/>
              <a:buChar char="•"/>
            </a:pPr>
            <a:r>
              <a:rPr lang="en-US" sz="2400" b="1"/>
              <a:t>Construction materials: </a:t>
            </a:r>
          </a:p>
          <a:p>
            <a:pPr lvl="1">
              <a:spcBef>
                <a:spcPts val="600"/>
              </a:spcBef>
              <a:buFont typeface="Arial" panose="020B0604020202020204" pitchFamily="34" charset="0"/>
              <a:buChar char="•"/>
            </a:pPr>
            <a:r>
              <a:rPr lang="en-US" sz="2400" b="1"/>
              <a:t>Information technology and digital transformation</a:t>
            </a:r>
            <a:endParaRPr lang="en-US" sz="2400"/>
          </a:p>
          <a:p>
            <a:pPr lvl="1">
              <a:spcBef>
                <a:spcPts val="600"/>
              </a:spcBef>
              <a:buFont typeface="Arial" panose="020B0604020202020204" pitchFamily="34" charset="0"/>
              <a:buChar char="•"/>
            </a:pPr>
            <a:r>
              <a:rPr lang="en-US" sz="2400" b="1"/>
              <a:t>Transport and export logistics</a:t>
            </a:r>
            <a:endParaRPr lang="en-US" sz="2400"/>
          </a:p>
          <a:p>
            <a:endParaRPr lang="en-GB"/>
          </a:p>
        </p:txBody>
      </p:sp>
    </p:spTree>
    <p:extLst>
      <p:ext uri="{BB962C8B-B14F-4D97-AF65-F5344CB8AC3E}">
        <p14:creationId xmlns:p14="http://schemas.microsoft.com/office/powerpoint/2010/main" val="1342758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7C4C36-C768-DF3E-F641-23E601BD276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7</a:t>
            </a:fld>
            <a:endParaRPr lang="en-GB"/>
          </a:p>
        </p:txBody>
      </p:sp>
      <p:sp>
        <p:nvSpPr>
          <p:cNvPr id="3" name="Title 2">
            <a:extLst>
              <a:ext uri="{FF2B5EF4-FFF2-40B4-BE49-F238E27FC236}">
                <a16:creationId xmlns:a16="http://schemas.microsoft.com/office/drawing/2014/main" id="{ADF2D2B9-959C-77AF-1E9E-CAA5F5C6B302}"/>
              </a:ext>
            </a:extLst>
          </p:cNvPr>
          <p:cNvSpPr>
            <a:spLocks noGrp="1"/>
          </p:cNvSpPr>
          <p:nvPr>
            <p:ph type="title"/>
          </p:nvPr>
        </p:nvSpPr>
        <p:spPr>
          <a:xfrm>
            <a:off x="970722" y="482860"/>
            <a:ext cx="10659026" cy="782357"/>
          </a:xfrm>
        </p:spPr>
        <p:txBody>
          <a:bodyPr/>
          <a:lstStyle/>
          <a:p>
            <a:r>
              <a:rPr lang="en-GB" sz="3500" b="1"/>
              <a:t>Call for Expression of Interest - Eligibility</a:t>
            </a:r>
          </a:p>
        </p:txBody>
      </p:sp>
      <p:sp>
        <p:nvSpPr>
          <p:cNvPr id="4" name="Text Placeholder 3">
            <a:extLst>
              <a:ext uri="{FF2B5EF4-FFF2-40B4-BE49-F238E27FC236}">
                <a16:creationId xmlns:a16="http://schemas.microsoft.com/office/drawing/2014/main" id="{3A59FA37-7AEE-8D11-E8B2-6441F2F0964D}"/>
              </a:ext>
            </a:extLst>
          </p:cNvPr>
          <p:cNvSpPr>
            <a:spLocks noGrp="1"/>
          </p:cNvSpPr>
          <p:nvPr>
            <p:ph type="body" idx="1"/>
          </p:nvPr>
        </p:nvSpPr>
        <p:spPr/>
        <p:txBody>
          <a:bodyPr/>
          <a:lstStyle/>
          <a:p>
            <a:r>
              <a:rPr lang="en-US" b="1"/>
              <a:t>Geographic Area </a:t>
            </a:r>
            <a:r>
              <a:rPr lang="en-US"/>
              <a:t>– projects on the territory of Ukraine </a:t>
            </a:r>
          </a:p>
          <a:p>
            <a:r>
              <a:rPr lang="en-US" b="1"/>
              <a:t>Private</a:t>
            </a:r>
            <a:r>
              <a:rPr lang="en-US"/>
              <a:t> </a:t>
            </a:r>
            <a:r>
              <a:rPr lang="en-US" b="1"/>
              <a:t>Sector</a:t>
            </a:r>
            <a:r>
              <a:rPr lang="en-US"/>
              <a:t> </a:t>
            </a:r>
            <a:r>
              <a:rPr lang="en-US" b="1"/>
              <a:t>Entity</a:t>
            </a:r>
          </a:p>
          <a:p>
            <a:r>
              <a:rPr lang="en-US" b="1"/>
              <a:t>Nationality</a:t>
            </a:r>
            <a:r>
              <a:rPr lang="en-US"/>
              <a:t> </a:t>
            </a:r>
            <a:r>
              <a:rPr lang="en-US" b="1"/>
              <a:t>of</a:t>
            </a:r>
            <a:r>
              <a:rPr lang="en-US"/>
              <a:t> </a:t>
            </a:r>
            <a:r>
              <a:rPr lang="en-US" b="1"/>
              <a:t>Private</a:t>
            </a:r>
            <a:r>
              <a:rPr lang="en-US"/>
              <a:t> </a:t>
            </a:r>
            <a:r>
              <a:rPr lang="en-US" b="1"/>
              <a:t>Entity </a:t>
            </a:r>
            <a:r>
              <a:rPr lang="en-US"/>
              <a:t>– companies possessing their real legal seat / legal incorporation in one of the EU Member States /EEA countries</a:t>
            </a:r>
          </a:p>
          <a:p>
            <a:r>
              <a:rPr lang="en-US" b="1"/>
              <a:t>Alignment with Policy Priorities</a:t>
            </a:r>
          </a:p>
          <a:p>
            <a:r>
              <a:rPr lang="en-US" b="1"/>
              <a:t>Minimum</a:t>
            </a:r>
            <a:r>
              <a:rPr lang="en-US"/>
              <a:t> </a:t>
            </a:r>
            <a:r>
              <a:rPr lang="en-US" b="1"/>
              <a:t>Investment</a:t>
            </a:r>
            <a:r>
              <a:rPr lang="en-US"/>
              <a:t> </a:t>
            </a:r>
            <a:r>
              <a:rPr lang="en-US" b="1"/>
              <a:t>Size </a:t>
            </a:r>
            <a:r>
              <a:rPr lang="en-US"/>
              <a:t>– projects must meet a specified minimum investment threshold, including a total size of the investment project at </a:t>
            </a:r>
            <a:br>
              <a:rPr lang="en-US"/>
            </a:br>
            <a:r>
              <a:rPr lang="en-US" b="1"/>
              <a:t>EUR 50 million </a:t>
            </a:r>
            <a:r>
              <a:rPr lang="en-US"/>
              <a:t>and an own equity participation by the project promoter at </a:t>
            </a:r>
            <a:r>
              <a:rPr lang="en-US" b="1"/>
              <a:t>10% of the total value </a:t>
            </a:r>
            <a:r>
              <a:rPr lang="en-US"/>
              <a:t>of the investment project.</a:t>
            </a:r>
            <a:endParaRPr lang="en-GB"/>
          </a:p>
        </p:txBody>
      </p:sp>
    </p:spTree>
    <p:extLst>
      <p:ext uri="{BB962C8B-B14F-4D97-AF65-F5344CB8AC3E}">
        <p14:creationId xmlns:p14="http://schemas.microsoft.com/office/powerpoint/2010/main" val="1842630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E2D484-0D8A-B279-5D78-6183687BEE4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8</a:t>
            </a:fld>
            <a:endParaRPr lang="en-GB"/>
          </a:p>
        </p:txBody>
      </p:sp>
      <p:sp>
        <p:nvSpPr>
          <p:cNvPr id="3" name="Title 2">
            <a:extLst>
              <a:ext uri="{FF2B5EF4-FFF2-40B4-BE49-F238E27FC236}">
                <a16:creationId xmlns:a16="http://schemas.microsoft.com/office/drawing/2014/main" id="{B7A1695A-7E2A-FF59-C718-0E2007A82285}"/>
              </a:ext>
            </a:extLst>
          </p:cNvPr>
          <p:cNvSpPr>
            <a:spLocks noGrp="1"/>
          </p:cNvSpPr>
          <p:nvPr>
            <p:ph type="title"/>
          </p:nvPr>
        </p:nvSpPr>
        <p:spPr/>
        <p:txBody>
          <a:bodyPr/>
          <a:lstStyle/>
          <a:p>
            <a:r>
              <a:rPr lang="en-GB" sz="3500" b="1"/>
              <a:t>Call for Expression of Interest - Assessment</a:t>
            </a:r>
          </a:p>
        </p:txBody>
      </p:sp>
      <p:sp>
        <p:nvSpPr>
          <p:cNvPr id="4" name="Text Placeholder 3">
            <a:extLst>
              <a:ext uri="{FF2B5EF4-FFF2-40B4-BE49-F238E27FC236}">
                <a16:creationId xmlns:a16="http://schemas.microsoft.com/office/drawing/2014/main" id="{18998E54-D68A-00EE-6D5E-60324D42E423}"/>
              </a:ext>
            </a:extLst>
          </p:cNvPr>
          <p:cNvSpPr>
            <a:spLocks noGrp="1"/>
          </p:cNvSpPr>
          <p:nvPr>
            <p:ph type="body" idx="1"/>
          </p:nvPr>
        </p:nvSpPr>
        <p:spPr>
          <a:xfrm>
            <a:off x="838199" y="1606858"/>
            <a:ext cx="10905699" cy="4100671"/>
          </a:xfrm>
        </p:spPr>
        <p:txBody>
          <a:bodyPr/>
          <a:lstStyle/>
          <a:p>
            <a:pPr marL="76200" indent="0">
              <a:buNone/>
            </a:pPr>
            <a:r>
              <a:rPr lang="en-US" b="1"/>
              <a:t>Strategic Criteria:</a:t>
            </a:r>
          </a:p>
          <a:p>
            <a:pPr>
              <a:buFont typeface="Arial" panose="020B0604020202020204" pitchFamily="34" charset="0"/>
              <a:buChar char="•"/>
            </a:pPr>
            <a:r>
              <a:rPr lang="en-US"/>
              <a:t>EU policy objectives and priority areas for investments in Ukraine.</a:t>
            </a:r>
          </a:p>
          <a:p>
            <a:pPr>
              <a:buFont typeface="Arial" panose="020B0604020202020204" pitchFamily="34" charset="0"/>
              <a:buChar char="•"/>
            </a:pPr>
            <a:r>
              <a:rPr lang="en-US"/>
              <a:t>Ownership of the company in view to support EU open strategic autonomy.</a:t>
            </a:r>
          </a:p>
          <a:p>
            <a:pPr>
              <a:buFont typeface="Arial" panose="020B0604020202020204" pitchFamily="34" charset="0"/>
              <a:buChar char="•"/>
            </a:pPr>
            <a:r>
              <a:rPr lang="en-US"/>
              <a:t>Compliance with EU standards and to the Do No Significant Harm Principle.</a:t>
            </a:r>
          </a:p>
          <a:p>
            <a:pPr marL="76200" indent="0">
              <a:spcBef>
                <a:spcPts val="1200"/>
              </a:spcBef>
              <a:buNone/>
            </a:pPr>
            <a:r>
              <a:rPr lang="en-US" b="1"/>
              <a:t>Impact Criteria:</a:t>
            </a:r>
          </a:p>
          <a:p>
            <a:pPr>
              <a:buFont typeface="Arial" panose="020B0604020202020204" pitchFamily="34" charset="0"/>
              <a:buChar char="•"/>
            </a:pPr>
            <a:r>
              <a:rPr lang="en-US"/>
              <a:t>Impact of the project proposal on supporting EU strategic interests,</a:t>
            </a:r>
          </a:p>
          <a:p>
            <a:pPr>
              <a:buFont typeface="Arial" panose="020B0604020202020204" pitchFamily="34" charset="0"/>
              <a:buChar char="•"/>
            </a:pPr>
            <a:r>
              <a:rPr lang="en-US"/>
              <a:t>Replicability and scalability of the project proposal.</a:t>
            </a:r>
          </a:p>
          <a:p>
            <a:pPr>
              <a:buFont typeface="Arial" panose="020B0604020202020204" pitchFamily="34" charset="0"/>
              <a:buChar char="•"/>
            </a:pPr>
            <a:r>
              <a:rPr lang="en-US"/>
              <a:t>Innovative features of the project proposal.</a:t>
            </a:r>
          </a:p>
          <a:p>
            <a:pPr>
              <a:buFont typeface="Arial" panose="020B0604020202020204" pitchFamily="34" charset="0"/>
              <a:buChar char="•"/>
            </a:pPr>
            <a:r>
              <a:rPr lang="en-US"/>
              <a:t>Capacity of the Participant to </a:t>
            </a:r>
            <a:r>
              <a:rPr lang="en-US" err="1"/>
              <a:t>mobilise</a:t>
            </a:r>
            <a:r>
              <a:rPr lang="en-US"/>
              <a:t> private capital</a:t>
            </a:r>
          </a:p>
          <a:p>
            <a:pPr>
              <a:buFont typeface="Arial" panose="020B0604020202020204" pitchFamily="34" charset="0"/>
              <a:buChar char="•"/>
            </a:pPr>
            <a:r>
              <a:rPr lang="en-US"/>
              <a:t>Market assessment and addressing of market failures.</a:t>
            </a:r>
          </a:p>
          <a:p>
            <a:pPr marL="76200" indent="0">
              <a:spcBef>
                <a:spcPts val="1200"/>
              </a:spcBef>
              <a:buNone/>
            </a:pPr>
            <a:r>
              <a:rPr lang="en-US" b="1"/>
              <a:t>Financial Criteria:</a:t>
            </a:r>
            <a:r>
              <a:rPr lang="en-US"/>
              <a:t> </a:t>
            </a:r>
          </a:p>
          <a:p>
            <a:pPr>
              <a:buFont typeface="Arial" panose="020B0604020202020204" pitchFamily="34" charset="0"/>
              <a:buChar char="•"/>
            </a:pPr>
            <a:r>
              <a:rPr lang="en-US"/>
              <a:t>Financial viability, maturity and investment capacity</a:t>
            </a:r>
          </a:p>
          <a:p>
            <a:endParaRPr lang="en-GB"/>
          </a:p>
        </p:txBody>
      </p:sp>
    </p:spTree>
    <p:extLst>
      <p:ext uri="{BB962C8B-B14F-4D97-AF65-F5344CB8AC3E}">
        <p14:creationId xmlns:p14="http://schemas.microsoft.com/office/powerpoint/2010/main" val="828494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7CC598-36C3-7544-49BD-688FC1F8359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9</a:t>
            </a:fld>
            <a:endParaRPr lang="en-GB"/>
          </a:p>
        </p:txBody>
      </p:sp>
      <p:sp>
        <p:nvSpPr>
          <p:cNvPr id="3" name="Title 2">
            <a:extLst>
              <a:ext uri="{FF2B5EF4-FFF2-40B4-BE49-F238E27FC236}">
                <a16:creationId xmlns:a16="http://schemas.microsoft.com/office/drawing/2014/main" id="{0656F7AF-A58F-C90B-161F-0D57E69B8EBF}"/>
              </a:ext>
            </a:extLst>
          </p:cNvPr>
          <p:cNvSpPr>
            <a:spLocks noGrp="1"/>
          </p:cNvSpPr>
          <p:nvPr>
            <p:ph type="title"/>
          </p:nvPr>
        </p:nvSpPr>
        <p:spPr>
          <a:xfrm>
            <a:off x="970722" y="482860"/>
            <a:ext cx="10773176" cy="782357"/>
          </a:xfrm>
        </p:spPr>
        <p:txBody>
          <a:bodyPr/>
          <a:lstStyle/>
          <a:p>
            <a:r>
              <a:rPr lang="en-GB" sz="3600" b="1"/>
              <a:t>Call for Expression of Interest - Submission</a:t>
            </a:r>
            <a:endParaRPr lang="de-DE" sz="3600"/>
          </a:p>
        </p:txBody>
      </p:sp>
      <p:sp>
        <p:nvSpPr>
          <p:cNvPr id="4" name="Text Placeholder 3">
            <a:extLst>
              <a:ext uri="{FF2B5EF4-FFF2-40B4-BE49-F238E27FC236}">
                <a16:creationId xmlns:a16="http://schemas.microsoft.com/office/drawing/2014/main" id="{D6257134-E67E-94D6-B491-793F7E6DE05C}"/>
              </a:ext>
            </a:extLst>
          </p:cNvPr>
          <p:cNvSpPr>
            <a:spLocks noGrp="1"/>
          </p:cNvSpPr>
          <p:nvPr>
            <p:ph type="body" idx="1"/>
          </p:nvPr>
        </p:nvSpPr>
        <p:spPr>
          <a:xfrm>
            <a:off x="904460" y="1579441"/>
            <a:ext cx="10905699" cy="3881904"/>
          </a:xfrm>
        </p:spPr>
        <p:txBody>
          <a:bodyPr/>
          <a:lstStyle/>
          <a:p>
            <a:r>
              <a:rPr lang="en-US"/>
              <a:t>Deadline: March 1</a:t>
            </a:r>
            <a:r>
              <a:rPr lang="en-US" baseline="30000"/>
              <a:t>st</a:t>
            </a:r>
            <a:r>
              <a:rPr lang="en-US"/>
              <a:t>,  2025 00:00 – Brussels time.</a:t>
            </a:r>
          </a:p>
          <a:p>
            <a:r>
              <a:rPr lang="en-US"/>
              <a:t>Submission via an online form: </a:t>
            </a:r>
            <a:r>
              <a:rPr lang="de-DE" err="1">
                <a:hlinkClick r:id="rId2"/>
              </a:rPr>
              <a:t>EUSurvey</a:t>
            </a:r>
            <a:r>
              <a:rPr lang="de-DE">
                <a:hlinkClick r:id="rId2"/>
              </a:rPr>
              <a:t> – Survey</a:t>
            </a:r>
            <a:endParaRPr lang="de-DE"/>
          </a:p>
          <a:p>
            <a:r>
              <a:rPr lang="de-DE" err="1"/>
              <a:t>Supporting</a:t>
            </a:r>
            <a:r>
              <a:rPr lang="de-DE"/>
              <a:t> </a:t>
            </a:r>
            <a:r>
              <a:rPr lang="de-DE" err="1"/>
              <a:t>documents</a:t>
            </a:r>
            <a:r>
              <a:rPr lang="de-DE"/>
              <a:t>: </a:t>
            </a:r>
          </a:p>
          <a:p>
            <a:pPr lvl="1"/>
            <a:r>
              <a:rPr lang="en-US" b="1"/>
              <a:t>Two-page project fiche </a:t>
            </a:r>
            <a:r>
              <a:rPr lang="en-US"/>
              <a:t>detailing the key elements of the project, including the scope, objectives, timeline, investment size, impact and expected outcomes, innovation aspects, maturity of the project, risk assessment and mitigation measures, financial structure of the project proposal, alignment with EU priorities;</a:t>
            </a:r>
          </a:p>
          <a:p>
            <a:pPr lvl="1"/>
            <a:r>
              <a:rPr lang="en-US"/>
              <a:t>Document presenting the </a:t>
            </a:r>
            <a:r>
              <a:rPr lang="en-US" b="1"/>
              <a:t>governance and ownership structure </a:t>
            </a:r>
            <a:r>
              <a:rPr lang="en-US"/>
              <a:t>of the company, including information on key shareholders, nationality of shareholders with ownership above 10%;</a:t>
            </a:r>
          </a:p>
          <a:p>
            <a:pPr lvl="1"/>
            <a:r>
              <a:rPr lang="en-US" b="1"/>
              <a:t>Declaration of </a:t>
            </a:r>
            <a:r>
              <a:rPr lang="en-US" b="1" err="1"/>
              <a:t>honour</a:t>
            </a:r>
            <a:r>
              <a:rPr lang="en-US" b="1"/>
              <a:t> </a:t>
            </a:r>
            <a:r>
              <a:rPr lang="en-US"/>
              <a:t>on exclusion criteria and selection criteria </a:t>
            </a:r>
          </a:p>
          <a:p>
            <a:pPr lvl="1"/>
            <a:endParaRPr lang="de-DE"/>
          </a:p>
        </p:txBody>
      </p:sp>
    </p:spTree>
    <p:extLst>
      <p:ext uri="{BB962C8B-B14F-4D97-AF65-F5344CB8AC3E}">
        <p14:creationId xmlns:p14="http://schemas.microsoft.com/office/powerpoint/2010/main" val="40708930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C0E4BC88-24AC-431B-95F9-16EE3DA3EBE9}" vid="{8D80B4F7-3850-4D3F-BDF1-21D392859092}"/>
    </a:ext>
  </a:extLst>
</a:theme>
</file>

<file path=ppt/theme/theme2.xml><?xml version="1.0" encoding="utf-8"?>
<a:theme xmlns:a="http://schemas.openxmlformats.org/drawingml/2006/main" name="1_Office Theme">
  <a:themeElements>
    <a:clrScheme name="Custom 8">
      <a:dk1>
        <a:sysClr val="windowText" lastClr="000000"/>
      </a:dk1>
      <a:lt1>
        <a:sysClr val="window" lastClr="FFFFFF"/>
      </a:lt1>
      <a:dk2>
        <a:srgbClr val="44546A"/>
      </a:dk2>
      <a:lt2>
        <a:srgbClr val="E7E6E6"/>
      </a:lt2>
      <a:accent1>
        <a:srgbClr val="FEBC18"/>
      </a:accent1>
      <a:accent2>
        <a:srgbClr val="002B5B"/>
      </a:accent2>
      <a:accent3>
        <a:srgbClr val="F68A1E"/>
      </a:accent3>
      <a:accent4>
        <a:srgbClr val="6FA8E8"/>
      </a:accent4>
      <a:accent5>
        <a:srgbClr val="A5C138"/>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potx" id="{4E874F3A-6BB1-4334-AA3C-CB69D53C2FB0}" vid="{CFDAC62F-BBD6-4674-995E-7A3058955A70}"/>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58CAFADDAE6247B2FF41C6D80906E2" ma:contentTypeVersion="14" ma:contentTypeDescription="Create a new document." ma:contentTypeScope="" ma:versionID="0a80b08bf3834b12627d6571eb5f539d">
  <xsd:schema xmlns:xsd="http://www.w3.org/2001/XMLSchema" xmlns:xs="http://www.w3.org/2001/XMLSchema" xmlns:p="http://schemas.microsoft.com/office/2006/metadata/properties" xmlns:ns2="38c30c09-1f27-4ed3-81d0-f5f8d18e83c6" xmlns:ns3="4ae9d9f7-5b7e-4ee2-a5ea-475c6f11e45a" targetNamespace="http://schemas.microsoft.com/office/2006/metadata/properties" ma:root="true" ma:fieldsID="63c1063b6e3d1462d7218ddfa8eaa81b" ns2:_="" ns3:_="">
    <xsd:import namespace="38c30c09-1f27-4ed3-81d0-f5f8d18e83c6"/>
    <xsd:import namespace="4ae9d9f7-5b7e-4ee2-a5ea-475c6f11e45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c30c09-1f27-4ed3-81d0-f5f8d18e83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e9d9f7-5b7e-4ee2-a5ea-475c6f11e45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e9f2a87-1fae-4dd0-afab-8de8d1555f97}" ma:internalName="TaxCatchAll" ma:showField="CatchAllData" ma:web="4ae9d9f7-5b7e-4ee2-a5ea-475c6f11e4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8c30c09-1f27-4ed3-81d0-f5f8d18e83c6">
      <Terms xmlns="http://schemas.microsoft.com/office/infopath/2007/PartnerControls"/>
    </lcf76f155ced4ddcb4097134ff3c332f>
    <TaxCatchAll xmlns="4ae9d9f7-5b7e-4ee2-a5ea-475c6f11e45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F31D80-1F24-4613-817E-3E9C5769F254}">
  <ds:schemaRefs>
    <ds:schemaRef ds:uri="38c30c09-1f27-4ed3-81d0-f5f8d18e83c6"/>
    <ds:schemaRef ds:uri="4ae9d9f7-5b7e-4ee2-a5ea-475c6f11e4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6AD92FA-775E-494A-831A-B807FECB306A}">
  <ds:schemaRefs>
    <ds:schemaRef ds:uri="http://purl.org/dc/elements/1.1/"/>
    <ds:schemaRef ds:uri="http://www.w3.org/XML/1998/namespace"/>
    <ds:schemaRef ds:uri="http://schemas.microsoft.com/office/infopath/2007/PartnerControls"/>
    <ds:schemaRef ds:uri="http://purl.org/dc/dcmitype/"/>
    <ds:schemaRef ds:uri="38c30c09-1f27-4ed3-81d0-f5f8d18e83c6"/>
    <ds:schemaRef ds:uri="http://schemas.microsoft.com/office/2006/documentManagement/types"/>
    <ds:schemaRef ds:uri="4ae9d9f7-5b7e-4ee2-a5ea-475c6f11e45a"/>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C5897ACB-DAE6-44AC-8F20-3823B19EE9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1836</Words>
  <Application>Microsoft Office PowerPoint</Application>
  <PresentationFormat>Widescreen</PresentationFormat>
  <Paragraphs>305</Paragraphs>
  <Slides>22</Slides>
  <Notes>3</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2" baseType="lpstr">
      <vt:lpstr>Wingdings</vt:lpstr>
      <vt:lpstr>Verdana</vt:lpstr>
      <vt:lpstr>Arial</vt:lpstr>
      <vt:lpstr>EYInterstate Light</vt:lpstr>
      <vt:lpstr>Calibri</vt:lpstr>
      <vt:lpstr>Aptos</vt:lpstr>
      <vt:lpstr>EC Square Sans Pro</vt:lpstr>
      <vt:lpstr>Office Theme</vt:lpstr>
      <vt:lpstr>1_Office Theme</vt:lpstr>
      <vt:lpstr>think-cell Slide</vt:lpstr>
      <vt:lpstr>Information session</vt:lpstr>
      <vt:lpstr>Welcome and Opening Remarks 10:00 – 10:20</vt:lpstr>
      <vt:lpstr>  Presentation of the Call for Expressions of Interest 10:20 – 10:40 </vt:lpstr>
      <vt:lpstr>Call for Expression of Interest - Objectives</vt:lpstr>
      <vt:lpstr>PowerPoint Presentation</vt:lpstr>
      <vt:lpstr>Call for Expression of Interest - Priority Areas </vt:lpstr>
      <vt:lpstr>Call for Expression of Interest - Eligibility</vt:lpstr>
      <vt:lpstr>Call for Expression of Interest - Assessment</vt:lpstr>
      <vt:lpstr>Call for Expression of Interest - Submission</vt:lpstr>
      <vt:lpstr>Call for Expression of Interest – Benefits</vt:lpstr>
      <vt:lpstr>Interactive Q&amp;A Session 10:40 – 11:00 </vt:lpstr>
      <vt:lpstr>Relevant programmes under the Ukraine Investment Framework  11:00 – 11:30 </vt:lpstr>
      <vt:lpstr>PowerPoint Presentation</vt:lpstr>
      <vt:lpstr>Ukraine Investment Framework – Targets</vt:lpstr>
      <vt:lpstr>Ukraine Investment Framework – basic information</vt:lpstr>
      <vt:lpstr>Ukraine Recovery Conference: €1.4 billion signed unlocking  €6 billion in investments</vt:lpstr>
      <vt:lpstr>EU launches a call for proposals under the Ukraine Investment Framework to boost investments for Ukraine’s recovery</vt:lpstr>
      <vt:lpstr>Relevant programmes under the Ukraine Investment Framework  11:00 – 11:30 </vt:lpstr>
      <vt:lpstr> Interactive Q&amp;A Session 11:30– 11:50</vt:lpstr>
      <vt:lpstr> Next Steps, Milestones and Events 11:50 – 12:00</vt:lpstr>
      <vt:lpstr>Event preview</vt:lpstr>
      <vt:lpstr>Thank you for your attention!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pilot approach for involving EU-based private companies in the UIF</dc:title>
  <dc:creator>JAHN Felix (NEAR)</dc:creator>
  <cp:lastModifiedBy>MONTOLIO ARQUE Fernando (NEAR)</cp:lastModifiedBy>
  <cp:revision>2</cp:revision>
  <dcterms:created xsi:type="dcterms:W3CDTF">2024-11-06T17:24:05Z</dcterms:created>
  <dcterms:modified xsi:type="dcterms:W3CDTF">2024-12-19T09:39:09Z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0x0101001458CAFADDAE6247B2FF41C6D80906E2</vt:lpwstr>
  </property>
  <property fmtid="{D5CDD505-2E9C-101B-9397-08002B2CF9AE}" pid="3" name="MSIP_Label_6bd9ddd1-4d20-43f6-abfa-fc3c07406f94_Enabled">
    <vt:lpwstr>true</vt:lpwstr>
  </property>
  <property fmtid="{D5CDD505-2E9C-101B-9397-08002B2CF9AE}" pid="4" name="MSIP_Label_6bd9ddd1-4d20-43f6-abfa-fc3c07406f94_SetDate">
    <vt:lpwstr>2023-09-26T10:27:54Z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5f9041e0-26c3-439f-9557-91c751557f9e</vt:lpwstr>
  </property>
  <property fmtid="{D5CDD505-2E9C-101B-9397-08002B2CF9AE}" pid="9" name="MSIP_Label_6bd9ddd1-4d20-43f6-abfa-fc3c07406f94_ContentBits">
    <vt:lpwstr>0</vt:lpwstr>
  </property>
  <property fmtid="{D5CDD505-2E9C-101B-9397-08002B2CF9AE}" pid="10" name="MediaServiceImageTags">
    <vt:lpwstr/>
  </property>
</Properties>
</file>